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4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237DCB-4FFA-439C-8487-B27C19673D7D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9ADEFD-89A6-4A23-8848-EF4F094E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C2C95C-56F7-41A2-BA46-4A2F9B7FB312}"/>
              </a:ext>
            </a:extLst>
          </p:cNvPr>
          <p:cNvSpPr txBox="1"/>
          <p:nvPr/>
        </p:nvSpPr>
        <p:spPr>
          <a:xfrm>
            <a:off x="2372139" y="1232452"/>
            <a:ext cx="75404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7000" b="1">
                <a:solidFill>
                  <a:srgbClr val="FF0000"/>
                </a:solidFill>
                <a:cs typeface="(AH) Manal Black" pitchFamily="2" charset="-78"/>
              </a:rPr>
              <a:t>عالم النوم والأحلام </a:t>
            </a:r>
          </a:p>
          <a:p>
            <a:pPr algn="ctr"/>
            <a:endParaRPr lang="ar-AE" sz="7000" b="1">
              <a:solidFill>
                <a:srgbClr val="FF0000"/>
              </a:solidFill>
              <a:cs typeface="(AH) Manal Black" pitchFamily="2" charset="-78"/>
            </a:endParaRPr>
          </a:p>
          <a:p>
            <a:pPr algn="ctr"/>
            <a:r>
              <a:rPr lang="ar-AE" sz="7000" b="1">
                <a:solidFill>
                  <a:srgbClr val="FF0000"/>
                </a:solidFill>
                <a:cs typeface="(AH) Manal Black" pitchFamily="2" charset="-78"/>
              </a:rPr>
              <a:t>الصف السادس</a:t>
            </a:r>
            <a:endParaRPr lang="en-US" sz="70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9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DDDE267B-E820-4910-868D-BA40CFB936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F3E25D7-C2F8-445D-AA42-C1163028D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2323A3-4808-42FD-BBCF-9A71C90E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413" y="965201"/>
            <a:ext cx="6245173" cy="4918074"/>
          </a:xfrm>
          <a:prstGeom prst="rect">
            <a:avLst/>
          </a:prstGeom>
        </p:spPr>
      </p:pic>
      <p:sp>
        <p:nvSpPr>
          <p:cNvPr id="5" name="مخطط انسيابي: محطة طرفية 5">
            <a:extLst>
              <a:ext uri="{FF2B5EF4-FFF2-40B4-BE49-F238E27FC236}">
                <a16:creationId xmlns="" xmlns:a16="http://schemas.microsoft.com/office/drawing/2014/main" id="{7D8DC5B1-F3E1-41C7-87BD-77647605A0B3}"/>
              </a:ext>
            </a:extLst>
          </p:cNvPr>
          <p:cNvSpPr/>
          <p:nvPr/>
        </p:nvSpPr>
        <p:spPr>
          <a:xfrm>
            <a:off x="3516310" y="1059704"/>
            <a:ext cx="1015933" cy="2364534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 smtClean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فوا</a:t>
            </a:r>
            <a:r>
              <a:rPr lang="ar-SA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ئ</a:t>
            </a:r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د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 النوم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خطط انسيابي: محطة طرفية 5">
            <a:extLst>
              <a:ext uri="{FF2B5EF4-FFF2-40B4-BE49-F238E27FC236}">
                <a16:creationId xmlns="" xmlns:a16="http://schemas.microsoft.com/office/drawing/2014/main" id="{78B1BA10-5757-4B8E-93A7-86A7D7594D06}"/>
              </a:ext>
            </a:extLst>
          </p:cNvPr>
          <p:cNvSpPr/>
          <p:nvPr/>
        </p:nvSpPr>
        <p:spPr>
          <a:xfrm>
            <a:off x="3225202" y="3798560"/>
            <a:ext cx="1307041" cy="2364534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عدد ساعات 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النوم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97181BF-7A08-4AE5-BB5F-C46ED060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288485"/>
            <a:ext cx="11183816" cy="6281030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73A6A0CB-C78F-4C9A-A319-3FCD6BC0CCD1}"/>
              </a:ext>
            </a:extLst>
          </p:cNvPr>
          <p:cNvSpPr/>
          <p:nvPr/>
        </p:nvSpPr>
        <p:spPr>
          <a:xfrm>
            <a:off x="1316889" y="2226365"/>
            <a:ext cx="1307041" cy="4082503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تفاوت عدد ساعات 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النوم</a:t>
            </a:r>
          </a:p>
          <a:p>
            <a:pPr lvl="0" algn="ctr" defTabSz="914400" rtl="1"/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من 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ش</a:t>
            </a:r>
            <a:r>
              <a:rPr lang="ar-EG" sz="2800" b="1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خص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SY" sz="2800" b="1" kern="0" dirty="0" smtClean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لآ</a:t>
            </a: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خر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00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A26473-4331-4EF1-BDEB-C473A24F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512759"/>
            <a:ext cx="11215598" cy="6056756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29A85098-B014-4711-877E-744570621FF6}"/>
              </a:ext>
            </a:extLst>
          </p:cNvPr>
          <p:cNvSpPr/>
          <p:nvPr/>
        </p:nvSpPr>
        <p:spPr>
          <a:xfrm>
            <a:off x="1603514" y="2941514"/>
            <a:ext cx="1245704" cy="1961792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مرحلة الدخول في 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النوم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D407A75-4E40-484C-8EE1-CA6D1A83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8" y="111111"/>
            <a:ext cx="11127544" cy="6428838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A55B950F-0180-4A8E-A17F-2F54A4ED91E8}"/>
              </a:ext>
            </a:extLst>
          </p:cNvPr>
          <p:cNvSpPr/>
          <p:nvPr/>
        </p:nvSpPr>
        <p:spPr>
          <a:xfrm>
            <a:off x="980662" y="288485"/>
            <a:ext cx="2199860" cy="84814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مرحلة 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النوم الخفيف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خطط انسيابي: محطة طرفية 5">
            <a:extLst>
              <a:ext uri="{FF2B5EF4-FFF2-40B4-BE49-F238E27FC236}">
                <a16:creationId xmlns="" xmlns:a16="http://schemas.microsoft.com/office/drawing/2014/main" id="{D9D2CCB9-78B5-4345-AC24-B431B2E9665A}"/>
              </a:ext>
            </a:extLst>
          </p:cNvPr>
          <p:cNvSpPr/>
          <p:nvPr/>
        </p:nvSpPr>
        <p:spPr>
          <a:xfrm>
            <a:off x="1199323" y="1713094"/>
            <a:ext cx="2199860" cy="84814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مرحلة 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انتقالية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خطط انسيابي: محطة طرفية 5">
            <a:extLst>
              <a:ext uri="{FF2B5EF4-FFF2-40B4-BE49-F238E27FC236}">
                <a16:creationId xmlns="" xmlns:a16="http://schemas.microsoft.com/office/drawing/2014/main" id="{97CF2D51-CECF-4659-B019-5A0B122A17C9}"/>
              </a:ext>
            </a:extLst>
          </p:cNvPr>
          <p:cNvSpPr/>
          <p:nvPr/>
        </p:nvSpPr>
        <p:spPr>
          <a:xfrm>
            <a:off x="1338472" y="2995493"/>
            <a:ext cx="2199860" cy="1555098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مرحلة 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النوم العميق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مخطط انسيابي: محطة طرفية 5">
            <a:extLst>
              <a:ext uri="{FF2B5EF4-FFF2-40B4-BE49-F238E27FC236}">
                <a16:creationId xmlns="" xmlns:a16="http://schemas.microsoft.com/office/drawing/2014/main" id="{7E424C40-AADC-493D-968F-A753D2691E20}"/>
              </a:ext>
            </a:extLst>
          </p:cNvPr>
          <p:cNvSpPr/>
          <p:nvPr/>
        </p:nvSpPr>
        <p:spPr>
          <a:xfrm>
            <a:off x="1338472" y="5337564"/>
            <a:ext cx="2199860" cy="84814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مرحلة 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الأحلام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201CBD-82F3-4D81-A55B-58F059B1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8485"/>
            <a:ext cx="10185009" cy="63796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6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B42125-E89B-4267-A21D-B9F5E97E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88485"/>
            <a:ext cx="11029071" cy="6281030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B20F64EC-A928-4275-A3BE-2E9E191E89BB}"/>
              </a:ext>
            </a:extLst>
          </p:cNvPr>
          <p:cNvSpPr/>
          <p:nvPr/>
        </p:nvSpPr>
        <p:spPr>
          <a:xfrm>
            <a:off x="1417984" y="292551"/>
            <a:ext cx="2199860" cy="1420543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تكرار دورة النوم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مخطط انسيابي: محطة طرفية 5">
            <a:extLst>
              <a:ext uri="{FF2B5EF4-FFF2-40B4-BE49-F238E27FC236}">
                <a16:creationId xmlns="" xmlns:a16="http://schemas.microsoft.com/office/drawing/2014/main" id="{229ADDF7-4DF2-4AFE-ADD7-F4FE138577B3}"/>
              </a:ext>
            </a:extLst>
          </p:cNvPr>
          <p:cNvSpPr/>
          <p:nvPr/>
        </p:nvSpPr>
        <p:spPr>
          <a:xfrm>
            <a:off x="1603514" y="2319131"/>
            <a:ext cx="1590259" cy="3359426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الأحلام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B6E964-29D0-46B7-80EE-EB7B08DC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400622"/>
            <a:ext cx="11215598" cy="6056755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D9C5A040-4FEE-4A34-B740-9FCDCCFCA8FD}"/>
              </a:ext>
            </a:extLst>
          </p:cNvPr>
          <p:cNvSpPr/>
          <p:nvPr/>
        </p:nvSpPr>
        <p:spPr>
          <a:xfrm>
            <a:off x="1727754" y="718423"/>
            <a:ext cx="1477616" cy="198502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أحلام يراها الناس جميعا.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خطط انسيابي: محطة طرفية 5">
            <a:extLst>
              <a:ext uri="{FF2B5EF4-FFF2-40B4-BE49-F238E27FC236}">
                <a16:creationId xmlns="" xmlns:a16="http://schemas.microsoft.com/office/drawing/2014/main" id="{A5D567B6-8C6E-4EE7-AFB7-B83AE5C21B41}"/>
              </a:ext>
            </a:extLst>
          </p:cNvPr>
          <p:cNvSpPr/>
          <p:nvPr/>
        </p:nvSpPr>
        <p:spPr>
          <a:xfrm>
            <a:off x="1593576" y="3849757"/>
            <a:ext cx="1745972" cy="84814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السقوط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BE2102-0F94-401A-A9FC-6CEB4EDA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288485"/>
            <a:ext cx="11043139" cy="6379601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D3D6F87A-7714-4078-A1F3-763DE3750A05}"/>
              </a:ext>
            </a:extLst>
          </p:cNvPr>
          <p:cNvSpPr/>
          <p:nvPr/>
        </p:nvSpPr>
        <p:spPr>
          <a:xfrm>
            <a:off x="1199323" y="1060174"/>
            <a:ext cx="1623390" cy="150106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المطاردة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خطط انسيابي: محطة طرفية 5">
            <a:extLst>
              <a:ext uri="{FF2B5EF4-FFF2-40B4-BE49-F238E27FC236}">
                <a16:creationId xmlns="" xmlns:a16="http://schemas.microsoft.com/office/drawing/2014/main" id="{4AE32DF8-F6D3-4660-8268-3897478774CD}"/>
              </a:ext>
            </a:extLst>
          </p:cNvPr>
          <p:cNvSpPr/>
          <p:nvPr/>
        </p:nvSpPr>
        <p:spPr>
          <a:xfrm>
            <a:off x="1199323" y="4326334"/>
            <a:ext cx="1623390" cy="84814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الامتحان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7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59C553-1F2F-4907-B44C-FB3A6AB6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288485"/>
            <a:ext cx="11211951" cy="6281030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36DA74EC-F50F-4BDA-B9DB-99553B4EAFEE}"/>
              </a:ext>
            </a:extLst>
          </p:cNvPr>
          <p:cNvSpPr/>
          <p:nvPr/>
        </p:nvSpPr>
        <p:spPr>
          <a:xfrm>
            <a:off x="1172818" y="851702"/>
            <a:ext cx="1570381" cy="1715906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السير حافيا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خطط انسيابي: محطة طرفية 5">
            <a:extLst>
              <a:ext uri="{FF2B5EF4-FFF2-40B4-BE49-F238E27FC236}">
                <a16:creationId xmlns="" xmlns:a16="http://schemas.microsoft.com/office/drawing/2014/main" id="{D62141B7-39D6-4C1B-AE7C-B1D5464F18E1}"/>
              </a:ext>
            </a:extLst>
          </p:cNvPr>
          <p:cNvSpPr/>
          <p:nvPr/>
        </p:nvSpPr>
        <p:spPr>
          <a:xfrm>
            <a:off x="1172818" y="3594400"/>
            <a:ext cx="1570381" cy="84814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القيادة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5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84FA9D6-5879-480F-B918-729A8547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88485"/>
            <a:ext cx="10676039" cy="6281030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919265AC-23F0-4398-845E-826546852788}"/>
              </a:ext>
            </a:extLst>
          </p:cNvPr>
          <p:cNvSpPr/>
          <p:nvPr/>
        </p:nvSpPr>
        <p:spPr>
          <a:xfrm>
            <a:off x="1199323" y="1272209"/>
            <a:ext cx="2199860" cy="1289025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الخاتمة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BBF2D1-5309-4433-B7EB-D1CFDB32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81" y="643467"/>
            <a:ext cx="781903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06E150-3DB1-4888-84F5-48B41125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88485"/>
            <a:ext cx="10819731" cy="628103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FFACFF-CEE4-4B57-A5D9-B16CA322A3B8}"/>
              </a:ext>
            </a:extLst>
          </p:cNvPr>
          <p:cNvSpPr txBox="1"/>
          <p:nvPr/>
        </p:nvSpPr>
        <p:spPr>
          <a:xfrm>
            <a:off x="614289" y="2835965"/>
            <a:ext cx="99609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5000" b="1" dirty="0">
                <a:solidFill>
                  <a:srgbClr val="FF0000"/>
                </a:solidFill>
                <a:latin typeface="Sabon Next LT" panose="020B0502040204020203" pitchFamily="2" charset="0"/>
                <a:cs typeface="+mj-cs"/>
              </a:rPr>
              <a:t>أهمية </a:t>
            </a:r>
            <a:r>
              <a:rPr lang="ar-AE" sz="5000" b="1" dirty="0">
                <a:solidFill>
                  <a:srgbClr val="FF0000"/>
                </a:solidFill>
                <a:latin typeface="Sabon Next LT" panose="020B0502040204020203" pitchFamily="2" charset="0"/>
                <a:cs typeface="+mj-cs"/>
              </a:rPr>
              <a:t>النوم والأحلام</a:t>
            </a:r>
            <a:r>
              <a:rPr lang="ar-EG" sz="5000" b="1" dirty="0">
                <a:solidFill>
                  <a:srgbClr val="FF0000"/>
                </a:solidFill>
                <a:latin typeface="Sabon Next LT" panose="020B0502040204020203" pitchFamily="2" charset="0"/>
                <a:cs typeface="+mj-cs"/>
              </a:rPr>
              <a:t> ودورهما في حياة الإنسان</a:t>
            </a:r>
            <a:r>
              <a:rPr lang="ar-AE" sz="5000" b="1" dirty="0">
                <a:solidFill>
                  <a:srgbClr val="FF0000"/>
                </a:solidFill>
                <a:latin typeface="Sabon Next LT" panose="020B0502040204020203" pitchFamily="2" charset="0"/>
                <a:cs typeface="+mj-cs"/>
              </a:rPr>
              <a:t> </a:t>
            </a:r>
            <a:endParaRPr lang="en-US" sz="5000" b="1" dirty="0">
              <a:solidFill>
                <a:srgbClr val="FF0000"/>
              </a:solidFill>
              <a:latin typeface="Sabon Next LT" panose="020B0502040204020203" pitchFamily="2" charset="0"/>
              <a:cs typeface="+mj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2798494-2AF7-40F3-8850-45F8C41FFC6C}"/>
              </a:ext>
            </a:extLst>
          </p:cNvPr>
          <p:cNvSpPr/>
          <p:nvPr/>
        </p:nvSpPr>
        <p:spPr>
          <a:xfrm>
            <a:off x="5936974" y="5300870"/>
            <a:ext cx="2213113" cy="4048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BE1843-C0A0-418D-98D6-B6DC86A1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1" y="288485"/>
            <a:ext cx="10676040" cy="6281030"/>
          </a:xfrm>
          <a:prstGeom prst="rect">
            <a:avLst/>
          </a:prstGeom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5B97086-626E-4263-8667-4FB1C5403031}"/>
              </a:ext>
            </a:extLst>
          </p:cNvPr>
          <p:cNvSpPr/>
          <p:nvPr/>
        </p:nvSpPr>
        <p:spPr>
          <a:xfrm>
            <a:off x="5300870" y="1567832"/>
            <a:ext cx="3564834" cy="4048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C1CE4A7-1646-41E2-98B3-FEC70C61B2F5}"/>
              </a:ext>
            </a:extLst>
          </p:cNvPr>
          <p:cNvSpPr/>
          <p:nvPr/>
        </p:nvSpPr>
        <p:spPr>
          <a:xfrm>
            <a:off x="7371191" y="2266122"/>
            <a:ext cx="1494513" cy="4047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401C57E-0CA4-4DCC-A8FB-063F3F58790E}"/>
              </a:ext>
            </a:extLst>
          </p:cNvPr>
          <p:cNvSpPr/>
          <p:nvPr/>
        </p:nvSpPr>
        <p:spPr>
          <a:xfrm>
            <a:off x="7195930" y="4744278"/>
            <a:ext cx="1669774" cy="4047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98CCF9-ADF5-4B1B-A57D-67970FCE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288485"/>
            <a:ext cx="11183815" cy="6281030"/>
          </a:xfrm>
          <a:prstGeom prst="rect">
            <a:avLst/>
          </a:prstGeom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7A3C05E-4AE3-4418-AD18-6AE3BE7BDFE7}"/>
              </a:ext>
            </a:extLst>
          </p:cNvPr>
          <p:cNvSpPr/>
          <p:nvPr/>
        </p:nvSpPr>
        <p:spPr>
          <a:xfrm>
            <a:off x="7862130" y="1789043"/>
            <a:ext cx="1494513" cy="3899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A54A70-C249-41B7-BA56-F2482A0AF54A}"/>
              </a:ext>
            </a:extLst>
          </p:cNvPr>
          <p:cNvSpPr txBox="1"/>
          <p:nvPr/>
        </p:nvSpPr>
        <p:spPr>
          <a:xfrm>
            <a:off x="445477" y="3299791"/>
            <a:ext cx="995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لأنه يلعب دوراً هاماً في تنمية الدماغ ويجعله يستذكر دروسه كما لو أنه مستيقظاً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DE5652-CA02-4E49-9F56-20EB4407693A}"/>
              </a:ext>
            </a:extLst>
          </p:cNvPr>
          <p:cNvSpPr txBox="1"/>
          <p:nvPr/>
        </p:nvSpPr>
        <p:spPr>
          <a:xfrm>
            <a:off x="1217916" y="4200409"/>
            <a:ext cx="785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لأن الحلم ليس صوراً بصرية فقط وإنما هو نشاط عقلي تخيلي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EB45A7-9E1E-4F5C-8646-99336FC6AB78}"/>
              </a:ext>
            </a:extLst>
          </p:cNvPr>
          <p:cNvSpPr txBox="1"/>
          <p:nvPr/>
        </p:nvSpPr>
        <p:spPr>
          <a:xfrm>
            <a:off x="0" y="5144702"/>
            <a:ext cx="1038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لأن الجسم يكون مسترخياً تماماً ، وتقل حركات التنفس ونبضات القلب فيقل التوتر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4A39DA-7B4E-4371-8388-34B76962BB7D}"/>
              </a:ext>
            </a:extLst>
          </p:cNvPr>
          <p:cNvSpPr txBox="1"/>
          <p:nvPr/>
        </p:nvSpPr>
        <p:spPr>
          <a:xfrm>
            <a:off x="2597426" y="5973384"/>
            <a:ext cx="647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هروباً منهما حتى لا يشعر الإنسان بهما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AE80C36-0795-45C3-AE2D-3248EC178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288485"/>
            <a:ext cx="10656990" cy="628103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ED86B3-EA5D-476D-ADC8-24279643BD81}"/>
              </a:ext>
            </a:extLst>
          </p:cNvPr>
          <p:cNvSpPr txBox="1"/>
          <p:nvPr/>
        </p:nvSpPr>
        <p:spPr>
          <a:xfrm>
            <a:off x="1934817" y="3021496"/>
            <a:ext cx="604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الجزء الخاص بمراحل النوم الطبيعي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565602-4094-4F15-8196-AEC232C250FF}"/>
              </a:ext>
            </a:extLst>
          </p:cNvPr>
          <p:cNvSpPr txBox="1"/>
          <p:nvPr/>
        </p:nvSpPr>
        <p:spPr>
          <a:xfrm>
            <a:off x="1670670" y="4389264"/>
            <a:ext cx="8404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الجزء الخاص بالأحلام المتكررة ؛ لأنه من المؤكد أننا جميعاً تعرضنا لمثل هذه الأحلام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90E690-0131-446A-99BB-5D3C29DA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88485"/>
            <a:ext cx="10876001" cy="628103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6B34D9-6841-49FE-8CB0-227D816D9771}"/>
              </a:ext>
            </a:extLst>
          </p:cNvPr>
          <p:cNvSpPr txBox="1"/>
          <p:nvPr/>
        </p:nvSpPr>
        <p:spPr>
          <a:xfrm>
            <a:off x="2798432" y="1237525"/>
            <a:ext cx="6595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1- يقلل ضغط الدم</a:t>
            </a:r>
          </a:p>
          <a:p>
            <a:pPr algn="r"/>
            <a:r>
              <a:rPr lang="ar-AE" sz="2800" b="1" dirty="0">
                <a:solidFill>
                  <a:srgbClr val="FF0000"/>
                </a:solidFill>
              </a:rPr>
              <a:t>2- يعمل على صيانة الجسم وترميمه</a:t>
            </a:r>
          </a:p>
          <a:p>
            <a:pPr algn="r"/>
            <a:r>
              <a:rPr lang="ar-AE" sz="2800" b="1" dirty="0">
                <a:solidFill>
                  <a:srgbClr val="FF0000"/>
                </a:solidFill>
              </a:rPr>
              <a:t>3- يعمل على توازن الهرمونات داخل الجسم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EBE096-142F-4BC5-910A-28366EC8F696}"/>
              </a:ext>
            </a:extLst>
          </p:cNvPr>
          <p:cNvSpPr txBox="1"/>
          <p:nvPr/>
        </p:nvSpPr>
        <p:spPr>
          <a:xfrm>
            <a:off x="4055103" y="4955597"/>
            <a:ext cx="5221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800" b="1" dirty="0">
                <a:solidFill>
                  <a:srgbClr val="FF0000"/>
                </a:solidFill>
              </a:rPr>
              <a:t>نشاط لا صفي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05D85A-DEDB-42F5-9445-18E244464124}"/>
              </a:ext>
            </a:extLst>
          </p:cNvPr>
          <p:cNvSpPr txBox="1"/>
          <p:nvPr/>
        </p:nvSpPr>
        <p:spPr>
          <a:xfrm>
            <a:off x="410817" y="3048000"/>
            <a:ext cx="967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متروك</a:t>
            </a:r>
          </a:p>
          <a:p>
            <a:r>
              <a:rPr lang="ar-AE" sz="2800" b="1" dirty="0">
                <a:solidFill>
                  <a:srgbClr val="FF0000"/>
                </a:solidFill>
              </a:rPr>
              <a:t>للطالب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4D6073-344F-494D-9E40-07082636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88485"/>
            <a:ext cx="10876002" cy="628103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3A1FCB-EF31-49DE-BCCC-F19472F360A3}"/>
              </a:ext>
            </a:extLst>
          </p:cNvPr>
          <p:cNvSpPr txBox="1"/>
          <p:nvPr/>
        </p:nvSpPr>
        <p:spPr>
          <a:xfrm>
            <a:off x="112643" y="2052797"/>
            <a:ext cx="654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0070C0"/>
                </a:solidFill>
              </a:rPr>
              <a:t>حركات يقوم بها الكائن الحي مرتبطة بشعوره وإراداته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9B921D-E7F0-4457-924D-B1CD8C85041A}"/>
              </a:ext>
            </a:extLst>
          </p:cNvPr>
          <p:cNvSpPr txBox="1"/>
          <p:nvPr/>
        </p:nvSpPr>
        <p:spPr>
          <a:xfrm>
            <a:off x="-1" y="2490512"/>
            <a:ext cx="6771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منظومة من العمليات الحيوية التي تقوم بها أعضاء وخلايا داخل الجسم لحمايته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B38117-1EDE-4AC5-9AA5-BB7145F8C8E0}"/>
              </a:ext>
            </a:extLst>
          </p:cNvPr>
          <p:cNvSpPr txBox="1"/>
          <p:nvPr/>
        </p:nvSpPr>
        <p:spPr>
          <a:xfrm>
            <a:off x="478971" y="3359113"/>
            <a:ext cx="657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0070C0"/>
                </a:solidFill>
              </a:rPr>
              <a:t>مجموعة من العناصر التي تتألف منها الشخصية بعضها قد يعيه الفرد والبعض الآخر يبقى بعيداً عن الوعي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B6E2F0-1D20-4C31-A568-3B24138A583D}"/>
              </a:ext>
            </a:extLst>
          </p:cNvPr>
          <p:cNvSpPr txBox="1"/>
          <p:nvPr/>
        </p:nvSpPr>
        <p:spPr>
          <a:xfrm>
            <a:off x="1895061" y="4863548"/>
            <a:ext cx="705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يتأثر الفرد في أحلامه بما يفكر فيه عقله الباطن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49DB3A7-7349-47BF-ADE4-AE74040359EC}"/>
              </a:ext>
            </a:extLst>
          </p:cNvPr>
          <p:cNvSpPr/>
          <p:nvPr/>
        </p:nvSpPr>
        <p:spPr>
          <a:xfrm>
            <a:off x="6235967" y="5779262"/>
            <a:ext cx="814903" cy="694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B891114-CFBB-45ED-B037-ACB6FF63120C}"/>
              </a:ext>
            </a:extLst>
          </p:cNvPr>
          <p:cNvSpPr/>
          <p:nvPr/>
        </p:nvSpPr>
        <p:spPr>
          <a:xfrm>
            <a:off x="4770783" y="5779262"/>
            <a:ext cx="1126434" cy="6738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BD2D722-61EF-47AA-8ED7-5FCEF25124A2}"/>
              </a:ext>
            </a:extLst>
          </p:cNvPr>
          <p:cNvSpPr/>
          <p:nvPr/>
        </p:nvSpPr>
        <p:spPr>
          <a:xfrm>
            <a:off x="3617843" y="5779262"/>
            <a:ext cx="927653" cy="694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BC1F62-C1B2-4668-9A5F-FB786D7C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512759"/>
            <a:ext cx="10777528" cy="5701773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D662F8-3AB7-4280-AD07-390CB6F78D72}"/>
              </a:ext>
            </a:extLst>
          </p:cNvPr>
          <p:cNvSpPr txBox="1"/>
          <p:nvPr/>
        </p:nvSpPr>
        <p:spPr>
          <a:xfrm>
            <a:off x="8156203" y="2623930"/>
            <a:ext cx="186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فاعل مرفوع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DAFBDD-99AD-4B47-8ECF-C241A6A4F5B8}"/>
              </a:ext>
            </a:extLst>
          </p:cNvPr>
          <p:cNvSpPr txBox="1"/>
          <p:nvPr/>
        </p:nvSpPr>
        <p:spPr>
          <a:xfrm>
            <a:off x="6228522" y="2628086"/>
            <a:ext cx="166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نعت مرفوع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F62255-3EED-40A9-8D8C-F9A09BBA58D4}"/>
              </a:ext>
            </a:extLst>
          </p:cNvPr>
          <p:cNvSpPr txBox="1"/>
          <p:nvPr/>
        </p:nvSpPr>
        <p:spPr>
          <a:xfrm>
            <a:off x="4094922" y="2623930"/>
            <a:ext cx="186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مفعول مطلق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188E25-CDD1-4005-BCD7-5D31A81BEDDE}"/>
              </a:ext>
            </a:extLst>
          </p:cNvPr>
          <p:cNvSpPr txBox="1"/>
          <p:nvPr/>
        </p:nvSpPr>
        <p:spPr>
          <a:xfrm>
            <a:off x="1444488" y="2623930"/>
            <a:ext cx="238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اسم لكنّ</a:t>
            </a:r>
            <a:r>
              <a:rPr lang="ar-EG" sz="2800" b="1" dirty="0">
                <a:solidFill>
                  <a:srgbClr val="FF0000"/>
                </a:solidFill>
              </a:rPr>
              <a:t> منصوب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654B78B-2069-4428-A90D-D12208A9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8" y="643467"/>
            <a:ext cx="10325686" cy="5571065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F30C3B-2C96-44CB-A040-A4D190351EC7}"/>
              </a:ext>
            </a:extLst>
          </p:cNvPr>
          <p:cNvSpPr txBox="1"/>
          <p:nvPr/>
        </p:nvSpPr>
        <p:spPr>
          <a:xfrm>
            <a:off x="2406415" y="803729"/>
            <a:ext cx="40278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800" b="1" dirty="0">
                <a:solidFill>
                  <a:srgbClr val="FF0000"/>
                </a:solidFill>
              </a:rPr>
              <a:t>أنشطة لا صفية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63EC6C8-5FDC-4EBC-AE5C-C1666B522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" r="1" b="1"/>
          <a:stretch/>
        </p:blipFill>
        <p:spPr>
          <a:xfrm>
            <a:off x="643466" y="512759"/>
            <a:ext cx="11275479" cy="57017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2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73BF97-80CC-4D53-9F3B-46839BE5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2759"/>
            <a:ext cx="10691445" cy="60567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8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F3E7C2-A44B-4A23-8DC3-DF19530D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1" y="288485"/>
            <a:ext cx="10829109" cy="59260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9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8C8937B-8206-43CE-9B9E-5F81633A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88485"/>
            <a:ext cx="10890069" cy="62810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7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44185F-776C-4BF6-94AD-F8933930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512759"/>
            <a:ext cx="11074921" cy="5940384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80E422-1B1D-4611-BC1C-C5FECDD55C37}"/>
              </a:ext>
            </a:extLst>
          </p:cNvPr>
          <p:cNvSpPr txBox="1"/>
          <p:nvPr/>
        </p:nvSpPr>
        <p:spPr>
          <a:xfrm>
            <a:off x="2133600" y="2239617"/>
            <a:ext cx="271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000" b="1" dirty="0">
                <a:solidFill>
                  <a:srgbClr val="FF0000"/>
                </a:solidFill>
              </a:rPr>
              <a:t>يسيرة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E8D76F-7512-48DE-B8D9-0FF6DABC2BAE}"/>
              </a:ext>
            </a:extLst>
          </p:cNvPr>
          <p:cNvSpPr txBox="1"/>
          <p:nvPr/>
        </p:nvSpPr>
        <p:spPr>
          <a:xfrm>
            <a:off x="3882887" y="3152001"/>
            <a:ext cx="1431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000" b="1" dirty="0">
                <a:solidFill>
                  <a:srgbClr val="FF0000"/>
                </a:solidFill>
              </a:rPr>
              <a:t>كامنة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098111-890D-487C-ABB7-9D6484A9E465}"/>
              </a:ext>
            </a:extLst>
          </p:cNvPr>
          <p:cNvSpPr txBox="1"/>
          <p:nvPr/>
        </p:nvSpPr>
        <p:spPr>
          <a:xfrm>
            <a:off x="4280452" y="3975652"/>
            <a:ext cx="1815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000" b="1" dirty="0">
                <a:solidFill>
                  <a:srgbClr val="FF0000"/>
                </a:solidFill>
              </a:rPr>
              <a:t>أستدعي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7DDEE2-EA42-4E4C-9865-5B7212C5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88485"/>
            <a:ext cx="10777528" cy="6281030"/>
          </a:xfrm>
          <a:prstGeom prst="rect">
            <a:avLst/>
          </a:prstGeom>
          <a:ln>
            <a:noFill/>
          </a:ln>
        </p:spPr>
      </p:pic>
      <p:sp>
        <p:nvSpPr>
          <p:cNvPr id="3" name="مخطط انسيابي: محطة طرفية 5">
            <a:extLst>
              <a:ext uri="{FF2B5EF4-FFF2-40B4-BE49-F238E27FC236}">
                <a16:creationId xmlns="" xmlns:a16="http://schemas.microsoft.com/office/drawing/2014/main" id="{E68F687F-7FC4-4ADA-A911-0D1F340651DC}"/>
              </a:ext>
            </a:extLst>
          </p:cNvPr>
          <p:cNvSpPr/>
          <p:nvPr/>
        </p:nvSpPr>
        <p:spPr>
          <a:xfrm>
            <a:off x="1550503" y="1435529"/>
            <a:ext cx="1232453" cy="2364534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أهمية النوم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خطط انسيابي: محطة طرفية 5">
            <a:extLst>
              <a:ext uri="{FF2B5EF4-FFF2-40B4-BE49-F238E27FC236}">
                <a16:creationId xmlns="" xmlns:a16="http://schemas.microsoft.com/office/drawing/2014/main" id="{9884A291-CA0E-4698-AAB9-1F0A81F773CC}"/>
              </a:ext>
            </a:extLst>
          </p:cNvPr>
          <p:cNvSpPr/>
          <p:nvPr/>
        </p:nvSpPr>
        <p:spPr>
          <a:xfrm>
            <a:off x="1550503" y="4947107"/>
            <a:ext cx="1232453" cy="1370129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ماهية النوم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0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AE845B-E544-4008-9B41-72CCDCAF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88485"/>
            <a:ext cx="10676039" cy="6281030"/>
          </a:xfrm>
          <a:prstGeom prst="rect">
            <a:avLst/>
          </a:prstGeom>
          <a:ln>
            <a:noFill/>
          </a:ln>
        </p:spPr>
      </p:pic>
      <p:sp>
        <p:nvSpPr>
          <p:cNvPr id="4" name="مخطط انسيابي: محطة طرفية 5">
            <a:extLst>
              <a:ext uri="{FF2B5EF4-FFF2-40B4-BE49-F238E27FC236}">
                <a16:creationId xmlns="" xmlns:a16="http://schemas.microsoft.com/office/drawing/2014/main" id="{E55474DF-E68A-4606-89C9-2F33275AA458}"/>
              </a:ext>
            </a:extLst>
          </p:cNvPr>
          <p:cNvSpPr/>
          <p:nvPr/>
        </p:nvSpPr>
        <p:spPr>
          <a:xfrm>
            <a:off x="2085076" y="2715689"/>
            <a:ext cx="1232453" cy="2364534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 rtl="1"/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فوا</a:t>
            </a:r>
            <a:r>
              <a:rPr lang="ar-SA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ئ</a:t>
            </a:r>
            <a:r>
              <a:rPr lang="ar-EG" sz="3200" dirty="0">
                <a:solidFill>
                  <a:srgbClr val="FF0000"/>
                </a:solidFill>
                <a:latin typeface="Arial" panose="020B0604020202020204" pitchFamily="34" charset="0"/>
                <a:cs typeface="PT Bold Heading" panose="02010400000000000000" pitchFamily="2" charset="-78"/>
              </a:rPr>
              <a:t>د</a:t>
            </a:r>
            <a:r>
              <a:rPr lang="ar-EG" sz="2800" b="1" kern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 النوم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213</Words>
  <Application>Microsoft Office PowerPoint</Application>
  <PresentationFormat>Custom</PresentationFormat>
  <Paragraphs>49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سلوى صلاح سعد</dc:creator>
  <cp:lastModifiedBy>Microsoft</cp:lastModifiedBy>
  <cp:revision>8</cp:revision>
  <dcterms:created xsi:type="dcterms:W3CDTF">2020-05-30T10:23:34Z</dcterms:created>
  <dcterms:modified xsi:type="dcterms:W3CDTF">2020-06-03T19:17:05Z</dcterms:modified>
</cp:coreProperties>
</file>