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8"/>
    <p:restoredTop sz="94673"/>
  </p:normalViewPr>
  <p:slideViewPr>
    <p:cSldViewPr snapToGrid="0" snapToObjects="1">
      <p:cViewPr varScale="1">
        <p:scale>
          <a:sx n="44" d="100"/>
          <a:sy n="44" d="100"/>
        </p:scale>
        <p:origin x="54" y="1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5412222" y="633600"/>
            <a:ext cx="6023740" cy="5135374"/>
          </a:xfrm>
          <a:prstGeom prst="rect">
            <a:avLst/>
          </a:prstGeom>
        </p:spPr>
        <p:txBody>
          <a:bodyPr vert="horz" lIns="0" tIns="0" rIns="0" bIns="0" rtlCol="0">
            <a:normAutofit/>
          </a:bodyPr>
          <a:lstStyle/>
          <a:p>
            <a:pPr algn="ctr" rtl="0">
              <a:lnSpc>
                <a:spcPct val="120000"/>
              </a:lnSpc>
              <a:spcAft>
                <a:spcPts val="600"/>
              </a:spcAft>
              <a:buClr>
                <a:schemeClr val="accent4"/>
              </a:buClr>
            </a:pPr>
            <a:r>
              <a:rPr lang="ar-SA" sz="9600" b="1" spc="20" dirty="0">
                <a:solidFill>
                  <a:srgbClr val="00B0F0">
                    <a:alpha val="58000"/>
                  </a:srgbClr>
                </a:solidFill>
                <a:latin typeface="Farah" pitchFamily="2" charset="-78"/>
                <a:cs typeface="Farah" pitchFamily="2" charset="-78"/>
              </a:rPr>
              <a:t>الفصل العشرون</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err="1">
                <a:solidFill>
                  <a:srgbClr val="FFFF00">
                    <a:alpha val="58000"/>
                  </a:srgbClr>
                </a:solidFill>
                <a:latin typeface="Farah" pitchFamily="2" charset="-78"/>
                <a:cs typeface="Farah" pitchFamily="2" charset="-78"/>
              </a:rPr>
              <a:t>نانابولوكا</a:t>
            </a:r>
            <a:endParaRPr lang="ar-SA" sz="9600" b="1" spc="20" dirty="0">
              <a:solidFill>
                <a:srgbClr val="FFFF00">
                  <a:alpha val="58000"/>
                </a:srgbClr>
              </a:solidFill>
              <a:latin typeface="Farah" pitchFamily="2" charset="-78"/>
              <a:cs typeface="Farah" pitchFamily="2" charset="-78"/>
            </a:endParaRPr>
          </a:p>
          <a:p>
            <a:pPr algn="ctr" rtl="0">
              <a:lnSpc>
                <a:spcPct val="120000"/>
              </a:lnSpc>
              <a:spcAft>
                <a:spcPts val="600"/>
              </a:spcAft>
              <a:buClr>
                <a:schemeClr val="accent4"/>
              </a:buClr>
            </a:pPr>
            <a:endParaRPr lang="en-US" sz="9600" b="1" spc="20" dirty="0">
              <a:solidFill>
                <a:srgbClr val="FFFF00">
                  <a:alpha val="58000"/>
                </a:srgbClr>
              </a:solidFill>
              <a:latin typeface="Farah" pitchFamily="2" charset="-78"/>
              <a:cs typeface="Farah" pitchFamily="2" charset="-78"/>
            </a:endParaRPr>
          </a:p>
        </p:txBody>
      </p:sp>
      <p:pic>
        <p:nvPicPr>
          <p:cNvPr id="3" name="Audio Recording 16‏/04‏/2021، 3:34:17 م" descr="Audio Recording 16‏/04‏/2021، 3:34:17 م">
            <a:hlinkClick r:id="" action="ppaction://media"/>
            <a:extLst>
              <a:ext uri="{FF2B5EF4-FFF2-40B4-BE49-F238E27FC236}">
                <a16:creationId xmlns:a16="http://schemas.microsoft.com/office/drawing/2014/main" id="{62CB760E-E80E-504B-95E2-749E1EA810C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674" y="6246354"/>
            <a:ext cx="335419" cy="335419"/>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75D79976-2422-5E43-A44A-917774D2AF23}"/>
              </a:ext>
            </a:extLst>
          </p:cNvPr>
          <p:cNvPicPr>
            <a:picLocks noChangeAspect="1"/>
          </p:cNvPicPr>
          <p:nvPr/>
        </p:nvPicPr>
        <p:blipFill>
          <a:blip r:embed="rId5"/>
          <a:stretch>
            <a:fillRect/>
          </a:stretch>
        </p:blipFill>
        <p:spPr>
          <a:xfrm>
            <a:off x="1059295" y="2719448"/>
            <a:ext cx="3899828" cy="1864427"/>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219327"/>
            <a:ext cx="11887200" cy="7355860"/>
          </a:xfrm>
          <a:prstGeom prst="rect">
            <a:avLst/>
          </a:prstGeom>
          <a:noFill/>
        </p:spPr>
        <p:txBody>
          <a:bodyPr wrap="square" rtlCol="1">
            <a:spAutoFit/>
          </a:bodyPr>
          <a:lstStyle/>
          <a:p>
            <a:pPr algn="just" rtl="1"/>
            <a:r>
              <a:rPr lang="ar-SA" sz="3600" b="1" dirty="0">
                <a:solidFill>
                  <a:srgbClr val="FFC000"/>
                </a:solidFill>
              </a:rPr>
              <a:t>رأى ( هدارة ) سرباً من النسور المصرية يحلق فأدرك أن هناك جيفة فتوجه إلى المكان ولوح بيديه فطارت النسور ، واستغرب حين وجد أكوام لحم وأمعاء فقط دون رأس أو جلد ، كانت الرائحة متعفنة مما جعله يشعر برغبة في </a:t>
            </a:r>
            <a:r>
              <a:rPr lang="ar-SA" sz="3600" b="1" dirty="0" err="1">
                <a:solidFill>
                  <a:srgbClr val="FFC000"/>
                </a:solidFill>
              </a:rPr>
              <a:t>الإقياء</a:t>
            </a:r>
            <a:r>
              <a:rPr lang="ar-SA" sz="3600" b="1" dirty="0">
                <a:solidFill>
                  <a:srgbClr val="FFC000"/>
                </a:solidFill>
              </a:rPr>
              <a:t> إلا أنه اقترب أكثر فوجد آثار بنات آوى واستغرب مغادرتها للجثة قبل أن تنهيها بالكامل ، وحين رأى ( هدارة ) آثار عجلات السيارة أدرك أن هناك كائنات بشرية فأحس بالذعر وركض في كل اتجاه حتى وصل لشيء يشبه الصندوق المعدني وفي قلبه قطعة لحم وكان هذا هو الفخ فتأذت أصابع ( هدارة ) لكنه ابتعد دون أن يسقط في الفخ .</a:t>
            </a:r>
          </a:p>
          <a:p>
            <a:pPr algn="just" rtl="1"/>
            <a:r>
              <a:rPr lang="ar-SA" sz="3600" b="1" dirty="0">
                <a:solidFill>
                  <a:srgbClr val="FFC000"/>
                </a:solidFill>
              </a:rPr>
              <a:t>كان ( لوك ) قد استيقظ وصعد تلة وراح يراقب بالمنظار فوجد أن الفخ وقع ولا بد أنه قد اصطاد شيئاً .. عندما اقترب وجد الفخ فارغاً ووجد بالقرب منه آثار أقدام إنسان فبّدل لحم اللبؤة المتعفن بلحم ابن آوى طازج كان قد اصطاده الليلة الماضية .</a:t>
            </a:r>
          </a:p>
          <a:p>
            <a:pPr algn="just" rtl="1"/>
            <a:endParaRPr lang="ar-SA" sz="4000" b="1" dirty="0">
              <a:solidFill>
                <a:srgbClr val="FFC000"/>
              </a:solidFill>
            </a:endParaRPr>
          </a:p>
        </p:txBody>
      </p:sp>
      <p:pic>
        <p:nvPicPr>
          <p:cNvPr id="4" name="Audio Recording 16‏/04‏/2021، 3:44:59 م" descr="Audio Recording 16‏/04‏/2021، 3:44:59 م">
            <a:hlinkClick r:id="" action="ppaction://media"/>
            <a:extLst>
              <a:ext uri="{FF2B5EF4-FFF2-40B4-BE49-F238E27FC236}">
                <a16:creationId xmlns:a16="http://schemas.microsoft.com/office/drawing/2014/main" id="{8BD7A9F1-61DA-1B45-8ADF-F11EF1DBE0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78564" y="6260108"/>
            <a:ext cx="406400" cy="406400"/>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88B8C3AB-52E5-D947-896B-53B5281858BB}"/>
              </a:ext>
            </a:extLst>
          </p:cNvPr>
          <p:cNvPicPr>
            <a:picLocks noChangeAspect="1"/>
          </p:cNvPicPr>
          <p:nvPr/>
        </p:nvPicPr>
        <p:blipFill>
          <a:blip r:embed="rId5"/>
          <a:stretch>
            <a:fillRect/>
          </a:stretch>
        </p:blipFill>
        <p:spPr>
          <a:xfrm>
            <a:off x="1104734" y="6341979"/>
            <a:ext cx="1238580" cy="296694"/>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7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152400" y="610136"/>
            <a:ext cx="11887200" cy="6247864"/>
          </a:xfrm>
          <a:prstGeom prst="rect">
            <a:avLst/>
          </a:prstGeom>
          <a:noFill/>
        </p:spPr>
        <p:txBody>
          <a:bodyPr wrap="square" rtlCol="1">
            <a:spAutoFit/>
          </a:bodyPr>
          <a:lstStyle/>
          <a:p>
            <a:pPr algn="just" rtl="1"/>
            <a:r>
              <a:rPr lang="ar-SA" sz="3600" b="1" dirty="0">
                <a:solidFill>
                  <a:srgbClr val="FFC000"/>
                </a:solidFill>
              </a:rPr>
              <a:t>ركض ( هدارة ) مذعوراً باتجاه الجنوب وتسلق الصخور فوجد شبل اللبؤة وكانت لبؤة صغيرة فخاف وظن أن أم اللبؤة الصغيرة ستهاجمه فقرر الهرب لكن اللبؤة خاطبته ذهنياً ( أمي .. أمي .. أمي ) ثم قالت : ماء ، فركض ( هدارة ) باتجاه البيض وملأ بيضة من ماء البحيرة وعاد ليسقي اللبؤة الصغيرة فعرفته بنفسها وقالت اسمي </a:t>
            </a:r>
            <a:r>
              <a:rPr lang="ar-SA" sz="3600" b="1" dirty="0" err="1">
                <a:solidFill>
                  <a:srgbClr val="FFC000"/>
                </a:solidFill>
              </a:rPr>
              <a:t>نانابولوكا</a:t>
            </a:r>
            <a:r>
              <a:rPr lang="ar-SA" sz="3600" b="1" dirty="0">
                <a:solidFill>
                  <a:srgbClr val="FFC000"/>
                </a:solidFill>
              </a:rPr>
              <a:t> وأمي مختفية وأنا جائعة ، فأخذها ( هدارة ) لأوكار السحالي فاصطادت سحلية وأكلتها ، ثم أخذها معه إلى النعام وكان قد نسي أن النعام يخاف من الأسود .. أثار وصول اللبؤة الذعر في نفس ( </a:t>
            </a:r>
            <a:r>
              <a:rPr lang="ar-SA" sz="3600" b="1" dirty="0" err="1">
                <a:solidFill>
                  <a:srgbClr val="FFC000"/>
                </a:solidFill>
              </a:rPr>
              <a:t>ماكو</a:t>
            </a:r>
            <a:r>
              <a:rPr lang="ar-SA" sz="3600" b="1" dirty="0">
                <a:solidFill>
                  <a:srgbClr val="FFC000"/>
                </a:solidFill>
              </a:rPr>
              <a:t> ) و ( حوج ) اللذين صارا يتصرفان بشكل مضحك وغريب .. لعب ( هدارة ) مع اللبؤة الصغيرة حتى غادرت لعرينها عند الصخور ولكن النعام عاقب ( هدارة ) بالنوم وحده بعيداً عنهم .</a:t>
            </a:r>
          </a:p>
          <a:p>
            <a:pPr algn="just" rtl="1"/>
            <a:endParaRPr lang="ar-SA" sz="4000" b="1" dirty="0">
              <a:solidFill>
                <a:srgbClr val="FFC000"/>
              </a:solidFill>
            </a:endParaRPr>
          </a:p>
        </p:txBody>
      </p:sp>
      <p:pic>
        <p:nvPicPr>
          <p:cNvPr id="4" name="Audio Recording 16‏/04‏/2021، 3:51:20 م" descr="Audio Recording 16‏/04‏/2021، 3:51:20 م">
            <a:hlinkClick r:id="" action="ppaction://media"/>
            <a:extLst>
              <a:ext uri="{FF2B5EF4-FFF2-40B4-BE49-F238E27FC236}">
                <a16:creationId xmlns:a16="http://schemas.microsoft.com/office/drawing/2014/main" id="{89CC3CFC-7D71-3F4F-8962-48F2A0CDDD2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53928" y="6284932"/>
            <a:ext cx="369332" cy="369332"/>
          </a:xfrm>
          <a:prstGeom prst="rect">
            <a:avLst/>
          </a:prstGeom>
        </p:spPr>
      </p:pic>
      <p:pic>
        <p:nvPicPr>
          <p:cNvPr id="5" name="صورة 4" descr="صورة تحتوي على نص, علامة&#10;&#10;تم إنشاء الوصف تلقائياً">
            <a:extLst>
              <a:ext uri="{FF2B5EF4-FFF2-40B4-BE49-F238E27FC236}">
                <a16:creationId xmlns:a16="http://schemas.microsoft.com/office/drawing/2014/main" id="{5D7A26EE-DCB2-5342-8C7C-DF3BE069BBA4}"/>
              </a:ext>
            </a:extLst>
          </p:cNvPr>
          <p:cNvPicPr>
            <a:picLocks noChangeAspect="1"/>
          </p:cNvPicPr>
          <p:nvPr/>
        </p:nvPicPr>
        <p:blipFill>
          <a:blip r:embed="rId5"/>
          <a:stretch>
            <a:fillRect/>
          </a:stretch>
        </p:blipFill>
        <p:spPr>
          <a:xfrm>
            <a:off x="1187862" y="6284932"/>
            <a:ext cx="1238580" cy="296694"/>
          </a:xfrm>
          <a:prstGeom prst="rect">
            <a:avLst/>
          </a:prstGeom>
        </p:spPr>
      </p:pic>
    </p:spTree>
    <p:extLst>
      <p:ext uri="{BB962C8B-B14F-4D97-AF65-F5344CB8AC3E}">
        <p14:creationId xmlns:p14="http://schemas.microsoft.com/office/powerpoint/2010/main" val="33084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8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233</TotalTime>
  <Words>288</Words>
  <Application>Microsoft Office PowerPoint</Application>
  <PresentationFormat>شاشة عريضة</PresentationFormat>
  <Paragraphs>8</Paragraphs>
  <Slides>4</Slides>
  <Notes>0</Notes>
  <HiddenSlides>0</HiddenSlides>
  <MMClips>4</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vt:i4>
      </vt:variant>
    </vt:vector>
  </HeadingPairs>
  <TitlesOfParts>
    <vt:vector size="9" baseType="lpstr">
      <vt:lpstr>Arial</vt:lpstr>
      <vt:lpstr>Calibri</vt:lpstr>
      <vt:lpstr>Century Gothic</vt:lpstr>
      <vt:lpstr>Farah</vt:lpstr>
      <vt:lpstr>Office_15493580_TF10001079</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32</cp:revision>
  <dcterms:created xsi:type="dcterms:W3CDTF">2021-04-16T06:58:00Z</dcterms:created>
  <dcterms:modified xsi:type="dcterms:W3CDTF">2021-04-17T21:09:58Z</dcterms:modified>
</cp:coreProperties>
</file>