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8" r:id="rId2"/>
    <p:sldId id="339" r:id="rId3"/>
    <p:sldId id="379" r:id="rId4"/>
    <p:sldId id="346" r:id="rId5"/>
    <p:sldId id="364" r:id="rId6"/>
    <p:sldId id="365" r:id="rId7"/>
    <p:sldId id="366" r:id="rId8"/>
    <p:sldId id="367" r:id="rId9"/>
    <p:sldId id="368" r:id="rId10"/>
    <p:sldId id="369" r:id="rId11"/>
    <p:sldId id="391" r:id="rId12"/>
    <p:sldId id="392" r:id="rId13"/>
    <p:sldId id="340" r:id="rId14"/>
    <p:sldId id="393" r:id="rId15"/>
    <p:sldId id="371" r:id="rId16"/>
    <p:sldId id="372" r:id="rId17"/>
    <p:sldId id="373" r:id="rId18"/>
    <p:sldId id="395" r:id="rId19"/>
    <p:sldId id="388" r:id="rId20"/>
    <p:sldId id="396" r:id="rId21"/>
    <p:sldId id="399" r:id="rId22"/>
    <p:sldId id="400" r:id="rId23"/>
    <p:sldId id="3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72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  <a:srgbClr val="FFCC00"/>
    <a:srgbClr val="FFCC99"/>
    <a:srgbClr val="3399FF"/>
    <a:srgbClr val="FF99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4" autoAdjust="0"/>
    <p:restoredTop sz="94660"/>
  </p:normalViewPr>
  <p:slideViewPr>
    <p:cSldViewPr showGuides="1">
      <p:cViewPr varScale="1">
        <p:scale>
          <a:sx n="45" d="100"/>
          <a:sy n="45" d="100"/>
        </p:scale>
        <p:origin x="996" y="42"/>
      </p:cViewPr>
      <p:guideLst>
        <p:guide orient="horz" pos="2160"/>
        <p:guide pos="2880"/>
        <p:guide orient="horz" pos="4272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62EAC-2B61-456C-9464-B9F4C9FE678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02E6D-18BC-4F1A-B47C-D498EBF26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0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2E6D-18BC-4F1A-B47C-D498EBF26B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AC35-F260-484D-A6EA-876E7BB869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62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98DE-15BE-4A06-874E-9C9F67F0DBB6}" type="datetime1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0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25FE-47E1-4D4F-80A1-B4ED0435D89F}" type="datetime1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86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D1EB-D50C-4A24-8504-385CF0754CD6}" type="datetime1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9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90C6-46D6-49FC-B11F-A90091A964EA}" type="datetime1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65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39FB-5BEB-4DEE-AB03-AAAE528EB2B9}" type="datetime1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86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1CF7-9E82-4C61-84BD-6954E0987232}" type="datetime1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00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9577-61B9-44F1-8074-868B3A499973}" type="datetime1">
              <a:rPr lang="en-GB" smtClean="0"/>
              <a:t>04/04/2020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0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B4E5-27A5-43F4-8DAF-B2A08571E4EC}" type="datetime1">
              <a:rPr lang="en-GB" smtClean="0"/>
              <a:t>04/04/2020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10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082F-29CC-4D1C-BF67-15C8B8846699}" type="datetime1">
              <a:rPr lang="en-GB" smtClean="0"/>
              <a:t>04/04/2020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46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2F70-D17B-4DF5-8F78-D7E7B6C2194E}" type="datetime1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46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9225-B984-4D34-9763-464FB8EEB2ED}" type="datetime1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89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18241-9C20-4DA6-B14E-CBD803CBB779}" type="datetime1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0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2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خلفية سبور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9" y="15240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6705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EG" sz="4400" b="1" dirty="0">
                <a:solidFill>
                  <a:srgbClr val="FF7C80"/>
                </a:solidFill>
                <a:latin typeface="Aharoni" panose="02010803020104030203" pitchFamily="2" charset="-79"/>
              </a:rPr>
              <a:t>اليوم</a:t>
            </a:r>
            <a:r>
              <a:rPr lang="ar-EG" sz="4400" b="1" dirty="0">
                <a:latin typeface="Aharoni" panose="02010803020104030203" pitchFamily="2" charset="-79"/>
              </a:rPr>
              <a:t>: </a:t>
            </a:r>
            <a:r>
              <a:rPr lang="ar-EG" sz="4400" b="1" dirty="0">
                <a:solidFill>
                  <a:schemeClr val="bg1"/>
                </a:solidFill>
                <a:latin typeface="Aharoni" panose="02010803020104030203" pitchFamily="2" charset="-79"/>
              </a:rPr>
              <a:t>الأربعاء</a:t>
            </a:r>
          </a:p>
          <a:p>
            <a:pPr marL="0" indent="0" algn="r">
              <a:buNone/>
            </a:pPr>
            <a:r>
              <a:rPr lang="ar-EG" sz="4400" b="1" dirty="0">
                <a:solidFill>
                  <a:srgbClr val="FF7C80"/>
                </a:solidFill>
                <a:latin typeface="Aharoni" panose="02010803020104030203" pitchFamily="2" charset="-79"/>
              </a:rPr>
              <a:t>التاريخ</a:t>
            </a:r>
            <a:r>
              <a:rPr lang="ar-EG" sz="4400" b="1" dirty="0">
                <a:latin typeface="Aharoni" panose="02010803020104030203" pitchFamily="2" charset="-79"/>
              </a:rPr>
              <a:t>: </a:t>
            </a:r>
            <a:r>
              <a:rPr lang="ar-EG" sz="4400" b="1" dirty="0">
                <a:solidFill>
                  <a:schemeClr val="bg1"/>
                </a:solidFill>
                <a:latin typeface="Aharoni" panose="02010803020104030203" pitchFamily="2" charset="-79"/>
              </a:rPr>
              <a:t>15– شعبان 1441 </a:t>
            </a:r>
            <a:r>
              <a:rPr lang="ar-EG" sz="4400" b="1" dirty="0">
                <a:latin typeface="Aharoni" panose="02010803020104030203" pitchFamily="2" charset="-79"/>
              </a:rPr>
              <a:t>ه</a:t>
            </a:r>
          </a:p>
          <a:p>
            <a:pPr marL="0" indent="0" algn="r">
              <a:buNone/>
            </a:pPr>
            <a:r>
              <a:rPr lang="ar-EG" sz="4400" b="1" dirty="0">
                <a:latin typeface="Aharoni" panose="02010803020104030203" pitchFamily="2" charset="-79"/>
              </a:rPr>
              <a:t>          </a:t>
            </a:r>
            <a:r>
              <a:rPr lang="ar-EG" sz="4400" b="1" dirty="0">
                <a:solidFill>
                  <a:schemeClr val="bg1"/>
                </a:solidFill>
                <a:latin typeface="Aharoni" panose="02010803020104030203" pitchFamily="2" charset="-79"/>
              </a:rPr>
              <a:t>8 إبريل 2020</a:t>
            </a:r>
            <a:r>
              <a:rPr lang="ar-EG" sz="4400" b="1" dirty="0">
                <a:latin typeface="Aharoni" panose="02010803020104030203" pitchFamily="2" charset="-79"/>
              </a:rPr>
              <a:t> م </a:t>
            </a:r>
          </a:p>
          <a:p>
            <a:pPr marL="0" indent="0" algn="r">
              <a:buNone/>
            </a:pPr>
            <a:r>
              <a:rPr lang="ar-EG" sz="4400" b="1" dirty="0">
                <a:solidFill>
                  <a:srgbClr val="FF7C80"/>
                </a:solidFill>
                <a:latin typeface="Aharoni" panose="02010803020104030203" pitchFamily="2" charset="-79"/>
              </a:rPr>
              <a:t>المادة</a:t>
            </a:r>
            <a:r>
              <a:rPr lang="ar-EG" sz="4400" b="1" dirty="0">
                <a:latin typeface="Aharoni" panose="02010803020104030203" pitchFamily="2" charset="-79"/>
              </a:rPr>
              <a:t>: </a:t>
            </a:r>
            <a:r>
              <a:rPr lang="ar-EG" sz="4400" b="1" dirty="0">
                <a:solidFill>
                  <a:schemeClr val="bg1"/>
                </a:solidFill>
                <a:latin typeface="Aharoni" panose="02010803020104030203" pitchFamily="2" charset="-79"/>
              </a:rPr>
              <a:t>اللغة العربية</a:t>
            </a:r>
          </a:p>
          <a:p>
            <a:pPr marL="0" indent="0" algn="r">
              <a:buNone/>
            </a:pPr>
            <a:endParaRPr lang="en-GB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2" descr="خريجات عام التسامح ٢٠١٩ 🇦🇪 (@12adv2) | Twit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t="22429" r="14923" b="14159"/>
          <a:stretch/>
        </p:blipFill>
        <p:spPr bwMode="auto">
          <a:xfrm>
            <a:off x="448101" y="533401"/>
            <a:ext cx="121920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36574B-EBE4-4844-95BA-F7AEE2DF31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29" t="19264" r="7537" b="7312"/>
          <a:stretch/>
        </p:blipFill>
        <p:spPr>
          <a:xfrm>
            <a:off x="6477000" y="600504"/>
            <a:ext cx="2438400" cy="914400"/>
          </a:xfrm>
          <a:prstGeom prst="rect">
            <a:avLst/>
          </a:prstGeom>
        </p:spPr>
      </p:pic>
      <p:pic>
        <p:nvPicPr>
          <p:cNvPr id="1028" name="Picture 4" descr="رسائل ملهمة للوطن وإسعاد المواطن - ملاحق - حصاد العام - حصاد العام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t="37333" r="13280" b="33112"/>
          <a:stretch/>
        </p:blipFill>
        <p:spPr bwMode="auto">
          <a:xfrm>
            <a:off x="1658202" y="533401"/>
            <a:ext cx="154219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6034" y="2400300"/>
            <a:ext cx="8627763" cy="2857500"/>
            <a:chOff x="166034" y="386936"/>
            <a:chExt cx="8627763" cy="2857500"/>
          </a:xfrm>
        </p:grpSpPr>
        <p:pic>
          <p:nvPicPr>
            <p:cNvPr id="4" name="Picture 2" descr="http://g03.s.alicdn.com/kf/HTB10HI9IVXXXXbeaXXXq6xXFXXXS/retro-eyeglass-frames-new-model-eyewear-fram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34" y="386936"/>
              <a:ext cx="8627763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9552" y="548680"/>
              <a:ext cx="7776864" cy="2592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1800" y="2859542"/>
            <a:ext cx="3855543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12600" dirty="0"/>
              <a:t>بَعْدَ أَيّامِ</a:t>
            </a:r>
            <a:endParaRPr lang="ar-AE" sz="12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3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6034" y="2400300"/>
            <a:ext cx="8627763" cy="2857500"/>
            <a:chOff x="166034" y="386936"/>
            <a:chExt cx="8627763" cy="2857500"/>
          </a:xfrm>
        </p:grpSpPr>
        <p:pic>
          <p:nvPicPr>
            <p:cNvPr id="4" name="Picture 2" descr="http://g03.s.alicdn.com/kf/HTB10HI9IVXXXXbeaXXXq6xXFXXXS/retro-eyeglass-frames-new-model-eyewear-fram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34" y="386936"/>
              <a:ext cx="8627763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9552" y="548680"/>
              <a:ext cx="7776864" cy="2592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1800" y="2859542"/>
            <a:ext cx="3621504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12600" dirty="0"/>
              <a:t>تَحوَّلَت</a:t>
            </a:r>
            <a:endParaRPr lang="ar-AE" sz="12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5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6034" y="2400300"/>
            <a:ext cx="8627763" cy="2857500"/>
            <a:chOff x="166034" y="386936"/>
            <a:chExt cx="8627763" cy="2857500"/>
          </a:xfrm>
        </p:grpSpPr>
        <p:pic>
          <p:nvPicPr>
            <p:cNvPr id="4" name="Picture 2" descr="http://g03.s.alicdn.com/kf/HTB10HI9IVXXXXbeaXXXq6xXFXXXS/retro-eyeglass-frames-new-model-eyewear-fram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34" y="386936"/>
              <a:ext cx="8627763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9552" y="548680"/>
              <a:ext cx="7776864" cy="2592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1800" y="2859542"/>
            <a:ext cx="3156633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12600" dirty="0"/>
              <a:t>يَحْبِسُ</a:t>
            </a:r>
            <a:endParaRPr lang="ar-AE" sz="12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59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68137"/>
          <a:stretch/>
        </p:blipFill>
        <p:spPr bwMode="auto">
          <a:xfrm>
            <a:off x="25842" y="0"/>
            <a:ext cx="3768236" cy="216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182880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 rot="21021677">
            <a:off x="736762" y="996441"/>
            <a:ext cx="21371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أَجِب وَدَرْدِش</a:t>
            </a:r>
            <a:endParaRPr lang="en-GB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1" t="34555"/>
          <a:stretch/>
        </p:blipFill>
        <p:spPr bwMode="auto">
          <a:xfrm>
            <a:off x="-1" y="3256138"/>
            <a:ext cx="1678673" cy="1101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 descr="Image result for wri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" y="2133600"/>
            <a:ext cx="1665183" cy="11225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62400" y="3707813"/>
            <a:ext cx="228588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EG" sz="7200" dirty="0"/>
              <a:t>يَحْبِسُ</a:t>
            </a:r>
            <a:endParaRPr lang="en-GB" sz="7200" dirty="0"/>
          </a:p>
        </p:txBody>
      </p:sp>
      <p:sp>
        <p:nvSpPr>
          <p:cNvPr id="14" name="Rectangle 13"/>
          <p:cNvSpPr/>
          <p:nvPr/>
        </p:nvSpPr>
        <p:spPr>
          <a:xfrm>
            <a:off x="5556046" y="2352020"/>
            <a:ext cx="228299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EG" sz="7200" dirty="0"/>
              <a:t>الْهَرَم</a:t>
            </a:r>
            <a:endParaRPr lang="ar-AE" sz="7200" dirty="0"/>
          </a:p>
        </p:txBody>
      </p:sp>
      <p:sp>
        <p:nvSpPr>
          <p:cNvPr id="17" name="Rectangle 16"/>
          <p:cNvSpPr/>
          <p:nvPr/>
        </p:nvSpPr>
        <p:spPr>
          <a:xfrm>
            <a:off x="2133600" y="5039746"/>
            <a:ext cx="228299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7200" dirty="0"/>
              <a:t>بَعْدَ أَيّام</a:t>
            </a:r>
            <a:endParaRPr lang="en-GB" sz="72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607824" y="397898"/>
            <a:ext cx="5536176" cy="1954122"/>
          </a:xfrm>
          <a:solidFill>
            <a:srgbClr val="FF9900">
              <a:alpha val="60000"/>
            </a:srgbClr>
          </a:solidFill>
        </p:spPr>
        <p:txBody>
          <a:bodyPr>
            <a:noAutofit/>
          </a:bodyPr>
          <a:lstStyle/>
          <a:p>
            <a:r>
              <a:rPr lang="ar-EG" b="1" dirty="0"/>
              <a:t>أُوظَّفُ </a:t>
            </a:r>
            <a:r>
              <a:rPr lang="ar-EG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ar-EG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ar-E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ar-EG" b="1" dirty="0"/>
              <a:t>الْمُفرداتُ الْجَديدةُ في جُمَلٍ مِنْ إِنْشائكِ۔</a:t>
            </a:r>
            <a:endParaRPr lang="en-GB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 dirty="0"/>
              <a:t>المعلمة مريم خميس الشامسي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47766" y="4376814"/>
            <a:ext cx="1630907" cy="1066801"/>
            <a:chOff x="-4591107" y="4966359"/>
            <a:chExt cx="1949355" cy="1066801"/>
          </a:xfrm>
        </p:grpSpPr>
        <p:pic>
          <p:nvPicPr>
            <p:cNvPr id="20" name="Picture 4" descr="2 clipart min, 2 min Transparent FREE for download on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1107" y="4966359"/>
              <a:ext cx="1949355" cy="1066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-3691195" y="5629292"/>
              <a:ext cx="725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EG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دقائق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118287" y="0"/>
            <a:ext cx="2023311" cy="52322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الروتين اليومي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18131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ar-EG" dirty="0"/>
              <a:t> إستراتيجية إعادة سرد قصة مثلث ودائرة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03293"/>
            <a:ext cx="6991321" cy="570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oyalty-Free Minutes Stock Images,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0" b="16398"/>
          <a:stretch/>
        </p:blipFill>
        <p:spPr bwMode="auto">
          <a:xfrm>
            <a:off x="-538" y="3187445"/>
            <a:ext cx="1602218" cy="11588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31246" y="0"/>
            <a:ext cx="1512754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التهيئة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60" y="1118723"/>
            <a:ext cx="16022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رتب</a:t>
            </a:r>
            <a:endParaRPr lang="en-US" sz="36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Isosceles Triangle 9"/>
          <p:cNvSpPr/>
          <p:nvPr/>
        </p:nvSpPr>
        <p:spPr>
          <a:xfrm rot="5400000">
            <a:off x="8340916" y="1692494"/>
            <a:ext cx="920312" cy="4191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 rot="5400000">
            <a:off x="4717747" y="5350094"/>
            <a:ext cx="920312" cy="4191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8340916" y="5356006"/>
            <a:ext cx="920312" cy="4191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4702963" y="3536576"/>
            <a:ext cx="920312" cy="4191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8299404" y="3527206"/>
            <a:ext cx="920312" cy="41910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/>
        </p:nvSpPr>
        <p:spPr>
          <a:xfrm rot="5400000">
            <a:off x="4702394" y="1622252"/>
            <a:ext cx="920312" cy="41910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Free Puzzle Pieces Clipart, Download Free Clip Art, Free Clip 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1602218" cy="14336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27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dirty="0"/>
              <a:t>المعلمة مريم خميس الشامسي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677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85" y="31845"/>
            <a:ext cx="8229600" cy="1143000"/>
          </a:xfrm>
        </p:spPr>
        <p:txBody>
          <a:bodyPr>
            <a:normAutofit/>
          </a:bodyPr>
          <a:lstStyle/>
          <a:p>
            <a:r>
              <a:rPr lang="ar-EG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نواتِجُ التِّعلُّم</a:t>
            </a:r>
            <a:endParaRPr lang="ar-AE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6034" y="1066800"/>
            <a:ext cx="8977966" cy="5652026"/>
            <a:chOff x="166034" y="386936"/>
            <a:chExt cx="8627763" cy="2857500"/>
          </a:xfrm>
        </p:grpSpPr>
        <p:pic>
          <p:nvPicPr>
            <p:cNvPr id="4" name="Picture 2" descr="http://g03.s.alicdn.com/kf/HTB10HI9IVXXXXbeaXXXq6xXFXXXS/retro-eyeglass-frames-new-model-eyewear-fram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34" y="386936"/>
              <a:ext cx="8627763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9552" y="548680"/>
              <a:ext cx="7776864" cy="2592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1219200"/>
            <a:ext cx="8475232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dirty="0"/>
              <a:t>يَقْرَأُ المُتَعَلِّمُ قِراءَةً جَهْرِيَّةً سَليمَةً مُراعِيًا التَّنْغيمَ وَالضَّبْطَ السَّليمَ في حُدودِ</a:t>
            </a:r>
            <a:r>
              <a:rPr lang="ar-EG" sz="3600" dirty="0"/>
              <a:t>(</a:t>
            </a:r>
            <a:r>
              <a:rPr lang="ar-AE" sz="3600" dirty="0"/>
              <a:t> 40 </a:t>
            </a:r>
            <a:r>
              <a:rPr lang="ar-EG" sz="3600" dirty="0"/>
              <a:t>) </a:t>
            </a:r>
            <a:r>
              <a:rPr lang="ar-AE" sz="3600" dirty="0"/>
              <a:t>كَلِمَةً في الدَّقيقَةِ الواحِدَةِ.</a:t>
            </a:r>
            <a:endParaRPr lang="ar-EG" sz="3600" dirty="0"/>
          </a:p>
          <a:p>
            <a:pPr algn="r" rtl="1"/>
            <a:endParaRPr lang="ar-EG" sz="3600" dirty="0"/>
          </a:p>
          <a:p>
            <a:pPr algn="r" rtl="1"/>
            <a:r>
              <a:rPr lang="ar-AE" sz="3600" dirty="0"/>
              <a:t>يُفَسِّرُ المُتَعَلِّمُ الكَلِماتِ مُسْتَعينًا بِمُرادِفاتِها وَأَضْدادِها وَسِياقِها</a:t>
            </a:r>
            <a:r>
              <a:rPr lang="ar-EG" sz="3600" dirty="0"/>
              <a:t>۔</a:t>
            </a:r>
          </a:p>
          <a:p>
            <a:pPr algn="r" rtl="1"/>
            <a:endParaRPr lang="ar-EG" sz="3600" dirty="0"/>
          </a:p>
          <a:p>
            <a:pPr algn="r" rtl="1"/>
            <a:r>
              <a:rPr lang="ar-AE" sz="3600" dirty="0"/>
              <a:t>يُنْشِئُ المُتَعَلِّمُ كَلِماتٍ جَديدَةً ذاتَ مَعْنًى بِإِضافَةِ أَوْ حَذْفِ أَوْ تَغْييرِ الأَصْواتِ في الكَلِماتِ.</a:t>
            </a:r>
            <a:endParaRPr lang="ar-EG" sz="3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المعلمة مريم خميس الشامسي</a:t>
            </a:r>
            <a:endParaRPr lang="en-GB"/>
          </a:p>
        </p:txBody>
      </p:sp>
      <p:pic>
        <p:nvPicPr>
          <p:cNvPr id="8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713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1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 dirty="0"/>
              <a:t>المعلمة مريم خميس الشامسي</a:t>
            </a:r>
            <a:endParaRPr lang="en-GB" dirty="0"/>
          </a:p>
        </p:txBody>
      </p:sp>
      <p:pic>
        <p:nvPicPr>
          <p:cNvPr id="1028" name="Picture 4" descr="Clipart tv 80 tv, Clipart tv 80 tv Transparent FREE for download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2"/>
          <a:stretch/>
        </p:blipFill>
        <p:spPr bwMode="auto">
          <a:xfrm>
            <a:off x="1905000" y="1600200"/>
            <a:ext cx="6071629" cy="33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Movie 6">
            <a:hlinkClick r:id="" action="ppaction://noaction" highlightClick="1"/>
          </p:cNvPr>
          <p:cNvSpPr/>
          <p:nvPr/>
        </p:nvSpPr>
        <p:spPr>
          <a:xfrm>
            <a:off x="3429000" y="2057400"/>
            <a:ext cx="3581400" cy="2362200"/>
          </a:xfrm>
          <a:prstGeom prst="actionButtonMovi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95658" y="4343400"/>
            <a:ext cx="5269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dirty="0"/>
              <a:t>مقطع مصور لقراءة الطالبات الريم مانع – شوق - ميرة</a:t>
            </a:r>
            <a:endParaRPr lang="en-GB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1848134"/>
            <a:ext cx="1630907" cy="1066801"/>
            <a:chOff x="-4591107" y="4966359"/>
            <a:chExt cx="1949355" cy="1066801"/>
          </a:xfrm>
        </p:grpSpPr>
        <p:pic>
          <p:nvPicPr>
            <p:cNvPr id="19" name="Picture 4" descr="2 clipart min, 2 min Transparent FREE for download on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1107" y="4966359"/>
              <a:ext cx="1949355" cy="1066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-3691195" y="5629292"/>
              <a:ext cx="725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EG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دقائق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30" name="Picture 6" descr="Student Education Clip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" y="-228600"/>
            <a:ext cx="9144001" cy="2057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33600" y="676870"/>
            <a:ext cx="50586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شاهِدْ </a:t>
            </a:r>
            <a:r>
              <a:rPr lang="ar-EG" sz="54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وَناقِش وقَيَّم  </a:t>
            </a:r>
            <a:endParaRPr lang="en-US" sz="54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26803"/>
              </p:ext>
            </p:extLst>
          </p:nvPr>
        </p:nvGraphicFramePr>
        <p:xfrm>
          <a:off x="457200" y="5029200"/>
          <a:ext cx="8077200" cy="14833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6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7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ar-EG" dirty="0"/>
                        <a:t>    تقييم الْقراءة (</a:t>
                      </a:r>
                      <a:r>
                        <a:rPr lang="ar-AE" sz="1800" dirty="0"/>
                        <a:t>قِراءَةً جَهْرِيَّةً سَليمَةً مُراعِيًا التَّنْغيمَ وَالضَّبْطَ السَّليم</a:t>
                      </a:r>
                      <a:r>
                        <a:rPr lang="ar-EG" sz="1800" dirty="0"/>
                        <a:t>)</a:t>
                      </a:r>
                      <a:endParaRPr lang="en-GB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/>
                        <a:t>1 – تحتاج إلى تحسين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EG" b="1" dirty="0"/>
                        <a:t>2- قراءة جَيدة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EG" b="1" dirty="0"/>
                        <a:t>3 – قراءة رائعة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/>
                        <a:t>المؤشر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EG" dirty="0"/>
                        <a:t>ميرة سعيد</a:t>
                      </a:r>
                      <a:endParaRPr lang="en-GB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EG" dirty="0"/>
                        <a:t>الريم مانع </a:t>
                      </a:r>
                      <a:endParaRPr lang="en-GB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EG" dirty="0"/>
                        <a:t>شوق </a:t>
                      </a:r>
                      <a:endParaRPr lang="en-GB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622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66900"/>
            <a:ext cx="8001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pic>
        <p:nvPicPr>
          <p:cNvPr id="1028" name="Picture 4" descr="Clipart tv 80 tv, Clipart tv 80 tv Transparent FREE for downlo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274"/>
            <a:ext cx="9144000" cy="576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ent Education Clip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228600"/>
            <a:ext cx="6629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399542" y="533400"/>
            <a:ext cx="57444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400" b="1" cap="none" spc="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استراتيجية الأفكار البديلة</a:t>
            </a:r>
            <a:endParaRPr lang="en-US" sz="44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6654" y="3925669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4654" y="3810000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0800" y="3886200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781800" y="3200400"/>
            <a:ext cx="0" cy="15607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7452" y="1524000"/>
            <a:ext cx="809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400" b="1" dirty="0"/>
              <a:t>من خِلال قراءتنا واسْتِماعنا للقصةِ۔۔ ما الأفكار التي فَكَّرت بِها الْخُطوط لِتغْيَّر مِنْ شَكْلِها في الصَّفحةِ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419600"/>
            <a:ext cx="12484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/>
              <a:t>قَضيبين لِقِطار</a:t>
            </a:r>
            <a:endParaRPr lang="en-GB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187159" y="4419599"/>
            <a:ext cx="12484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/>
              <a:t>سور لِحَديقة</a:t>
            </a:r>
            <a:endParaRPr lang="en-GB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4419600"/>
            <a:ext cx="121920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/>
              <a:t>الاقتراب من بعْض </a:t>
            </a:r>
            <a:endParaRPr lang="en-GB" sz="2400" b="1" dirty="0"/>
          </a:p>
        </p:txBody>
      </p:sp>
      <p:sp>
        <p:nvSpPr>
          <p:cNvPr id="11" name="Isosceles Triangle 10"/>
          <p:cNvSpPr/>
          <p:nvPr/>
        </p:nvSpPr>
        <p:spPr>
          <a:xfrm>
            <a:off x="6345865" y="4761130"/>
            <a:ext cx="838200" cy="489466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5" name="Picture 5" descr="Childrens Story Book | Kids story books, Clip art, S stori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123"/>
            <a:ext cx="1367997" cy="14086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53000" y="5715000"/>
            <a:ext cx="4038600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لو كُنْتَ مَكان الْخطوط ماذا سَتَفْعل؟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ive minutes clock icon isolated on white background. 5 minutes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7" t="14396" r="15493" b="15486"/>
          <a:stretch/>
        </p:blipFill>
        <p:spPr bwMode="auto">
          <a:xfrm>
            <a:off x="-35265" y="-3602"/>
            <a:ext cx="1396232" cy="145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-22745"/>
            <a:ext cx="91326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373" y="-22745"/>
            <a:ext cx="1359479" cy="1066801"/>
            <a:chOff x="-4591107" y="4966359"/>
            <a:chExt cx="1949355" cy="1066801"/>
          </a:xfrm>
        </p:grpSpPr>
        <p:pic>
          <p:nvPicPr>
            <p:cNvPr id="10" name="Picture 4" descr="2 clipart min, 2 min Transparent FREE for download on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1107" y="4966359"/>
              <a:ext cx="1949355" cy="1066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-3691195" y="5629292"/>
              <a:ext cx="7250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EG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دقائق</a:t>
              </a:r>
              <a:endPara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96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§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0C9CD-C4C6-405F-9945-4207ADDAB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1" t="2404" r="2957" b="3607"/>
          <a:stretch/>
        </p:blipFill>
        <p:spPr>
          <a:xfrm>
            <a:off x="28164" y="20472"/>
            <a:ext cx="9115836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3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20920647">
            <a:off x="1393449" y="908047"/>
            <a:ext cx="1579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صَفْحَةٌ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2532965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4400" b="1" dirty="0">
                <a:solidFill>
                  <a:srgbClr val="FF0066"/>
                </a:solidFill>
              </a:rPr>
              <a:t>كَيْفَ تَصْنَعُ إِطار صَفْحَةً؟</a:t>
            </a:r>
            <a:endParaRPr lang="en-GB" sz="4400" b="1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3457" y="3581400"/>
            <a:ext cx="4871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وَرَقَةٌ مُسْتَطيلة الشَّكلِ</a:t>
            </a:r>
            <a:endParaRPr lang="en-US" sz="54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AutoShape 2" descr="صفحة فارغة, en blanc 1 مجانا رمز من Aeon Icons by Kyo-Tu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صفحة فارغة, en blanc 1 مجانا رمز من Aeon Icons by Kyo-Tu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صفحة فارغة, en blanc 1 مجانا رمز من Aeon Icons by Kyo-Tux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89" y="4457478"/>
            <a:ext cx="23050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One minute clock icon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5933" r="8092" b="15947"/>
          <a:stretch/>
        </p:blipFill>
        <p:spPr bwMode="auto">
          <a:xfrm>
            <a:off x="41815" y="3359933"/>
            <a:ext cx="1410357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شات اجيال , دردشة اجيال , اجيال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8"/>
          <a:stretch/>
        </p:blipFill>
        <p:spPr bwMode="auto">
          <a:xfrm>
            <a:off x="11689" y="2301530"/>
            <a:ext cx="1440483" cy="10477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326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20920647">
            <a:off x="1393449" y="908047"/>
            <a:ext cx="1579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صَفْحَةٌ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839537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تَعهد الْمُذْنِبْ أَنْ يَطْوي صَفْحَة الْماضي</a:t>
            </a:r>
            <a:endParaRPr lang="en-GB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3581400"/>
            <a:ext cx="55707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نَسى ماحَدَث، وَبَدَأَ مَنْ جَديدٍ</a:t>
            </a:r>
            <a:endParaRPr lang="en-US" sz="48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Lovepik- صورة JPG-501018309 id خلاق بحث - صور طالب حزين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" r="3624" b="-2723"/>
          <a:stretch/>
        </p:blipFill>
        <p:spPr bwMode="auto">
          <a:xfrm>
            <a:off x="3200400" y="4524981"/>
            <a:ext cx="5489814" cy="239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ne minute clock icon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5933" r="8092" b="15947"/>
          <a:stretch/>
        </p:blipFill>
        <p:spPr bwMode="auto">
          <a:xfrm>
            <a:off x="41815" y="3359933"/>
            <a:ext cx="1410357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شات اجيال , دردشة اجيال , اجيال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8"/>
          <a:stretch/>
        </p:blipFill>
        <p:spPr bwMode="auto">
          <a:xfrm>
            <a:off x="11689" y="2301530"/>
            <a:ext cx="1440483" cy="10477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3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20920647">
            <a:off x="1393449" y="908047"/>
            <a:ext cx="1579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صَفْحَةٌ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903981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جَمْع </a:t>
            </a:r>
            <a:r>
              <a:rPr lang="ar-EG" sz="36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صَفْحَةٌ</a:t>
            </a:r>
            <a:r>
              <a:rPr lang="ar-EG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/>
            <a:r>
              <a:rPr lang="ar-EG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عَرِّف كَلِمة </a:t>
            </a:r>
            <a:r>
              <a:rPr lang="ar-EG" sz="36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صَفْحَةٌ بِلُغَتِكَ</a:t>
            </a:r>
            <a:r>
              <a:rPr lang="ar-EG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endParaRPr lang="en-GB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8885" y="3334234"/>
            <a:ext cx="57279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EG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اكْتُبُ كَلِمات تَشْتَرك بالجذر اللغوي</a:t>
            </a:r>
          </a:p>
          <a:p>
            <a:pPr algn="ctr"/>
            <a:r>
              <a:rPr lang="ar-EG" sz="4000" b="1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 ص   ف  ح  )</a:t>
            </a:r>
            <a:endParaRPr lang="en-US" sz="40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" name="Picture 4" descr="شات اجيال , دردشة اجيال , اجيا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8"/>
          <a:stretch/>
        </p:blipFill>
        <p:spPr bwMode="auto">
          <a:xfrm>
            <a:off x="11689" y="2301530"/>
            <a:ext cx="1440483" cy="10477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oyalty-Free Minutes Stock Images,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0" b="16398"/>
          <a:stretch/>
        </p:blipFill>
        <p:spPr bwMode="auto">
          <a:xfrm>
            <a:off x="-17598" y="3367904"/>
            <a:ext cx="1602218" cy="11588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03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5842" y="0"/>
            <a:ext cx="9169842" cy="664266"/>
          </a:xfrm>
          <a:solidFill>
            <a:srgbClr val="FF9900">
              <a:alpha val="60000"/>
            </a:srgbClr>
          </a:solidFill>
        </p:spPr>
        <p:txBody>
          <a:bodyPr>
            <a:noAutofit/>
          </a:bodyPr>
          <a:lstStyle/>
          <a:p>
            <a:pPr algn="r"/>
            <a:r>
              <a:rPr lang="ar-EG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۔</a:t>
            </a:r>
            <a:endParaRPr lang="en-GB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1755" y="2208074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r-EG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ar-EG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الْدخول للمسابقة لحل الأسئلة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0101"/>
            <a:ext cx="2133600" cy="172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2" y="3946478"/>
            <a:ext cx="2101756" cy="1066801"/>
            <a:chOff x="-4591107" y="4966359"/>
            <a:chExt cx="1949355" cy="1066801"/>
          </a:xfrm>
        </p:grpSpPr>
        <p:pic>
          <p:nvPicPr>
            <p:cNvPr id="13" name="Picture 4" descr="2 clipart min, 2 min Transparent FREE for download on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1107" y="4966359"/>
              <a:ext cx="1949355" cy="1066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-3691195" y="5629292"/>
              <a:ext cx="725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EG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دقائق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438400" y="685800"/>
            <a:ext cx="3533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النَّشاط الْختامي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50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مصادر و أدوات التعلم عن بعد | جامعة قط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t="3499" r="21111" b="7501"/>
          <a:stretch/>
        </p:blipFill>
        <p:spPr bwMode="auto">
          <a:xfrm>
            <a:off x="0" y="0"/>
            <a:ext cx="8934652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10400" y="228600"/>
            <a:ext cx="1486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أدوات</a:t>
            </a:r>
            <a:endParaRPr lang="en-US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3124200"/>
            <a:ext cx="926823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r" rtl="1">
              <a:buFont typeface="+mj-lt"/>
              <a:buAutoNum type="arabicPeriod"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بَوابَة التَّعلم  الذَّكي – لُعْبة اْلمُسابقات </a:t>
            </a:r>
          </a:p>
          <a:p>
            <a:pPr marL="914400" indent="-914400" algn="r" rtl="1">
              <a:buFont typeface="+mj-lt"/>
              <a:buAutoNum type="arabicPeriod"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الْكِتاب الإلكتروني</a:t>
            </a:r>
          </a:p>
          <a:p>
            <a:pPr marL="914400" indent="-914400" algn="r" rtl="1">
              <a:buFont typeface="+mj-lt"/>
              <a:buAutoNum type="arabicPeriod"/>
            </a:pPr>
            <a:r>
              <a:rPr lang="ar-EG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قَلْمُ رَصاص</a:t>
            </a:r>
          </a:p>
          <a:p>
            <a:pPr marL="914400" indent="-914400" algn="r" rtl="1">
              <a:buFont typeface="+mj-lt"/>
              <a:buAutoNum type="arabicPeriod"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دفتر التَّعلم عَنْ بعد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962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lenm/lenm1510/lenm151000080/47650181-Stickman-Illustration-of-Kids-Opening-a-Giant-Book-Stock-Illust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0735"/>
            <a:ext cx="8610600" cy="30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r="8014"/>
          <a:stretch/>
        </p:blipFill>
        <p:spPr bwMode="auto">
          <a:xfrm>
            <a:off x="76200" y="4229100"/>
            <a:ext cx="8991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55849" y="5486400"/>
            <a:ext cx="2430473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الروتين اليومي</a:t>
            </a:r>
            <a:endParaRPr lang="en-GB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5684021"/>
            <a:ext cx="2430473" cy="646331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الروتين اليومي</a:t>
            </a:r>
            <a:endParaRPr lang="en-GB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5676900"/>
            <a:ext cx="2430473" cy="646331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الروتين اليومي</a:t>
            </a:r>
            <a:endParaRPr lang="en-GB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0739" y="1295400"/>
            <a:ext cx="4204997" cy="156966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لِ</a:t>
            </a:r>
            <a:r>
              <a:rPr lang="ar-EG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نَ</a:t>
            </a:r>
            <a:r>
              <a:rPr lang="ar-EG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قْ</a:t>
            </a:r>
            <a:r>
              <a:rPr lang="ar-EG" sz="9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رَ</a:t>
            </a:r>
            <a:r>
              <a:rPr lang="ar-EG" sz="9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أ مَعاً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29934" y="0"/>
            <a:ext cx="2172390" cy="52322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القراءة المستقلة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07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ickman Illustration of Kids Reading Books Growing Off a Tree Stock Illustration - 363203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43057"/>
            <a:ext cx="3773805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llustration of Little Kids sitting on a Big Chair while Reading Books Stock Illustration - 19110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209925"/>
            <a:ext cx="42862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200" y="655380"/>
            <a:ext cx="4648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EG" sz="80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مفردات الأسبوع </a:t>
            </a:r>
            <a:endParaRPr lang="en-US" sz="8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15880" y="0"/>
            <a:ext cx="2028120" cy="52322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قراءة المفردات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pic>
        <p:nvPicPr>
          <p:cNvPr id="12" name="Picture 2" descr="Three Students Reading A Book, Reading Clipart, Cartoon Hand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3" b="8944"/>
          <a:stretch/>
        </p:blipFill>
        <p:spPr bwMode="auto">
          <a:xfrm>
            <a:off x="-1" y="0"/>
            <a:ext cx="1446486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ne minute clock icon Royalty Free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5933" r="8092" b="15947"/>
          <a:stretch/>
        </p:blipFill>
        <p:spPr bwMode="auto">
          <a:xfrm>
            <a:off x="41815" y="1066801"/>
            <a:ext cx="1410357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5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6034" y="1866900"/>
            <a:ext cx="8627763" cy="2857500"/>
            <a:chOff x="166034" y="386936"/>
            <a:chExt cx="8627763" cy="2857500"/>
          </a:xfrm>
        </p:grpSpPr>
        <p:pic>
          <p:nvPicPr>
            <p:cNvPr id="4" name="Picture 2" descr="http://g03.s.alicdn.com/kf/HTB10HI9IVXXXXbeaXXXq6xXFXXXS/retro-eyeglass-frames-new-model-eyewear-fram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34" y="386936"/>
              <a:ext cx="8627763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9552" y="548680"/>
              <a:ext cx="7776864" cy="2592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14600" y="2115448"/>
            <a:ext cx="2585964" cy="221599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13800" dirty="0"/>
              <a:t>رُبما</a:t>
            </a:r>
            <a:endParaRPr lang="ar-AE" sz="138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23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6034" y="2171700"/>
            <a:ext cx="8627763" cy="2857500"/>
            <a:chOff x="166034" y="386936"/>
            <a:chExt cx="8627763" cy="2857500"/>
          </a:xfrm>
        </p:grpSpPr>
        <p:pic>
          <p:nvPicPr>
            <p:cNvPr id="4" name="Picture 2" descr="http://g03.s.alicdn.com/kf/HTB10HI9IVXXXXbeaXXXq6xXFXXXS/retro-eyeglass-frames-new-model-eyewear-fram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34" y="386936"/>
              <a:ext cx="8627763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9552" y="548680"/>
              <a:ext cx="7776864" cy="2592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2745" y="2392427"/>
            <a:ext cx="7438255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12600" dirty="0"/>
              <a:t>يا لَها مِنْ فِكْرَةٍ</a:t>
            </a:r>
            <a:endParaRPr lang="ar-AE" sz="12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21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6034" y="2400300"/>
            <a:ext cx="8627763" cy="2857500"/>
            <a:chOff x="166034" y="386936"/>
            <a:chExt cx="8627763" cy="2857500"/>
          </a:xfrm>
        </p:grpSpPr>
        <p:pic>
          <p:nvPicPr>
            <p:cNvPr id="4" name="Picture 2" descr="http://g03.s.alicdn.com/kf/HTB10HI9IVXXXXbeaXXXq6xXFXXXS/retro-eyeglass-frames-new-model-eyewear-fram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34" y="386936"/>
              <a:ext cx="8627763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9552" y="548680"/>
              <a:ext cx="7776864" cy="2592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1800" y="2859542"/>
            <a:ext cx="3735318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12600" dirty="0"/>
              <a:t>أَضْلاعٍ</a:t>
            </a:r>
            <a:endParaRPr lang="ar-AE" sz="12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7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6034" y="2400300"/>
            <a:ext cx="8627763" cy="2857500"/>
            <a:chOff x="166034" y="386936"/>
            <a:chExt cx="8627763" cy="2857500"/>
          </a:xfrm>
        </p:grpSpPr>
        <p:pic>
          <p:nvPicPr>
            <p:cNvPr id="4" name="Picture 2" descr="http://g03.s.alicdn.com/kf/HTB10HI9IVXXXXbeaXXXq6xXFXXXS/retro-eyeglass-frames-new-model-eyewear-fram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34" y="386936"/>
              <a:ext cx="8627763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9552" y="548680"/>
              <a:ext cx="7776864" cy="2592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1800" y="2859542"/>
            <a:ext cx="2828017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12600" dirty="0"/>
              <a:t>الْهَرَمُ</a:t>
            </a:r>
            <a:endParaRPr lang="ar-AE" sz="12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3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6342</TotalTime>
  <Words>359</Words>
  <Application>Microsoft Office PowerPoint</Application>
  <PresentationFormat>On-screen Show (4:3)</PresentationFormat>
  <Paragraphs>103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Aharoni</vt:lpstr>
      <vt:lpstr>Arial</vt:lpstr>
      <vt:lpstr>Arial Unicode MS</vt:lpstr>
      <vt:lpstr>Calibri</vt:lpstr>
      <vt:lpstr>Office Theme</vt:lpstr>
      <vt:lpstr>PowerPoint Presentation</vt:lpstr>
      <vt:lpstr>§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أُوظَّفُ 3 2 1 الْمُفرداتُ الْجَديدةُ في جُمَلٍ مِنْ إِنْشائكِ۔</vt:lpstr>
      <vt:lpstr> إستراتيجية إعادة سرد قصة مثلث ودائرة</vt:lpstr>
      <vt:lpstr>PowerPoint Presentation</vt:lpstr>
      <vt:lpstr>نواتِجُ التِّعلُّم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جملة التعجب</dc:title>
  <dc:creator>Windows</dc:creator>
  <cp:lastModifiedBy>Hassan Abdulla Hassan Alhammadi</cp:lastModifiedBy>
  <cp:revision>239</cp:revision>
  <dcterms:created xsi:type="dcterms:W3CDTF">2016-09-10T14:36:53Z</dcterms:created>
  <dcterms:modified xsi:type="dcterms:W3CDTF">2020-04-04T11:02:51Z</dcterms:modified>
</cp:coreProperties>
</file>