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0" r:id="rId2"/>
    <p:sldId id="293" r:id="rId3"/>
    <p:sldId id="292" r:id="rId4"/>
    <p:sldId id="369" r:id="rId5"/>
    <p:sldId id="407" r:id="rId6"/>
    <p:sldId id="409" r:id="rId7"/>
    <p:sldId id="410" r:id="rId8"/>
    <p:sldId id="411" r:id="rId9"/>
    <p:sldId id="372" r:id="rId10"/>
    <p:sldId id="412" r:id="rId11"/>
    <p:sldId id="373" r:id="rId12"/>
    <p:sldId id="413" r:id="rId13"/>
    <p:sldId id="414" r:id="rId14"/>
    <p:sldId id="415" r:id="rId15"/>
    <p:sldId id="416" r:id="rId16"/>
    <p:sldId id="418" r:id="rId17"/>
    <p:sldId id="417" r:id="rId18"/>
    <p:sldId id="403" r:id="rId19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832"/>
    <a:srgbClr val="EC46A5"/>
    <a:srgbClr val="55C5BB"/>
    <a:srgbClr val="F2883B"/>
    <a:srgbClr val="EA3949"/>
    <a:srgbClr val="70B72F"/>
    <a:srgbClr val="54C09D"/>
    <a:srgbClr val="55BC6B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714"/>
  </p:normalViewPr>
  <p:slideViewPr>
    <p:cSldViewPr snapToGrid="0" snapToObjects="1">
      <p:cViewPr varScale="1">
        <p:scale>
          <a:sx n="104" d="100"/>
          <a:sy n="104" d="100"/>
        </p:scale>
        <p:origin x="2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04/12/2021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B2CC-9200-46D9-8082-530F8BDA53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85" t="10640" r="24545" b="22020"/>
          <a:stretch/>
        </p:blipFill>
        <p:spPr>
          <a:xfrm>
            <a:off x="2470727" y="1034473"/>
            <a:ext cx="5758873" cy="4618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73A23-9C6C-4259-8EEA-1403F1BEB3C9}"/>
              </a:ext>
            </a:extLst>
          </p:cNvPr>
          <p:cNvSpPr txBox="1"/>
          <p:nvPr/>
        </p:nvSpPr>
        <p:spPr>
          <a:xfrm>
            <a:off x="7624361" y="4131366"/>
            <a:ext cx="3392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شَــ</a:t>
            </a:r>
            <a:r>
              <a:rPr lang="ar-AE" sz="13800" b="1" dirty="0">
                <a:solidFill>
                  <a:srgbClr val="FF0000"/>
                </a:solidFill>
              </a:rPr>
              <a:t>مّ</a:t>
            </a:r>
            <a:r>
              <a:rPr lang="ar-AE" sz="13800" b="1" dirty="0"/>
              <a:t>َ</a:t>
            </a:r>
            <a:endParaRPr lang="en-US" sz="13800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92F3EA-3104-4BD4-AF87-2C786FF76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15" y="913324"/>
            <a:ext cx="3896139" cy="2476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6995BB-291F-4EC0-B871-A32FD67A2CB3}"/>
              </a:ext>
            </a:extLst>
          </p:cNvPr>
          <p:cNvSpPr txBox="1"/>
          <p:nvPr/>
        </p:nvSpPr>
        <p:spPr>
          <a:xfrm>
            <a:off x="3259997" y="4038600"/>
            <a:ext cx="3392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حَـ</a:t>
            </a:r>
            <a:r>
              <a:rPr lang="ar-AE" sz="13800" b="1" dirty="0">
                <a:solidFill>
                  <a:srgbClr val="FF0000"/>
                </a:solidFill>
              </a:rPr>
              <a:t>جَّ</a:t>
            </a:r>
            <a:endParaRPr lang="en-US" sz="13800" b="1" dirty="0"/>
          </a:p>
        </p:txBody>
      </p:sp>
      <p:pic>
        <p:nvPicPr>
          <p:cNvPr id="19" name="Picture 1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1F5ACF2-D35D-4D59-A698-DE1E7F59D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68" y="736267"/>
            <a:ext cx="3804229" cy="2534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8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59A9D1-5363-4757-B5AA-AE36FAA53CE6}"/>
              </a:ext>
            </a:extLst>
          </p:cNvPr>
          <p:cNvSpPr txBox="1"/>
          <p:nvPr/>
        </p:nvSpPr>
        <p:spPr>
          <a:xfrm>
            <a:off x="7712154" y="4645697"/>
            <a:ext cx="3392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الدُّ </a:t>
            </a:r>
            <a:r>
              <a:rPr lang="ar-AE" sz="13800" b="1" dirty="0">
                <a:solidFill>
                  <a:srgbClr val="FF0000"/>
                </a:solidFill>
              </a:rPr>
              <a:t>بُّ</a:t>
            </a:r>
            <a:endParaRPr lang="en-US" sz="138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4A7589-4CB2-4A75-9E6A-13991845291F}"/>
              </a:ext>
            </a:extLst>
          </p:cNvPr>
          <p:cNvSpPr txBox="1"/>
          <p:nvPr/>
        </p:nvSpPr>
        <p:spPr>
          <a:xfrm>
            <a:off x="3347790" y="4552931"/>
            <a:ext cx="3392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القِـ</a:t>
            </a:r>
            <a:r>
              <a:rPr lang="ar-AE" sz="13800" b="1" dirty="0">
                <a:solidFill>
                  <a:srgbClr val="FF0000"/>
                </a:solidFill>
              </a:rPr>
              <a:t>ـط</a:t>
            </a:r>
            <a:r>
              <a:rPr lang="ar-AE" sz="13800" b="1" dirty="0"/>
              <a:t>ُّ</a:t>
            </a:r>
            <a:endParaRPr lang="en-US" sz="13800" b="1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64609A-A428-4CA3-A784-91533837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62" y="655053"/>
            <a:ext cx="2647950" cy="3171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43D774-D1A4-42FB-825F-C5B91445D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41" y="776080"/>
            <a:ext cx="2647950" cy="308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8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4D6BFA-7B7A-416F-A085-7EFB0DE425EF}"/>
              </a:ext>
            </a:extLst>
          </p:cNvPr>
          <p:cNvSpPr txBox="1"/>
          <p:nvPr/>
        </p:nvSpPr>
        <p:spPr>
          <a:xfrm>
            <a:off x="7466493" y="4290523"/>
            <a:ext cx="339255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600" b="1" dirty="0"/>
              <a:t>شَـ</a:t>
            </a:r>
            <a:r>
              <a:rPr lang="ar-AE" sz="16600" b="1" dirty="0">
                <a:solidFill>
                  <a:srgbClr val="FF0000"/>
                </a:solidFill>
              </a:rPr>
              <a:t>دّ</a:t>
            </a:r>
            <a:r>
              <a:rPr lang="ar-AE" sz="16600" b="1" dirty="0"/>
              <a:t>َ</a:t>
            </a:r>
            <a:endParaRPr lang="en-US" sz="16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CF749-1273-4F89-87D9-6F55F673F6EB}"/>
              </a:ext>
            </a:extLst>
          </p:cNvPr>
          <p:cNvSpPr txBox="1"/>
          <p:nvPr/>
        </p:nvSpPr>
        <p:spPr>
          <a:xfrm>
            <a:off x="2881241" y="4290523"/>
            <a:ext cx="3392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سَ</a:t>
            </a:r>
            <a:r>
              <a:rPr lang="ar-AE" sz="13800" b="1" dirty="0">
                <a:solidFill>
                  <a:srgbClr val="FF0000"/>
                </a:solidFill>
              </a:rPr>
              <a:t>ـلّ</a:t>
            </a:r>
            <a:r>
              <a:rPr lang="ar-AE" sz="13800" b="1" dirty="0"/>
              <a:t>َـمَ</a:t>
            </a:r>
            <a:endParaRPr lang="en-US" sz="13800" b="1" dirty="0"/>
          </a:p>
        </p:txBody>
      </p:sp>
      <p:pic>
        <p:nvPicPr>
          <p:cNvPr id="18" name="Picture 1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BBE88A3-1F6E-47C8-A626-C9B1620247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22849" r="1229" b="22848"/>
          <a:stretch/>
        </p:blipFill>
        <p:spPr>
          <a:xfrm>
            <a:off x="7599015" y="996270"/>
            <a:ext cx="3573039" cy="2349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id="{6FBD9797-E28F-46B6-8E0D-4A5145FF1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644494"/>
            <a:ext cx="2771774" cy="3052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0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3F840-243C-4A2F-ACD4-DE6D4330A474}"/>
              </a:ext>
            </a:extLst>
          </p:cNvPr>
          <p:cNvSpPr txBox="1"/>
          <p:nvPr/>
        </p:nvSpPr>
        <p:spPr>
          <a:xfrm>
            <a:off x="7327967" y="4307484"/>
            <a:ext cx="3849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نَـ</a:t>
            </a:r>
            <a:r>
              <a:rPr lang="ar-AE" sz="13800" b="1" dirty="0">
                <a:solidFill>
                  <a:srgbClr val="FF0000"/>
                </a:solidFill>
              </a:rPr>
              <a:t>ظّ</a:t>
            </a:r>
            <a:r>
              <a:rPr lang="ar-AE" sz="13800" b="1" dirty="0"/>
              <a:t>َـفَ</a:t>
            </a:r>
            <a:endParaRPr lang="en-US" sz="13800" b="1" dirty="0"/>
          </a:p>
        </p:txBody>
      </p:sp>
      <p:pic>
        <p:nvPicPr>
          <p:cNvPr id="21" name="Picture 20" descr="A picture containing indoor, cake, table, toy&#10;&#10;Description automatically generated">
            <a:extLst>
              <a:ext uri="{FF2B5EF4-FFF2-40B4-BE49-F238E27FC236}">
                <a16:creationId xmlns:a16="http://schemas.microsoft.com/office/drawing/2014/main" id="{CAD2BE7E-9FC4-409E-9D1B-8F936E338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9" b="10364"/>
          <a:stretch/>
        </p:blipFill>
        <p:spPr>
          <a:xfrm>
            <a:off x="7559880" y="772130"/>
            <a:ext cx="2820643" cy="2964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A picture containing bed, clothing, laying, white&#10;&#10;Description automatically generated">
            <a:extLst>
              <a:ext uri="{FF2B5EF4-FFF2-40B4-BE49-F238E27FC236}">
                <a16:creationId xmlns:a16="http://schemas.microsoft.com/office/drawing/2014/main" id="{2B579146-6A25-4855-BB91-1843BF60BA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21" y="936381"/>
            <a:ext cx="3527394" cy="2645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73CA92-F4BB-43FC-87D3-E2466A99FE8E}"/>
              </a:ext>
            </a:extLst>
          </p:cNvPr>
          <p:cNvSpPr txBox="1"/>
          <p:nvPr/>
        </p:nvSpPr>
        <p:spPr>
          <a:xfrm>
            <a:off x="2835480" y="3923171"/>
            <a:ext cx="3849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رَ</a:t>
            </a:r>
            <a:r>
              <a:rPr lang="ar-AE" sz="13800" b="1" dirty="0">
                <a:solidFill>
                  <a:srgbClr val="FF0000"/>
                </a:solidFill>
              </a:rPr>
              <a:t>تَّ</a:t>
            </a:r>
            <a:r>
              <a:rPr lang="ar-AE" sz="13800" b="1" dirty="0"/>
              <a:t>ـبَ</a:t>
            </a:r>
            <a:endParaRPr 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2665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76BB32-90C5-48E0-BF62-D17F9912C9E4}"/>
              </a:ext>
            </a:extLst>
          </p:cNvPr>
          <p:cNvSpPr txBox="1"/>
          <p:nvPr/>
        </p:nvSpPr>
        <p:spPr>
          <a:xfrm>
            <a:off x="7269137" y="4344891"/>
            <a:ext cx="3849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أَ</a:t>
            </a:r>
            <a:r>
              <a:rPr lang="ar-AE" sz="13800" b="1" dirty="0">
                <a:solidFill>
                  <a:srgbClr val="FF0000"/>
                </a:solidFill>
              </a:rPr>
              <a:t>ذ</a:t>
            </a:r>
            <a:r>
              <a:rPr lang="ar-AE" sz="13800" b="1" dirty="0"/>
              <a:t>َّنَ</a:t>
            </a:r>
            <a:endParaRPr lang="en-US" sz="13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6714F7-928B-41E3-B5A7-99EDAFBA59DC}"/>
              </a:ext>
            </a:extLst>
          </p:cNvPr>
          <p:cNvSpPr txBox="1"/>
          <p:nvPr/>
        </p:nvSpPr>
        <p:spPr>
          <a:xfrm>
            <a:off x="2319451" y="4199117"/>
            <a:ext cx="3849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/>
              <a:t>فَـ</a:t>
            </a:r>
            <a:r>
              <a:rPr lang="ar-AE" sz="13800" b="1" dirty="0">
                <a:solidFill>
                  <a:srgbClr val="FF0000"/>
                </a:solidFill>
              </a:rPr>
              <a:t>كّ</a:t>
            </a:r>
            <a:r>
              <a:rPr lang="ar-AE" sz="13800" b="1" dirty="0"/>
              <a:t>َـرَ</a:t>
            </a:r>
            <a:endParaRPr lang="en-US" sz="13800" b="1" dirty="0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:a16="http://schemas.microsoft.com/office/drawing/2014/main" id="{E8FE8C39-406E-4AF9-A3B8-9311D8D89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91" y="677786"/>
            <a:ext cx="3678242" cy="3187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C5F359-E711-4764-B78D-4FB465C0F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13" y="677786"/>
            <a:ext cx="3927502" cy="2945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9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1EA30-577E-4608-8101-C0490AA8DE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52" t="21263" r="35244" b="22439"/>
          <a:stretch/>
        </p:blipFill>
        <p:spPr>
          <a:xfrm>
            <a:off x="3568390" y="297117"/>
            <a:ext cx="7426712" cy="646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04E78-E2E0-45DD-BD93-FA0F67835D39}"/>
              </a:ext>
            </a:extLst>
          </p:cNvPr>
          <p:cNvSpPr txBox="1"/>
          <p:nvPr/>
        </p:nvSpPr>
        <p:spPr>
          <a:xfrm>
            <a:off x="5103712" y="2675219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أُحِبٌّ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428586-F2B2-4A4C-B5D7-87EFC829D952}"/>
              </a:ext>
            </a:extLst>
          </p:cNvPr>
          <p:cNvCxnSpPr/>
          <p:nvPr/>
        </p:nvCxnSpPr>
        <p:spPr>
          <a:xfrm flipH="1">
            <a:off x="9523141" y="931293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A0D225-0114-4C37-B707-2D91BC914062}"/>
              </a:ext>
            </a:extLst>
          </p:cNvPr>
          <p:cNvSpPr txBox="1"/>
          <p:nvPr/>
        </p:nvSpPr>
        <p:spPr>
          <a:xfrm>
            <a:off x="8525817" y="2652756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أَرْسُمُ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FAE715-2519-4D93-8E3C-2A8DBAC37174}"/>
              </a:ext>
            </a:extLst>
          </p:cNvPr>
          <p:cNvCxnSpPr/>
          <p:nvPr/>
        </p:nvCxnSpPr>
        <p:spPr>
          <a:xfrm flipH="1">
            <a:off x="8419175" y="910121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4D2D1B0-555B-41A4-82DE-3CBF76AE585F}"/>
              </a:ext>
            </a:extLst>
          </p:cNvPr>
          <p:cNvSpPr txBox="1"/>
          <p:nvPr/>
        </p:nvSpPr>
        <p:spPr>
          <a:xfrm>
            <a:off x="8496678" y="3321721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رُؤْيَةُ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4772BF-E02B-40A5-BDC2-7C30D158FE73}"/>
              </a:ext>
            </a:extLst>
          </p:cNvPr>
          <p:cNvCxnSpPr/>
          <p:nvPr/>
        </p:nvCxnSpPr>
        <p:spPr>
          <a:xfrm flipH="1">
            <a:off x="7426750" y="987530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A323B35-1C11-4346-BC24-0CBD5487E359}"/>
              </a:ext>
            </a:extLst>
          </p:cNvPr>
          <p:cNvSpPr txBox="1"/>
          <p:nvPr/>
        </p:nvSpPr>
        <p:spPr>
          <a:xfrm>
            <a:off x="8541287" y="3905238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وَجْهُ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5CB23D-6832-4C61-96FA-985D8DAD5B18}"/>
              </a:ext>
            </a:extLst>
          </p:cNvPr>
          <p:cNvCxnSpPr/>
          <p:nvPr/>
        </p:nvCxnSpPr>
        <p:spPr>
          <a:xfrm flipH="1">
            <a:off x="6470984" y="966358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75D38C0-24E7-4BAC-A637-FF6D5AB09A24}"/>
              </a:ext>
            </a:extLst>
          </p:cNvPr>
          <p:cNvSpPr txBox="1"/>
          <p:nvPr/>
        </p:nvSpPr>
        <p:spPr>
          <a:xfrm>
            <a:off x="5007064" y="3276715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جَدَّتي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2A2646-F0BB-4A69-BD34-8F11B09DB341}"/>
              </a:ext>
            </a:extLst>
          </p:cNvPr>
          <p:cNvCxnSpPr/>
          <p:nvPr/>
        </p:nvCxnSpPr>
        <p:spPr>
          <a:xfrm flipH="1">
            <a:off x="5441066" y="998533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0CB030-3826-4717-B632-BF186BECE199}"/>
              </a:ext>
            </a:extLst>
          </p:cNvPr>
          <p:cNvSpPr txBox="1"/>
          <p:nvPr/>
        </p:nvSpPr>
        <p:spPr>
          <a:xfrm>
            <a:off x="4986729" y="3878211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ثُر يّا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D02C8A-2CBA-488E-A059-1DF8A477E7E8}"/>
              </a:ext>
            </a:extLst>
          </p:cNvPr>
          <p:cNvCxnSpPr/>
          <p:nvPr/>
        </p:nvCxnSpPr>
        <p:spPr>
          <a:xfrm flipH="1">
            <a:off x="4421571" y="938491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615E2C6-7D20-423D-B2F3-DB35093D4D2D}"/>
              </a:ext>
            </a:extLst>
          </p:cNvPr>
          <p:cNvSpPr txBox="1"/>
          <p:nvPr/>
        </p:nvSpPr>
        <p:spPr>
          <a:xfrm>
            <a:off x="8419175" y="4449834"/>
            <a:ext cx="13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إدْخال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A01515-F527-407E-887C-B7E331A37F96}"/>
              </a:ext>
            </a:extLst>
          </p:cNvPr>
          <p:cNvCxnSpPr/>
          <p:nvPr/>
        </p:nvCxnSpPr>
        <p:spPr>
          <a:xfrm flipH="1">
            <a:off x="9740625" y="1389366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28A4192-5AF2-4A8A-9BC7-9089E97E595F}"/>
              </a:ext>
            </a:extLst>
          </p:cNvPr>
          <p:cNvSpPr txBox="1"/>
          <p:nvPr/>
        </p:nvSpPr>
        <p:spPr>
          <a:xfrm>
            <a:off x="5014498" y="4453851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جَدّي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533C9D-9F67-4A46-BBE6-F19F2C9604A8}"/>
              </a:ext>
            </a:extLst>
          </p:cNvPr>
          <p:cNvCxnSpPr/>
          <p:nvPr/>
        </p:nvCxnSpPr>
        <p:spPr>
          <a:xfrm flipH="1">
            <a:off x="8541287" y="1444881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02CE810-784F-457E-88C5-D2453127E9DD}"/>
              </a:ext>
            </a:extLst>
          </p:cNvPr>
          <p:cNvSpPr txBox="1"/>
          <p:nvPr/>
        </p:nvSpPr>
        <p:spPr>
          <a:xfrm>
            <a:off x="8622611" y="5099545"/>
            <a:ext cx="13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فِعْلٌ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F41855F-3D36-447B-B00E-372BF3509230}"/>
              </a:ext>
            </a:extLst>
          </p:cNvPr>
          <p:cNvCxnSpPr/>
          <p:nvPr/>
        </p:nvCxnSpPr>
        <p:spPr>
          <a:xfrm flipH="1">
            <a:off x="7559398" y="1458218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E76F89-E562-4FE9-A201-E5BD38C2BE62}"/>
              </a:ext>
            </a:extLst>
          </p:cNvPr>
          <p:cNvSpPr txBox="1"/>
          <p:nvPr/>
        </p:nvSpPr>
        <p:spPr>
          <a:xfrm>
            <a:off x="8578001" y="5740281"/>
            <a:ext cx="13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أَسْجِدُ</a:t>
            </a:r>
            <a:endParaRPr lang="en-US" sz="40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29232D3-600A-4493-A50B-37E03B91784E}"/>
              </a:ext>
            </a:extLst>
          </p:cNvPr>
          <p:cNvCxnSpPr/>
          <p:nvPr/>
        </p:nvCxnSpPr>
        <p:spPr>
          <a:xfrm flipH="1">
            <a:off x="6470984" y="1416103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3CDE27C-AA32-4633-9909-DEF4E380BB24}"/>
              </a:ext>
            </a:extLst>
          </p:cNvPr>
          <p:cNvSpPr txBox="1"/>
          <p:nvPr/>
        </p:nvSpPr>
        <p:spPr>
          <a:xfrm>
            <a:off x="4977322" y="5060743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أُسَلِّمُ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1D690E-D108-45FD-B8EC-37F9CF9A8ED7}"/>
              </a:ext>
            </a:extLst>
          </p:cNvPr>
          <p:cNvSpPr txBox="1"/>
          <p:nvPr/>
        </p:nvSpPr>
        <p:spPr>
          <a:xfrm>
            <a:off x="4900234" y="5768629"/>
            <a:ext cx="1199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إفْشاءُ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F40F01-AA60-41C8-9C3F-D14DB42C7D24}"/>
              </a:ext>
            </a:extLst>
          </p:cNvPr>
          <p:cNvCxnSpPr/>
          <p:nvPr/>
        </p:nvCxnSpPr>
        <p:spPr>
          <a:xfrm flipH="1">
            <a:off x="5362135" y="1379569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2FDA2A-4F5F-49BD-A0FB-50B2D676D705}"/>
              </a:ext>
            </a:extLst>
          </p:cNvPr>
          <p:cNvCxnSpPr/>
          <p:nvPr/>
        </p:nvCxnSpPr>
        <p:spPr>
          <a:xfrm flipH="1">
            <a:off x="4337418" y="1434151"/>
            <a:ext cx="434898" cy="347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2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D29F6-80FB-4854-9C84-33F2A4E0B6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00" t="12383" r="18049" b="68293"/>
          <a:stretch/>
        </p:blipFill>
        <p:spPr>
          <a:xfrm>
            <a:off x="2963805" y="1855004"/>
            <a:ext cx="8455046" cy="31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69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06914-F497-4510-B123-41F82A3EA9DD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D29F6-80FB-4854-9C84-33F2A4E0B6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336" t="30081" r="18049" b="31871"/>
          <a:stretch/>
        </p:blipFill>
        <p:spPr>
          <a:xfrm>
            <a:off x="2835480" y="576746"/>
            <a:ext cx="8165712" cy="57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5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059" y="401404"/>
            <a:ext cx="9299517" cy="6237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BE60E6-FF74-4B9F-8659-5A41D0693CEE}"/>
              </a:ext>
            </a:extLst>
          </p:cNvPr>
          <p:cNvSpPr txBox="1"/>
          <p:nvPr/>
        </p:nvSpPr>
        <p:spPr>
          <a:xfrm>
            <a:off x="7339755" y="3578401"/>
            <a:ext cx="4002748" cy="18866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95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شكرا لكم كانت حصة مميزة </a:t>
            </a:r>
            <a:endParaRPr lang="ar-AE" sz="295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endParaRPr lang="en-US" sz="54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تهيئة الشدة 1">
            <a:hlinkClick r:id="" action="ppaction://media"/>
            <a:extLst>
              <a:ext uri="{FF2B5EF4-FFF2-40B4-BE49-F238E27FC236}">
                <a16:creationId xmlns:a16="http://schemas.microsoft.com/office/drawing/2014/main" id="{AC67FC5A-740D-40D7-807D-CB9C0C917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6000" y="264141"/>
            <a:ext cx="9160661" cy="6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E5BFE7-7A09-4180-BFD1-338289909D4C}"/>
              </a:ext>
            </a:extLst>
          </p:cNvPr>
          <p:cNvSpPr txBox="1"/>
          <p:nvPr/>
        </p:nvSpPr>
        <p:spPr>
          <a:xfrm>
            <a:off x="7506685" y="923449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B3FBD-18AF-4552-A89E-CE13C364D1C6}"/>
              </a:ext>
            </a:extLst>
          </p:cNvPr>
          <p:cNvSpPr txBox="1"/>
          <p:nvPr/>
        </p:nvSpPr>
        <p:spPr>
          <a:xfrm>
            <a:off x="3081893" y="3157209"/>
            <a:ext cx="811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ينطق المـتعلم الكلمات المشددة نطقا صحيحا </a:t>
            </a:r>
            <a:endParaRPr lang="en-US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CE1CB-ADFA-4370-B979-73074041F0B2}"/>
              </a:ext>
            </a:extLst>
          </p:cNvPr>
          <p:cNvSpPr txBox="1"/>
          <p:nvPr/>
        </p:nvSpPr>
        <p:spPr>
          <a:xfrm>
            <a:off x="2549703" y="1903331"/>
            <a:ext cx="864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الـمتعلم بين المقطع الساكن و الشدة </a:t>
            </a:r>
            <a:endParaRPr lang="en-US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2B7B84-A478-4A43-860C-A09240CA1CD7}"/>
              </a:ext>
            </a:extLst>
          </p:cNvPr>
          <p:cNvSpPr txBox="1"/>
          <p:nvPr/>
        </p:nvSpPr>
        <p:spPr>
          <a:xfrm>
            <a:off x="2576001" y="1478788"/>
            <a:ext cx="8863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ماجِـدٌ: </a:t>
            </a:r>
            <a:r>
              <a:rPr lang="ar-AE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صَفّي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جَمـيل ، فَسيحٌ وَ </a:t>
            </a:r>
            <a:r>
              <a:rPr lang="ar-AE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مُرَتَّبٌ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، فـي </a:t>
            </a:r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مَكْتَبَةِ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الصَّفِّ كُتُبٌ مٌفيدَةٌ</a:t>
            </a:r>
          </a:p>
          <a:p>
            <a:pPr algn="r"/>
            <a:endParaRPr lang="ar-AE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وَ قِصَصٌ </a:t>
            </a:r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مُمْتِعَة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ٌ وَ حاسوبٌ جَديدٌ ، وَ صُوَرٌ </a:t>
            </a:r>
            <a:r>
              <a:rPr lang="ar-AE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مُلَوَّنَة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ٌ 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CA6C5F-70F5-41A9-B2C6-02B7357460EB}"/>
              </a:ext>
            </a:extLst>
          </p:cNvPr>
          <p:cNvSpPr txBox="1"/>
          <p:nvPr/>
        </p:nvSpPr>
        <p:spPr>
          <a:xfrm>
            <a:off x="2997090" y="3506750"/>
            <a:ext cx="84427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َرْسُمُ 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فـي الصَّفِّ الْعَلَمَ بِالْأَلْـوانِ ، </a:t>
            </a:r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نَبْنـي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الْبُرْج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 بِعُلَبٍ وَ عيـدانٍ . </a:t>
            </a:r>
          </a:p>
          <a:p>
            <a:pPr algn="r"/>
            <a:endParaRPr lang="ar-AE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AE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نَقْرَاُ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الْحُروفَ وَ الْكَلِماتِ وَ نُنْشِدُ أَحْلى أَلْحانٍ</a:t>
            </a:r>
          </a:p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algn="r"/>
            <a:r>
              <a:rPr lang="ar-AE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الْمُعَلِّمَةُ</a:t>
            </a: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: بِالْعِلْمِ و الْعَمَلِ نَبْني الْأَوْطانَ .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58B9C-F400-43D2-9A75-641180B35762}"/>
              </a:ext>
            </a:extLst>
          </p:cNvPr>
          <p:cNvSpPr txBox="1"/>
          <p:nvPr/>
        </p:nvSpPr>
        <p:spPr>
          <a:xfrm>
            <a:off x="6618515" y="563404"/>
            <a:ext cx="1382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solidFill>
                  <a:srgbClr val="FF0000"/>
                </a:solidFill>
              </a:rPr>
              <a:t>صَفّي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47095-8911-4FB1-9015-CDF6FC21AD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969" t="55897" r="17857" b="7301"/>
          <a:stretch/>
        </p:blipFill>
        <p:spPr>
          <a:xfrm>
            <a:off x="2764971" y="4197684"/>
            <a:ext cx="2117333" cy="1976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28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CA6C5F-70F5-41A9-B2C6-02B7357460EB}"/>
              </a:ext>
            </a:extLst>
          </p:cNvPr>
          <p:cNvSpPr txBox="1"/>
          <p:nvPr/>
        </p:nvSpPr>
        <p:spPr>
          <a:xfrm>
            <a:off x="7053147" y="1278437"/>
            <a:ext cx="408113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يوجد في صف ماجد ؟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6B9DF-6151-42B2-B3DA-AAFBB9C850CC}"/>
              </a:ext>
            </a:extLst>
          </p:cNvPr>
          <p:cNvSpPr txBox="1"/>
          <p:nvPr/>
        </p:nvSpPr>
        <p:spPr>
          <a:xfrm>
            <a:off x="8207829" y="2484442"/>
            <a:ext cx="28818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فعل ماجد ؟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C7F71-9163-4CED-8300-B38C45F46D32}"/>
              </a:ext>
            </a:extLst>
          </p:cNvPr>
          <p:cNvSpPr txBox="1"/>
          <p:nvPr/>
        </p:nvSpPr>
        <p:spPr>
          <a:xfrm>
            <a:off x="8207829" y="3487667"/>
            <a:ext cx="28818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بم نرسم العلم ؟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9D284-93BB-4714-B83E-E5A3D967EEED}"/>
              </a:ext>
            </a:extLst>
          </p:cNvPr>
          <p:cNvSpPr txBox="1"/>
          <p:nvPr/>
        </p:nvSpPr>
        <p:spPr>
          <a:xfrm>
            <a:off x="6466115" y="4490892"/>
            <a:ext cx="466816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يستخدم ماجد في بناء البرج ؟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61F622-01CB-4471-AE6C-A3244B9D3D3B}"/>
              </a:ext>
            </a:extLst>
          </p:cNvPr>
          <p:cNvSpPr txBox="1"/>
          <p:nvPr/>
        </p:nvSpPr>
        <p:spPr>
          <a:xfrm>
            <a:off x="7968343" y="5534777"/>
            <a:ext cx="31659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كيف نحمي الأوطان ؟</a:t>
            </a:r>
            <a:endParaRPr lang="en-US" sz="1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3CB58-3BC1-40CE-AC34-9A5A7C7C9D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43" t="50000" r="50000" b="12234"/>
          <a:stretch/>
        </p:blipFill>
        <p:spPr>
          <a:xfrm>
            <a:off x="2650672" y="2096118"/>
            <a:ext cx="2666999" cy="2783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17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3CE7E-099E-49F4-B076-83C62A91C9D0}"/>
              </a:ext>
            </a:extLst>
          </p:cNvPr>
          <p:cNvSpPr txBox="1"/>
          <p:nvPr/>
        </p:nvSpPr>
        <p:spPr>
          <a:xfrm>
            <a:off x="2576000" y="560937"/>
            <a:ext cx="886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أقرأ الكلمات في المجموعة أ و الكلمات في المجموعة ب و ألاحظ الفرق بين الكلمات :</a:t>
            </a:r>
          </a:p>
        </p:txBody>
      </p: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2A7F0D74-D214-4AB3-8709-59E435DDD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526391"/>
              </p:ext>
            </p:extLst>
          </p:nvPr>
        </p:nvGraphicFramePr>
        <p:xfrm>
          <a:off x="3733800" y="1723873"/>
          <a:ext cx="6426200" cy="3749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13100">
                  <a:extLst>
                    <a:ext uri="{9D8B030D-6E8A-4147-A177-3AD203B41FA5}">
                      <a16:colId xmlns:a16="http://schemas.microsoft.com/office/drawing/2014/main" val="2220567473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3643335320"/>
                    </a:ext>
                  </a:extLst>
                </a:gridCol>
              </a:tblGrid>
              <a:tr h="516068">
                <a:tc>
                  <a:txBody>
                    <a:bodyPr/>
                    <a:lstStyle/>
                    <a:p>
                      <a:pPr algn="ctr"/>
                      <a:r>
                        <a:rPr lang="ar-AE" sz="4000" dirty="0">
                          <a:solidFill>
                            <a:schemeClr val="tx1"/>
                          </a:solidFill>
                        </a:rPr>
                        <a:t>ب 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000" dirty="0">
                          <a:solidFill>
                            <a:schemeClr val="tx1"/>
                          </a:solidFill>
                        </a:rPr>
                        <a:t>أ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77394"/>
                  </a:ext>
                </a:extLst>
              </a:tr>
              <a:tr h="516068"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مُ</a:t>
                      </a:r>
                      <a:r>
                        <a:rPr lang="ar-AE" sz="4400" b="1" dirty="0">
                          <a:solidFill>
                            <a:srgbClr val="ED3832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</a:t>
                      </a:r>
                      <a:r>
                        <a:rPr lang="ar-AE" sz="4400" b="1" dirty="0">
                          <a:solidFill>
                            <a:schemeClr val="accent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تّ</a:t>
                      </a:r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َب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</a:t>
                      </a:r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َــك</a:t>
                      </a:r>
                      <a:r>
                        <a:rPr lang="ar-AE" sz="44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ْتَبَةِ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99733"/>
                  </a:ext>
                </a:extLst>
              </a:tr>
              <a:tr h="516068"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مُلَـ</a:t>
                      </a:r>
                      <a:r>
                        <a:rPr lang="ar-AE" sz="4400" b="1" dirty="0">
                          <a:solidFill>
                            <a:schemeClr val="accent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ـوّ</a:t>
                      </a:r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َنَةٌ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مُم</a:t>
                      </a:r>
                      <a:r>
                        <a:rPr lang="ar-AE" sz="44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ْتِعَة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154944"/>
                  </a:ext>
                </a:extLst>
              </a:tr>
              <a:tr h="516068"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صَ</a:t>
                      </a:r>
                      <a:r>
                        <a:rPr lang="ar-AE" sz="4400" b="1" dirty="0">
                          <a:solidFill>
                            <a:schemeClr val="accent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فـّ</a:t>
                      </a:r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ي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نَر</a:t>
                      </a:r>
                      <a:r>
                        <a:rPr lang="ar-AE" sz="44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ْسُم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20108"/>
                  </a:ext>
                </a:extLst>
              </a:tr>
              <a:tr h="516068"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الْمُعَ</a:t>
                      </a:r>
                      <a:r>
                        <a:rPr lang="ar-AE" sz="4400" b="1" dirty="0">
                          <a:solidFill>
                            <a:schemeClr val="accent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ِّمَة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نَـــقْ</a:t>
                      </a:r>
                      <a:r>
                        <a:rPr lang="ar-AE" sz="44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رَأ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39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10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3CE7E-099E-49F4-B076-83C62A91C9D0}"/>
              </a:ext>
            </a:extLst>
          </p:cNvPr>
          <p:cNvSpPr txBox="1"/>
          <p:nvPr/>
        </p:nvSpPr>
        <p:spPr>
          <a:xfrm>
            <a:off x="2576000" y="560937"/>
            <a:ext cx="88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اضغط على الكلمات التي تحتوي على المقطع الساكن  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CB9882-7EAB-4830-BD98-FF9E00D20CAF}"/>
              </a:ext>
            </a:extLst>
          </p:cNvPr>
          <p:cNvCxnSpPr>
            <a:cxnSpLocks/>
          </p:cNvCxnSpPr>
          <p:nvPr/>
        </p:nvCxnSpPr>
        <p:spPr>
          <a:xfrm flipH="1">
            <a:off x="2319451" y="1741714"/>
            <a:ext cx="9265468" cy="0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xagon 6">
            <a:extLst>
              <a:ext uri="{FF2B5EF4-FFF2-40B4-BE49-F238E27FC236}">
                <a16:creationId xmlns:a16="http://schemas.microsoft.com/office/drawing/2014/main" id="{86BD9B1D-7D03-44A7-ADD0-E2DD58A4CC84}"/>
              </a:ext>
            </a:extLst>
          </p:cNvPr>
          <p:cNvSpPr/>
          <p:nvPr/>
        </p:nvSpPr>
        <p:spPr>
          <a:xfrm>
            <a:off x="10087670" y="2552108"/>
            <a:ext cx="1541857" cy="139770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بَحْـرٌ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6011649-7997-4A10-A2F0-C0BE7BEB3EDE}"/>
              </a:ext>
            </a:extLst>
          </p:cNvPr>
          <p:cNvSpPr/>
          <p:nvPr/>
        </p:nvSpPr>
        <p:spPr>
          <a:xfrm>
            <a:off x="10089862" y="2552106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بَحْـرٌ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27CA3EC6-AE33-4A4A-ADEA-730161648983}"/>
              </a:ext>
            </a:extLst>
          </p:cNvPr>
          <p:cNvSpPr/>
          <p:nvPr/>
        </p:nvSpPr>
        <p:spPr>
          <a:xfrm>
            <a:off x="8866338" y="3573047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solidFill>
                  <a:schemeClr val="tx1"/>
                </a:solidFill>
              </a:rPr>
              <a:t>شَـدَّ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4B2EE17-FEFF-4EF1-A10C-244AEA108B5E}"/>
              </a:ext>
            </a:extLst>
          </p:cNvPr>
          <p:cNvSpPr/>
          <p:nvPr/>
        </p:nvSpPr>
        <p:spPr>
          <a:xfrm>
            <a:off x="3549044" y="3573046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جدّي</a:t>
            </a:r>
            <a:endParaRPr lang="en-US" sz="4400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02FD046-5063-423C-B01F-D4E9A0ECF753}"/>
              </a:ext>
            </a:extLst>
          </p:cNvPr>
          <p:cNvSpPr/>
          <p:nvPr/>
        </p:nvSpPr>
        <p:spPr>
          <a:xfrm>
            <a:off x="7419456" y="2663055"/>
            <a:ext cx="1541857" cy="139770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رَمْلٌ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95F0326-17F6-4B6D-B8F4-116679954764}"/>
              </a:ext>
            </a:extLst>
          </p:cNvPr>
          <p:cNvSpPr/>
          <p:nvPr/>
        </p:nvSpPr>
        <p:spPr>
          <a:xfrm>
            <a:off x="7419456" y="2651707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رَمْلٌ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8E36BABC-6284-4597-ABE4-9A7EA2B33AF3}"/>
              </a:ext>
            </a:extLst>
          </p:cNvPr>
          <p:cNvSpPr/>
          <p:nvPr/>
        </p:nvSpPr>
        <p:spPr>
          <a:xfrm>
            <a:off x="6092404" y="3441445"/>
            <a:ext cx="1541857" cy="139770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كَهْفٌ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9D62227-2B1A-458B-9432-2314BB893827}"/>
              </a:ext>
            </a:extLst>
          </p:cNvPr>
          <p:cNvSpPr/>
          <p:nvPr/>
        </p:nvSpPr>
        <p:spPr>
          <a:xfrm>
            <a:off x="6098018" y="3439961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كَهْفٌ</a:t>
            </a:r>
            <a:endParaRPr lang="en-US" sz="4400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BFF246B9-92D0-4600-9A7C-4CF93F211B4D}"/>
              </a:ext>
            </a:extLst>
          </p:cNvPr>
          <p:cNvSpPr/>
          <p:nvPr/>
        </p:nvSpPr>
        <p:spPr>
          <a:xfrm>
            <a:off x="4837869" y="2673735"/>
            <a:ext cx="1541857" cy="139770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بُرْجٌ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4503E6C-C5E2-4703-AC66-0115EEDBAEF9}"/>
              </a:ext>
            </a:extLst>
          </p:cNvPr>
          <p:cNvSpPr/>
          <p:nvPr/>
        </p:nvSpPr>
        <p:spPr>
          <a:xfrm>
            <a:off x="4843149" y="2673735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بُرْجٌ</a:t>
            </a:r>
            <a:endParaRPr lang="en-US" sz="6600" dirty="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F50C485C-DDD7-4CE7-9128-BE1E553A4611}"/>
              </a:ext>
            </a:extLst>
          </p:cNvPr>
          <p:cNvSpPr/>
          <p:nvPr/>
        </p:nvSpPr>
        <p:spPr>
          <a:xfrm>
            <a:off x="2372321" y="2342946"/>
            <a:ext cx="1541857" cy="139770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تَمْرٌ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B0A548F9-1A18-4EB2-95C2-2FC0B23C0EFC}"/>
              </a:ext>
            </a:extLst>
          </p:cNvPr>
          <p:cNvSpPr/>
          <p:nvPr/>
        </p:nvSpPr>
        <p:spPr>
          <a:xfrm>
            <a:off x="2372320" y="2343335"/>
            <a:ext cx="1541857" cy="1397703"/>
          </a:xfrm>
          <a:prstGeom prst="hexagon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تَمْرٌ</a:t>
            </a:r>
            <a:endParaRPr lang="en-US" sz="6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58A9A6-A29A-4FD3-8B8F-9C27883A460B}"/>
              </a:ext>
            </a:extLst>
          </p:cNvPr>
          <p:cNvCxnSpPr/>
          <p:nvPr/>
        </p:nvCxnSpPr>
        <p:spPr>
          <a:xfrm>
            <a:off x="10858598" y="1766686"/>
            <a:ext cx="0" cy="785422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F1E323-C115-4317-A8A1-C9C465027E48}"/>
              </a:ext>
            </a:extLst>
          </p:cNvPr>
          <p:cNvCxnSpPr/>
          <p:nvPr/>
        </p:nvCxnSpPr>
        <p:spPr>
          <a:xfrm>
            <a:off x="8190384" y="1797499"/>
            <a:ext cx="0" cy="785422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3E8B5A-C9D4-4B89-8C35-B4829B8ED15C}"/>
              </a:ext>
            </a:extLst>
          </p:cNvPr>
          <p:cNvCxnSpPr>
            <a:cxnSpLocks/>
          </p:cNvCxnSpPr>
          <p:nvPr/>
        </p:nvCxnSpPr>
        <p:spPr>
          <a:xfrm>
            <a:off x="5610469" y="1779514"/>
            <a:ext cx="0" cy="894221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BD20F9-D21A-4EFA-A1A8-4D44CDC2C592}"/>
              </a:ext>
            </a:extLst>
          </p:cNvPr>
          <p:cNvCxnSpPr>
            <a:cxnSpLocks/>
          </p:cNvCxnSpPr>
          <p:nvPr/>
        </p:nvCxnSpPr>
        <p:spPr>
          <a:xfrm>
            <a:off x="3143248" y="1741714"/>
            <a:ext cx="0" cy="638892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79E11A-DA93-445D-8714-92680A5B1B16}"/>
              </a:ext>
            </a:extLst>
          </p:cNvPr>
          <p:cNvCxnSpPr>
            <a:cxnSpLocks/>
          </p:cNvCxnSpPr>
          <p:nvPr/>
        </p:nvCxnSpPr>
        <p:spPr>
          <a:xfrm>
            <a:off x="4319972" y="1797499"/>
            <a:ext cx="0" cy="1775548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CDD072-271B-46FC-B95D-207C5A89EEF2}"/>
              </a:ext>
            </a:extLst>
          </p:cNvPr>
          <p:cNvCxnSpPr>
            <a:cxnSpLocks/>
          </p:cNvCxnSpPr>
          <p:nvPr/>
        </p:nvCxnSpPr>
        <p:spPr>
          <a:xfrm>
            <a:off x="6863332" y="1695147"/>
            <a:ext cx="0" cy="1775548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C68DBB-D89D-4376-8317-629FCCABE6AE}"/>
              </a:ext>
            </a:extLst>
          </p:cNvPr>
          <p:cNvCxnSpPr>
            <a:cxnSpLocks/>
          </p:cNvCxnSpPr>
          <p:nvPr/>
        </p:nvCxnSpPr>
        <p:spPr>
          <a:xfrm>
            <a:off x="9637266" y="1763933"/>
            <a:ext cx="0" cy="1775548"/>
          </a:xfrm>
          <a:prstGeom prst="line">
            <a:avLst/>
          </a:prstGeom>
          <a:ln w="381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55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CF5FA1-FD62-4849-B2AF-129FD22B0912}"/>
              </a:ext>
            </a:extLst>
          </p:cNvPr>
          <p:cNvSpPr txBox="1"/>
          <p:nvPr/>
        </p:nvSpPr>
        <p:spPr>
          <a:xfrm>
            <a:off x="2798230" y="1588603"/>
            <a:ext cx="811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ينطق المـتعلم الكلمات المشددة نطقا صحيحا </a:t>
            </a:r>
            <a:endParaRPr lang="en-US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1481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246</Words>
  <Application>Microsoft Office PowerPoint</Application>
  <PresentationFormat>Widescreen</PresentationFormat>
  <Paragraphs>87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144</cp:revision>
  <dcterms:created xsi:type="dcterms:W3CDTF">2020-08-22T21:07:06Z</dcterms:created>
  <dcterms:modified xsi:type="dcterms:W3CDTF">2021-04-12T11:04:01Z</dcterms:modified>
</cp:coreProperties>
</file>