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4"/>
  </p:sldMasterIdLst>
  <p:notesMasterIdLst>
    <p:notesMasterId r:id="rId22"/>
  </p:notesMasterIdLst>
  <p:sldIdLst>
    <p:sldId id="563" r:id="rId5"/>
    <p:sldId id="578" r:id="rId6"/>
    <p:sldId id="580" r:id="rId7"/>
    <p:sldId id="587" r:id="rId8"/>
    <p:sldId id="593" r:id="rId9"/>
    <p:sldId id="592" r:id="rId10"/>
    <p:sldId id="591" r:id="rId11"/>
    <p:sldId id="588" r:id="rId12"/>
    <p:sldId id="589" r:id="rId13"/>
    <p:sldId id="590" r:id="rId14"/>
    <p:sldId id="594" r:id="rId15"/>
    <p:sldId id="595" r:id="rId16"/>
    <p:sldId id="596" r:id="rId17"/>
    <p:sldId id="598" r:id="rId18"/>
    <p:sldId id="597" r:id="rId19"/>
    <p:sldId id="599" r:id="rId20"/>
    <p:sldId id="60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4A7E47-C51E-4055-93C8-BE8F8D3BC235}" v="193" dt="2020-05-07T11:31:11.9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66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A4F83-0876-409D-8931-E8464AC5419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585F-74D2-46D7-A361-3AD7A664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3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0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1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303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977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0821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1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6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0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7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8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2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7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40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2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JaMbrZvc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triangle-proportionality-theorem/e5a73e65-3eeb-43e7-a6b5-d39a7b418f28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SXybewQ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7F7F94-8391-4B94-A749-098097290E3F}"/>
              </a:ext>
            </a:extLst>
          </p:cNvPr>
          <p:cNvSpPr txBox="1"/>
          <p:nvPr/>
        </p:nvSpPr>
        <p:spPr>
          <a:xfrm>
            <a:off x="1263036" y="3075057"/>
            <a:ext cx="881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accent1"/>
                </a:solidFill>
                <a:hlinkClick r:id="rId2"/>
              </a:rPr>
              <a:t>GeoGebra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87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4CAFA-F698-493E-9B1A-D01A16C9E8AE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F8DD38-789F-4F31-A1E3-FB0F487CE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170" y="1162050"/>
            <a:ext cx="3581400" cy="2266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098CE2-DBDF-4460-8392-854048E68189}"/>
              </a:ext>
            </a:extLst>
          </p:cNvPr>
          <p:cNvSpPr txBox="1"/>
          <p:nvPr/>
        </p:nvSpPr>
        <p:spPr>
          <a:xfrm>
            <a:off x="778514" y="1181100"/>
            <a:ext cx="446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Find each measure.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611591-14D0-4747-AB4E-D17FDDBF10B0}"/>
              </a:ext>
            </a:extLst>
          </p:cNvPr>
          <p:cNvSpPr txBox="1"/>
          <p:nvPr/>
        </p:nvSpPr>
        <p:spPr>
          <a:xfrm>
            <a:off x="1205234" y="1765875"/>
            <a:ext cx="2284726" cy="157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hu-HU" sz="3200" dirty="0"/>
              <a:t>DE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3200" dirty="0"/>
              <a:t>DB</a:t>
            </a:r>
          </a:p>
          <a:p>
            <a:pPr marL="514350" indent="-514350">
              <a:buFont typeface="+mj-lt"/>
              <a:buAutoNum type="alphaLcParenR"/>
            </a:pPr>
            <a:r>
              <a:rPr lang="hu-HU" sz="3200" i="1" dirty="0"/>
              <a:t>m</a:t>
            </a:r>
            <a:r>
              <a:rPr lang="hu-HU" sz="3200" dirty="0"/>
              <a:t>∠</a:t>
            </a:r>
            <a:r>
              <a:rPr lang="hu-HU" sz="3200" i="1" dirty="0"/>
              <a:t>FED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14949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C852C2-CCBE-4DD3-B762-833FDCF64F40}"/>
              </a:ext>
            </a:extLst>
          </p:cNvPr>
          <p:cNvSpPr txBox="1"/>
          <p:nvPr/>
        </p:nvSpPr>
        <p:spPr>
          <a:xfrm>
            <a:off x="1725522" y="3429000"/>
            <a:ext cx="80969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Use proportion to find side lengths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hu-HU" sz="2800" dirty="0"/>
              <a:t>Find missing measures using similar triangles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FD79A-45FD-4F6F-ADC9-52E5F5316570}"/>
              </a:ext>
            </a:extLst>
          </p:cNvPr>
          <p:cNvSpPr txBox="1"/>
          <p:nvPr/>
        </p:nvSpPr>
        <p:spPr>
          <a:xfrm>
            <a:off x="673101" y="2381312"/>
            <a:ext cx="282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u="sng" dirty="0"/>
              <a:t>Objectives: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2785D-8E4B-41D0-A00E-35D26A5D7316}"/>
              </a:ext>
            </a:extLst>
          </p:cNvPr>
          <p:cNvSpPr txBox="1"/>
          <p:nvPr/>
        </p:nvSpPr>
        <p:spPr>
          <a:xfrm>
            <a:off x="673101" y="988142"/>
            <a:ext cx="881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E758A483-68C2-42EE-9B8F-83EC97049A3B}"/>
              </a:ext>
            </a:extLst>
          </p:cNvPr>
          <p:cNvSpPr/>
          <p:nvPr/>
        </p:nvSpPr>
        <p:spPr>
          <a:xfrm rot="18743865">
            <a:off x="1292166" y="3261885"/>
            <a:ext cx="866713" cy="526722"/>
          </a:xfrm>
          <a:prstGeom prst="corner">
            <a:avLst>
              <a:gd name="adj1" fmla="val 25297"/>
              <a:gd name="adj2" fmla="val 28826"/>
            </a:avLst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98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4CAFA-F698-493E-9B1A-D01A16C9E8AE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098CE2-DBDF-4460-8392-854048E68189}"/>
              </a:ext>
            </a:extLst>
          </p:cNvPr>
          <p:cNvSpPr txBox="1"/>
          <p:nvPr/>
        </p:nvSpPr>
        <p:spPr>
          <a:xfrm>
            <a:off x="778514" y="1181100"/>
            <a:ext cx="6551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Proportional Parts of Parallel Lines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B614F1-B31F-4AAF-993A-34866E4136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38" y="2156951"/>
            <a:ext cx="9648953" cy="254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08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42C1B5-CD5D-4FCF-A128-9049210DC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328" y="0"/>
            <a:ext cx="3497672" cy="47603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A423136-E0B1-4A94-B817-BBCFA91BE99E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410C7D8-4B22-4442-8EB6-516ECD616B48}"/>
                  </a:ext>
                </a:extLst>
              </p:cNvPr>
              <p:cNvSpPr/>
              <p:nvPr/>
            </p:nvSpPr>
            <p:spPr>
              <a:xfrm>
                <a:off x="612696" y="1017184"/>
                <a:ext cx="7888084" cy="1570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Shaikha is drawing a hallway</a:t>
                </a:r>
                <a:r>
                  <a:rPr lang="hu-HU" sz="2400" dirty="0"/>
                  <a:t> </a:t>
                </a:r>
                <a:r>
                  <a:rPr lang="en-GB" sz="2400" dirty="0"/>
                  <a:t>in one-point perspective. She uses</a:t>
                </a:r>
                <a:r>
                  <a:rPr lang="hu-HU" sz="2400" dirty="0"/>
                  <a:t> </a:t>
                </a:r>
                <a:r>
                  <a:rPr lang="en-GB" sz="2400" dirty="0"/>
                  <a:t>the guidelines shown to draw two</a:t>
                </a:r>
                <a:r>
                  <a:rPr lang="hu-HU" sz="2400" dirty="0"/>
                  <a:t> </a:t>
                </a:r>
                <a:r>
                  <a:rPr lang="en-GB" sz="2400" dirty="0"/>
                  <a:t>windows on the left wall. If</a:t>
                </a:r>
                <a:r>
                  <a:rPr lang="hu-HU" sz="2400" dirty="0"/>
                  <a:t> </a:t>
                </a:r>
                <a:r>
                  <a:rPr lang="en-GB" sz="2400" dirty="0"/>
                  <a:t>segments</a:t>
                </a:r>
                <a:r>
                  <a:rPr lang="hu-HU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hu-HU" sz="24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𝑊𝑍</m:t>
                        </m:r>
                      </m:e>
                    </m:acc>
                  </m:oMath>
                </a14:m>
                <a:r>
                  <a:rPr lang="hu-HU" sz="2400" dirty="0"/>
                  <a:t>,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400" b="0" i="1" dirty="0" smtClean="0">
                            <a:latin typeface="Cambria Math" panose="02040503050406030204" pitchFamily="18" charset="0"/>
                          </a:rPr>
                          <m:t>𝑋𝑌</m:t>
                        </m:r>
                      </m:e>
                    </m:acc>
                  </m:oMath>
                </a14:m>
                <a:r>
                  <a:rPr lang="en-GB" sz="2400" dirty="0"/>
                  <a:t> are all parallel, AB = 8</a:t>
                </a:r>
                <a:r>
                  <a:rPr lang="hu-HU" sz="2400" dirty="0"/>
                  <a:t> </a:t>
                </a:r>
                <a:r>
                  <a:rPr lang="en-GB" sz="2400" dirty="0"/>
                  <a:t>c</a:t>
                </a:r>
                <a:r>
                  <a:rPr lang="hu-HU" sz="2400" dirty="0"/>
                  <a:t>m</a:t>
                </a:r>
                <a:r>
                  <a:rPr lang="en-GB" sz="2400" dirty="0"/>
                  <a:t>,</a:t>
                </a:r>
                <a:r>
                  <a:rPr lang="hu-HU" sz="2400" dirty="0"/>
                  <a:t> </a:t>
                </a:r>
                <a:r>
                  <a:rPr lang="en-GB" sz="2400" dirty="0"/>
                  <a:t>DC = 9 c</a:t>
                </a:r>
                <a:r>
                  <a:rPr lang="hu-HU" sz="2400" dirty="0"/>
                  <a:t>m</a:t>
                </a:r>
                <a:r>
                  <a:rPr lang="en-GB" sz="2400" dirty="0"/>
                  <a:t>, and</a:t>
                </a:r>
                <a:r>
                  <a:rPr lang="hu-HU" sz="2400" dirty="0"/>
                  <a:t> </a:t>
                </a:r>
                <a:r>
                  <a:rPr lang="en-GB" sz="2400" dirty="0"/>
                  <a:t>ZY = 5 c</a:t>
                </a:r>
                <a:r>
                  <a:rPr lang="hu-HU" sz="2400" dirty="0"/>
                  <a:t>m</a:t>
                </a:r>
                <a:r>
                  <a:rPr lang="en-GB" sz="2400" dirty="0"/>
                  <a:t>, find WX.</a:t>
                </a:r>
                <a:endParaRPr lang="hu-HU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410C7D8-4B22-4442-8EB6-516ECD616B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96" y="1017184"/>
                <a:ext cx="7888084" cy="1570430"/>
              </a:xfrm>
              <a:prstGeom prst="rect">
                <a:avLst/>
              </a:prstGeom>
              <a:blipFill>
                <a:blip r:embed="rId3"/>
                <a:stretch>
                  <a:fillRect l="-1237" t="-3113" r="-773" b="-8171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43DFE54-FC01-411E-A051-DB311D719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8670" y="2587614"/>
            <a:ext cx="2168475" cy="39726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5FE37E-1C09-41FC-B0A9-413B13C52B2E}"/>
              </a:ext>
            </a:extLst>
          </p:cNvPr>
          <p:cNvSpPr txBox="1"/>
          <p:nvPr/>
        </p:nvSpPr>
        <p:spPr>
          <a:xfrm>
            <a:off x="3145604" y="5940643"/>
            <a:ext cx="2822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About 4.4 cm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393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84CAFA-F698-493E-9B1A-D01A16C9E8AE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098CE2-DBDF-4460-8392-854048E68189}"/>
              </a:ext>
            </a:extLst>
          </p:cNvPr>
          <p:cNvSpPr txBox="1"/>
          <p:nvPr/>
        </p:nvSpPr>
        <p:spPr>
          <a:xfrm>
            <a:off x="778514" y="1181100"/>
            <a:ext cx="7598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/>
              <a:t>Congruent Parts of Parallel Lines</a:t>
            </a:r>
            <a:endParaRPr lang="en-US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A908C4-AC70-462D-BDC6-29B25244D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961" y="2149223"/>
            <a:ext cx="9265981" cy="255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1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423136-E0B1-4A94-B817-BBCFA91BE99E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10C7D8-4B22-4442-8EB6-516ECD616B48}"/>
              </a:ext>
            </a:extLst>
          </p:cNvPr>
          <p:cNvSpPr/>
          <p:nvPr/>
        </p:nvSpPr>
        <p:spPr>
          <a:xfrm>
            <a:off x="1099393" y="1105675"/>
            <a:ext cx="20272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Find x and 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00BAA4-0246-4C8E-89C9-1113F3236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1160" y="1035944"/>
            <a:ext cx="3909140" cy="20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4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423136-E0B1-4A94-B817-BBCFA91BE99E}"/>
              </a:ext>
            </a:extLst>
          </p:cNvPr>
          <p:cNvSpPr txBox="1"/>
          <p:nvPr/>
        </p:nvSpPr>
        <p:spPr>
          <a:xfrm>
            <a:off x="1" y="154649"/>
            <a:ext cx="702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Your turn on Nearpod!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10C7D8-4B22-4442-8EB6-516ECD616B48}"/>
              </a:ext>
            </a:extLst>
          </p:cNvPr>
          <p:cNvSpPr/>
          <p:nvPr/>
        </p:nvSpPr>
        <p:spPr>
          <a:xfrm>
            <a:off x="6671734" y="237866"/>
            <a:ext cx="33937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/>
              <a:t>Find x and 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70648A-CA6A-44E4-BD98-054877A43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83" y="866775"/>
            <a:ext cx="3762375" cy="25622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0B63F7-CF45-4163-B779-8D081CE8237D}"/>
              </a:ext>
            </a:extLst>
          </p:cNvPr>
          <p:cNvCxnSpPr/>
          <p:nvPr/>
        </p:nvCxnSpPr>
        <p:spPr>
          <a:xfrm>
            <a:off x="6671734" y="1324200"/>
            <a:ext cx="0" cy="527793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4B39375-EC81-4B25-A376-9AA9EFD7F1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2185" y="862535"/>
            <a:ext cx="31813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65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C852C2-CCBE-4DD3-B762-833FDCF64F40}"/>
              </a:ext>
            </a:extLst>
          </p:cNvPr>
          <p:cNvSpPr txBox="1"/>
          <p:nvPr/>
        </p:nvSpPr>
        <p:spPr>
          <a:xfrm>
            <a:off x="1725522" y="3429000"/>
            <a:ext cx="80969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Use proportion to find side lengths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hu-HU" sz="2800" dirty="0"/>
              <a:t>Find missing measures using similar triangles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FD79A-45FD-4F6F-ADC9-52E5F5316570}"/>
              </a:ext>
            </a:extLst>
          </p:cNvPr>
          <p:cNvSpPr txBox="1"/>
          <p:nvPr/>
        </p:nvSpPr>
        <p:spPr>
          <a:xfrm>
            <a:off x="673101" y="2381312"/>
            <a:ext cx="282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u="sng" dirty="0"/>
              <a:t>Objectives: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2785D-8E4B-41D0-A00E-35D26A5D7316}"/>
              </a:ext>
            </a:extLst>
          </p:cNvPr>
          <p:cNvSpPr txBox="1"/>
          <p:nvPr/>
        </p:nvSpPr>
        <p:spPr>
          <a:xfrm>
            <a:off x="673101" y="988142"/>
            <a:ext cx="881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E758A483-68C2-42EE-9B8F-83EC97049A3B}"/>
              </a:ext>
            </a:extLst>
          </p:cNvPr>
          <p:cNvSpPr/>
          <p:nvPr/>
        </p:nvSpPr>
        <p:spPr>
          <a:xfrm rot="18743865">
            <a:off x="1292166" y="3261885"/>
            <a:ext cx="866713" cy="526722"/>
          </a:xfrm>
          <a:prstGeom prst="corner">
            <a:avLst>
              <a:gd name="adj1" fmla="val 25297"/>
              <a:gd name="adj2" fmla="val 28826"/>
            </a:avLst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553BB08F-05FC-49CA-B281-9F414EC5B1D0}"/>
              </a:ext>
            </a:extLst>
          </p:cNvPr>
          <p:cNvSpPr/>
          <p:nvPr/>
        </p:nvSpPr>
        <p:spPr>
          <a:xfrm rot="18743865">
            <a:off x="1292167" y="3999650"/>
            <a:ext cx="866713" cy="526722"/>
          </a:xfrm>
          <a:prstGeom prst="corner">
            <a:avLst>
              <a:gd name="adj1" fmla="val 25297"/>
              <a:gd name="adj2" fmla="val 28826"/>
            </a:avLst>
          </a:prstGeom>
          <a:solidFill>
            <a:srgbClr val="92D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6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C852C2-CCBE-4DD3-B762-833FDCF64F40}"/>
              </a:ext>
            </a:extLst>
          </p:cNvPr>
          <p:cNvSpPr txBox="1"/>
          <p:nvPr/>
        </p:nvSpPr>
        <p:spPr>
          <a:xfrm>
            <a:off x="1725522" y="3429000"/>
            <a:ext cx="80969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Use proportion to find side lengths</a:t>
            </a:r>
          </a:p>
          <a:p>
            <a:pPr marL="685800" indent="-685800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hu-HU" sz="2800" dirty="0"/>
              <a:t>Find missing measures using similar triangles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FD79A-45FD-4F6F-ADC9-52E5F5316570}"/>
              </a:ext>
            </a:extLst>
          </p:cNvPr>
          <p:cNvSpPr txBox="1"/>
          <p:nvPr/>
        </p:nvSpPr>
        <p:spPr>
          <a:xfrm>
            <a:off x="673101" y="2381312"/>
            <a:ext cx="2822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u="sng" dirty="0"/>
              <a:t>Objectives: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2785D-8E4B-41D0-A00E-35D26A5D7316}"/>
              </a:ext>
            </a:extLst>
          </p:cNvPr>
          <p:cNvSpPr txBox="1"/>
          <p:nvPr/>
        </p:nvSpPr>
        <p:spPr>
          <a:xfrm>
            <a:off x="673101" y="988142"/>
            <a:ext cx="881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3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3FF3D4-CBCC-4704-BDC3-2A70CB3CCFF1}"/>
              </a:ext>
            </a:extLst>
          </p:cNvPr>
          <p:cNvSpPr txBox="1"/>
          <p:nvPr/>
        </p:nvSpPr>
        <p:spPr>
          <a:xfrm>
            <a:off x="0" y="924090"/>
            <a:ext cx="8155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hu-HU" sz="3200" dirty="0"/>
              <a:t>Triangle </a:t>
            </a:r>
            <a:r>
              <a:rPr lang="en-US" sz="3200" dirty="0"/>
              <a:t>Proportional</a:t>
            </a:r>
            <a:r>
              <a:rPr lang="hu-HU" sz="3200" dirty="0"/>
              <a:t>ity Theorem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82CC1-23F7-417B-9790-C49710FCF547}"/>
              </a:ext>
            </a:extLst>
          </p:cNvPr>
          <p:cNvSpPr txBox="1"/>
          <p:nvPr/>
        </p:nvSpPr>
        <p:spPr>
          <a:xfrm>
            <a:off x="794023" y="2364260"/>
            <a:ext cx="404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If a</a:t>
            </a:r>
            <a:r>
              <a:rPr lang="en-US" sz="2400" dirty="0"/>
              <a:t> line is parallel to one side of a triangle and intersects two other sides</a:t>
            </a:r>
            <a:endParaRPr lang="hu-HU" sz="2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4819B1-F826-42BA-BE5B-ABBED15E5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098" y="4286799"/>
            <a:ext cx="3796843" cy="1815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02A3B9-BE72-4475-BD26-7AB9591129FD}"/>
              </a:ext>
            </a:extLst>
          </p:cNvPr>
          <p:cNvSpPr txBox="1"/>
          <p:nvPr/>
        </p:nvSpPr>
        <p:spPr>
          <a:xfrm>
            <a:off x="-108564" y="60780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BDC2E9-A5FC-4CE1-886B-4E1BB85C2464}"/>
                  </a:ext>
                </a:extLst>
              </p:cNvPr>
              <p:cNvSpPr/>
              <p:nvPr/>
            </p:nvSpPr>
            <p:spPr>
              <a:xfrm>
                <a:off x="2678520" y="3673437"/>
                <a:ext cx="1413336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BDC2E9-A5FC-4CE1-886B-4E1BB85C24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520" y="3673437"/>
                <a:ext cx="1413336" cy="524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5A13A125-6736-4DC6-A892-79D74AB25BB6}"/>
              </a:ext>
            </a:extLst>
          </p:cNvPr>
          <p:cNvSpPr/>
          <p:nvPr/>
        </p:nvSpPr>
        <p:spPr>
          <a:xfrm>
            <a:off x="6288896" y="2398149"/>
            <a:ext cx="3989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then </a:t>
            </a:r>
            <a:r>
              <a:rPr lang="en-US" sz="2400" dirty="0"/>
              <a:t>it divides the sides into segments of proportional lengths</a:t>
            </a:r>
            <a:endParaRPr lang="hu-HU" sz="24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6D108FE-D546-418B-852D-46CBC1A9E76A}"/>
              </a:ext>
            </a:extLst>
          </p:cNvPr>
          <p:cNvCxnSpPr/>
          <p:nvPr/>
        </p:nvCxnSpPr>
        <p:spPr>
          <a:xfrm>
            <a:off x="4838701" y="2964425"/>
            <a:ext cx="8898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9472E2D-1733-486B-B3EC-C644232532F8}"/>
                  </a:ext>
                </a:extLst>
              </p:cNvPr>
              <p:cNvSpPr/>
              <p:nvPr/>
            </p:nvSpPr>
            <p:spPr>
              <a:xfrm>
                <a:off x="6975987" y="3687722"/>
                <a:ext cx="1472070" cy="84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𝐿𝑃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𝑃𝐽</m:t>
                          </m:r>
                        </m:den>
                      </m:f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𝐿𝑄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𝑄𝐾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9472E2D-1733-486B-B3EC-C644232532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987" y="3687722"/>
                <a:ext cx="1472070" cy="841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65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BAE653-81D1-42F4-9CC4-C985CA201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6764" y="1045969"/>
            <a:ext cx="3857781" cy="31323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2D2E60-D1C1-4463-B2FA-07EC550AC3F6}"/>
              </a:ext>
            </a:extLst>
          </p:cNvPr>
          <p:cNvSpPr/>
          <p:nvPr/>
        </p:nvSpPr>
        <p:spPr>
          <a:xfrm>
            <a:off x="747455" y="1957799"/>
            <a:ext cx="66815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If P</a:t>
            </a:r>
            <a:r>
              <a:rPr lang="hu-HU" sz="2800" dirty="0"/>
              <a:t>T</a:t>
            </a:r>
            <a:r>
              <a:rPr lang="en-US" sz="2800" dirty="0"/>
              <a:t> = </a:t>
            </a:r>
            <a:r>
              <a:rPr lang="hu-HU" sz="2800" dirty="0"/>
              <a:t>7.5</a:t>
            </a:r>
            <a:r>
              <a:rPr lang="en-US" sz="2800" dirty="0"/>
              <a:t>, </a:t>
            </a:r>
            <a:r>
              <a:rPr lang="hu-HU" sz="2800" dirty="0"/>
              <a:t>TQ</a:t>
            </a:r>
            <a:r>
              <a:rPr lang="en-US" sz="2800" dirty="0"/>
              <a:t> = </a:t>
            </a:r>
            <a:r>
              <a:rPr lang="hu-HU" sz="2800" dirty="0"/>
              <a:t>3</a:t>
            </a:r>
            <a:r>
              <a:rPr lang="en-US" sz="2800" dirty="0"/>
              <a:t>, and </a:t>
            </a:r>
            <a:r>
              <a:rPr lang="hu-HU" sz="2800" dirty="0"/>
              <a:t>SR</a:t>
            </a:r>
            <a:r>
              <a:rPr lang="en-US" sz="2800" dirty="0"/>
              <a:t> = </a:t>
            </a:r>
            <a:r>
              <a:rPr lang="hu-HU" sz="2800" dirty="0"/>
              <a:t>2.5</a:t>
            </a:r>
            <a:r>
              <a:rPr lang="en-US" sz="2800" dirty="0"/>
              <a:t>, find </a:t>
            </a:r>
            <a:r>
              <a:rPr lang="hu-HU" sz="2800" dirty="0"/>
              <a:t>PS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2FCF96-6DDB-4DB1-87DE-B8084469D347}"/>
                  </a:ext>
                </a:extLst>
              </p:cNvPr>
              <p:cNvSpPr/>
              <p:nvPr/>
            </p:nvSpPr>
            <p:spPr>
              <a:xfrm>
                <a:off x="673100" y="1280114"/>
                <a:ext cx="3200171" cy="585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In △PQR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2FCF96-6DDB-4DB1-87DE-B8084469D3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1280114"/>
                <a:ext cx="3200171" cy="585930"/>
              </a:xfrm>
              <a:prstGeom prst="rect">
                <a:avLst/>
              </a:prstGeom>
              <a:blipFill>
                <a:blip r:embed="rId3"/>
                <a:stretch>
                  <a:fillRect l="-4762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8BE3C13-EA8F-4051-8108-B5AADC628883}"/>
              </a:ext>
            </a:extLst>
          </p:cNvPr>
          <p:cNvSpPr txBox="1"/>
          <p:nvPr/>
        </p:nvSpPr>
        <p:spPr>
          <a:xfrm>
            <a:off x="0" y="218863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82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8BAE653-81D1-42F4-9CC4-C985CA201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238" y="6885"/>
            <a:ext cx="3857781" cy="313238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C2D2E60-D1C1-4463-B2FA-07EC550AC3F6}"/>
              </a:ext>
            </a:extLst>
          </p:cNvPr>
          <p:cNvSpPr/>
          <p:nvPr/>
        </p:nvSpPr>
        <p:spPr>
          <a:xfrm>
            <a:off x="747455" y="1957799"/>
            <a:ext cx="6737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If PS = 12.5, SR = 5, and PT = 15, find TQ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2FCF96-6DDB-4DB1-87DE-B8084469D347}"/>
                  </a:ext>
                </a:extLst>
              </p:cNvPr>
              <p:cNvSpPr/>
              <p:nvPr/>
            </p:nvSpPr>
            <p:spPr>
              <a:xfrm>
                <a:off x="673100" y="1280114"/>
                <a:ext cx="3200171" cy="585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In △PQR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2FCF96-6DDB-4DB1-87DE-B8084469D3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1280114"/>
                <a:ext cx="3200171" cy="585930"/>
              </a:xfrm>
              <a:prstGeom prst="rect">
                <a:avLst/>
              </a:prstGeom>
              <a:blipFill>
                <a:blip r:embed="rId3"/>
                <a:stretch>
                  <a:fillRect l="-4762"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80CFECF-3993-46E1-8DDD-F1581935A0F8}"/>
              </a:ext>
            </a:extLst>
          </p:cNvPr>
          <p:cNvSpPr txBox="1"/>
          <p:nvPr/>
        </p:nvSpPr>
        <p:spPr>
          <a:xfrm>
            <a:off x="176981" y="233612"/>
            <a:ext cx="715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accent1"/>
                </a:solidFill>
              </a:rPr>
              <a:t>Your turn on Nearpod!</a:t>
            </a:r>
          </a:p>
        </p:txBody>
      </p:sp>
    </p:spTree>
    <p:extLst>
      <p:ext uri="{BB962C8B-B14F-4D97-AF65-F5344CB8AC3E}">
        <p14:creationId xmlns:p14="http://schemas.microsoft.com/office/powerpoint/2010/main" val="174163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E9A99F-F29A-4DF7-BEB9-4A3BBD202AA7}"/>
              </a:ext>
            </a:extLst>
          </p:cNvPr>
          <p:cNvSpPr txBox="1"/>
          <p:nvPr/>
        </p:nvSpPr>
        <p:spPr>
          <a:xfrm>
            <a:off x="1858297" y="2721114"/>
            <a:ext cx="715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>
                <a:solidFill>
                  <a:schemeClr val="accent1"/>
                </a:solidFill>
                <a:hlinkClick r:id="rId2"/>
              </a:rPr>
              <a:t>Kahoot!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8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3FF3D4-CBCC-4704-BDC3-2A70CB3CCFF1}"/>
              </a:ext>
            </a:extLst>
          </p:cNvPr>
          <p:cNvSpPr txBox="1"/>
          <p:nvPr/>
        </p:nvSpPr>
        <p:spPr>
          <a:xfrm>
            <a:off x="0" y="946289"/>
            <a:ext cx="94979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 startAt="2"/>
            </a:pPr>
            <a:r>
              <a:rPr lang="hu-HU" sz="3200" dirty="0"/>
              <a:t>Converse of Triangle </a:t>
            </a:r>
            <a:r>
              <a:rPr lang="en-US" sz="3200" dirty="0"/>
              <a:t>Proportional</a:t>
            </a:r>
            <a:r>
              <a:rPr lang="hu-HU" sz="3200" dirty="0"/>
              <a:t>ity Theorem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4819B1-F826-42BA-BE5B-ABBED15E5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732" y="4450145"/>
            <a:ext cx="3796843" cy="18158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02A3B9-BE72-4475-BD26-7AB9591129FD}"/>
              </a:ext>
            </a:extLst>
          </p:cNvPr>
          <p:cNvSpPr txBox="1"/>
          <p:nvPr/>
        </p:nvSpPr>
        <p:spPr>
          <a:xfrm>
            <a:off x="-108564" y="60780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25BD49-0869-477C-AE94-3BE2A7399FA8}"/>
              </a:ext>
            </a:extLst>
          </p:cNvPr>
          <p:cNvSpPr txBox="1"/>
          <p:nvPr/>
        </p:nvSpPr>
        <p:spPr>
          <a:xfrm rot="2790572">
            <a:off x="8818527" y="1044799"/>
            <a:ext cx="3702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Can we turn it around?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330D31-58D7-4DA9-9C49-C679F5FA5AAB}"/>
              </a:ext>
            </a:extLst>
          </p:cNvPr>
          <p:cNvSpPr/>
          <p:nvPr/>
        </p:nvSpPr>
        <p:spPr>
          <a:xfrm>
            <a:off x="580080" y="1727461"/>
            <a:ext cx="4269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If a line intersects two sides of a triange, and</a:t>
            </a:r>
            <a:r>
              <a:rPr lang="en-US" sz="2400" dirty="0"/>
              <a:t> divides the sides into segments of proportional lengths</a:t>
            </a:r>
            <a:endParaRPr lang="hu-H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20F3FF-A77C-4EEC-9261-6163F4975D8C}"/>
              </a:ext>
            </a:extLst>
          </p:cNvPr>
          <p:cNvSpPr txBox="1"/>
          <p:nvPr/>
        </p:nvSpPr>
        <p:spPr>
          <a:xfrm>
            <a:off x="6200377" y="1798235"/>
            <a:ext cx="404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then the</a:t>
            </a:r>
            <a:r>
              <a:rPr lang="en-US" sz="2400" dirty="0"/>
              <a:t> line is parallel to </a:t>
            </a:r>
            <a:r>
              <a:rPr lang="hu-HU" sz="2400" dirty="0"/>
              <a:t>the third</a:t>
            </a:r>
            <a:r>
              <a:rPr lang="en-US" sz="2400" dirty="0"/>
              <a:t> side of </a:t>
            </a:r>
            <a:r>
              <a:rPr lang="hu-HU" sz="2400" dirty="0"/>
              <a:t>the</a:t>
            </a:r>
            <a:r>
              <a:rPr lang="en-US" sz="2400" dirty="0"/>
              <a:t> triangle</a:t>
            </a:r>
            <a:r>
              <a:rPr lang="hu-HU" sz="2400" dirty="0"/>
              <a:t>.</a:t>
            </a:r>
            <a:endParaRPr lang="hu-HU" sz="20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B582400-3EEB-4C94-8F3E-EB87DAFB60C3}"/>
              </a:ext>
            </a:extLst>
          </p:cNvPr>
          <p:cNvCxnSpPr/>
          <p:nvPr/>
        </p:nvCxnSpPr>
        <p:spPr>
          <a:xfrm>
            <a:off x="4849628" y="2398399"/>
            <a:ext cx="8898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1271175-D6BA-47B1-AB20-3971989548D6}"/>
                  </a:ext>
                </a:extLst>
              </p:cNvPr>
              <p:cNvSpPr/>
              <p:nvPr/>
            </p:nvSpPr>
            <p:spPr>
              <a:xfrm>
                <a:off x="6540132" y="3512002"/>
                <a:ext cx="1413336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𝑆𝑇</m:t>
                        </m:r>
                      </m:e>
                    </m:acc>
                    <m:r>
                      <a:rPr lang="en-US" sz="2800" i="1">
                        <a:latin typeface="Cambria Math" panose="02040503050406030204" pitchFamily="18" charset="0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1271175-D6BA-47B1-AB20-3971989548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132" y="3512002"/>
                <a:ext cx="1413336" cy="5241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B321E3E-5718-4DE4-B1AE-E25966F5A95E}"/>
                  </a:ext>
                </a:extLst>
              </p:cNvPr>
              <p:cNvSpPr/>
              <p:nvPr/>
            </p:nvSpPr>
            <p:spPr>
              <a:xfrm>
                <a:off x="2521171" y="3429000"/>
                <a:ext cx="1472070" cy="84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𝐿𝑃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𝑃𝐽</m:t>
                          </m:r>
                        </m:den>
                      </m:f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𝐿𝑄</m:t>
                          </m:r>
                        </m:num>
                        <m:den>
                          <m:r>
                            <a:rPr lang="en-US" sz="2400" i="1" dirty="0">
                              <a:latin typeface="Cambria Math" panose="02040503050406030204" pitchFamily="18" charset="0"/>
                            </a:rPr>
                            <m:t>𝑄𝐾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4B321E3E-5718-4DE4-B1AE-E25966F5A9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71" y="3429000"/>
                <a:ext cx="1472070" cy="841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C7E9A1-0AFC-4A11-8935-CCE11797B92E}"/>
              </a:ext>
            </a:extLst>
          </p:cNvPr>
          <p:cNvCxnSpPr/>
          <p:nvPr/>
        </p:nvCxnSpPr>
        <p:spPr>
          <a:xfrm>
            <a:off x="4849628" y="3849981"/>
            <a:ext cx="88981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91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7834171-AE82-4BF3-A95A-035AC48DE93E}"/>
                  </a:ext>
                </a:extLst>
              </p:cNvPr>
              <p:cNvSpPr/>
              <p:nvPr/>
            </p:nvSpPr>
            <p:spPr>
              <a:xfrm>
                <a:off x="443943" y="1065451"/>
                <a:ext cx="8560970" cy="10783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In △DEF EH=3, HF=9, and DG is one third the length of GF.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𝐷𝐸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||</m:t>
                    </m:r>
                    <m:acc>
                      <m:accPr>
                        <m:chr m:val="̅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𝐻𝐺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7834171-AE82-4BF3-A95A-035AC48DE9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43" y="1065451"/>
                <a:ext cx="8560970" cy="1078372"/>
              </a:xfrm>
              <a:prstGeom prst="rect">
                <a:avLst/>
              </a:prstGeom>
              <a:blipFill>
                <a:blip r:embed="rId2"/>
                <a:stretch>
                  <a:fillRect l="-1852" t="-7345" r="-1068" b="-1751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CE999F1-B189-4A87-8426-B8EC8F3E5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1845" y="1909667"/>
            <a:ext cx="3413816" cy="33780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8886BB-26D2-4A43-BBAE-BD3CCAC38215}"/>
              </a:ext>
            </a:extLst>
          </p:cNvPr>
          <p:cNvSpPr txBox="1"/>
          <p:nvPr/>
        </p:nvSpPr>
        <p:spPr>
          <a:xfrm>
            <a:off x="-108564" y="60780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4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16D4DA-F751-4DCF-B0F6-CA975343D18D}"/>
              </a:ext>
            </a:extLst>
          </p:cNvPr>
          <p:cNvSpPr txBox="1"/>
          <p:nvPr/>
        </p:nvSpPr>
        <p:spPr>
          <a:xfrm>
            <a:off x="1" y="924090"/>
            <a:ext cx="665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eriod" startAt="2"/>
            </a:pPr>
            <a:r>
              <a:rPr lang="en-US" sz="3600" dirty="0"/>
              <a:t>Midsegment of triangles</a:t>
            </a:r>
            <a:endParaRPr lang="hu-HU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B8F688-0DDB-4CD0-95FC-F417003F2ADD}"/>
              </a:ext>
            </a:extLst>
          </p:cNvPr>
          <p:cNvSpPr txBox="1"/>
          <p:nvPr/>
        </p:nvSpPr>
        <p:spPr>
          <a:xfrm>
            <a:off x="824233" y="1737776"/>
            <a:ext cx="9459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en-US" sz="3200" dirty="0"/>
              <a:t>Midsegment: connects midpoint of the sides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C2EFB-7CF2-4D08-8E12-E105E27EE987}"/>
              </a:ext>
            </a:extLst>
          </p:cNvPr>
          <p:cNvSpPr txBox="1"/>
          <p:nvPr/>
        </p:nvSpPr>
        <p:spPr>
          <a:xfrm>
            <a:off x="0" y="154649"/>
            <a:ext cx="9113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Parallel lines and proportional parts</a:t>
            </a: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F025BA-D65B-425E-A871-EA9C4C9DCF0B}"/>
              </a:ext>
            </a:extLst>
          </p:cNvPr>
          <p:cNvSpPr txBox="1"/>
          <p:nvPr/>
        </p:nvSpPr>
        <p:spPr>
          <a:xfrm>
            <a:off x="3498609" y="3180436"/>
            <a:ext cx="349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solidFill>
                  <a:schemeClr val="accent1"/>
                </a:solidFill>
                <a:hlinkClick r:id="rId2"/>
              </a:rPr>
              <a:t>GeoGebra activity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288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7F0745DEF75F4FA8BE4D68781A7919" ma:contentTypeVersion="3" ma:contentTypeDescription="Create a new document." ma:contentTypeScope="" ma:versionID="01958ff8461b596734478945d1fd4495">
  <xsd:schema xmlns:xsd="http://www.w3.org/2001/XMLSchema" xmlns:xs="http://www.w3.org/2001/XMLSchema" xmlns:p="http://schemas.microsoft.com/office/2006/metadata/properties" xmlns:ns2="bdc9568f-7795-4b9a-989b-7ef47d3289b7" targetNamespace="http://schemas.microsoft.com/office/2006/metadata/properties" ma:root="true" ma:fieldsID="1a1a45c32490f9ee060d60010ebe91fa" ns2:_="">
    <xsd:import namespace="bdc9568f-7795-4b9a-989b-7ef47d3289b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9568f-7795-4b9a-989b-7ef47d3289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98CC7-4E0B-4625-A4C4-8F247795BB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09A387-D67B-4384-9486-C9DC2E01473D}">
  <ds:schemaRefs>
    <ds:schemaRef ds:uri="http://schemas.microsoft.com/office/2006/documentManagement/types"/>
    <ds:schemaRef ds:uri="http://schemas.microsoft.com/office/infopath/2007/PartnerControls"/>
    <ds:schemaRef ds:uri="bdc9568f-7795-4b9a-989b-7ef47d3289b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DE5D2F-21CD-45F3-B61E-BDEA31644A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c9568f-7795-4b9a-989b-7ef47d3289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13419</TotalTime>
  <Words>380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</dc:creator>
  <cp:lastModifiedBy>Ahmed Mohammad Ali Abumelhem</cp:lastModifiedBy>
  <cp:revision>130</cp:revision>
  <dcterms:created xsi:type="dcterms:W3CDTF">2018-10-08T15:46:53Z</dcterms:created>
  <dcterms:modified xsi:type="dcterms:W3CDTF">2020-05-11T17:46:10Z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0x010100387F0745DEF75F4FA8BE4D68781A7919</vt:lpwstr>
  </property>
</Properties>
</file>