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420" r:id="rId2"/>
    <p:sldId id="290" r:id="rId3"/>
    <p:sldId id="292" r:id="rId4"/>
    <p:sldId id="369" r:id="rId5"/>
    <p:sldId id="439" r:id="rId6"/>
    <p:sldId id="293" r:id="rId7"/>
    <p:sldId id="445" r:id="rId8"/>
    <p:sldId id="421" r:id="rId9"/>
    <p:sldId id="444" r:id="rId10"/>
    <p:sldId id="442" r:id="rId11"/>
    <p:sldId id="443" r:id="rId12"/>
    <p:sldId id="403" r:id="rId13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6A5"/>
    <a:srgbClr val="ED3832"/>
    <a:srgbClr val="55C5BB"/>
    <a:srgbClr val="F2883B"/>
    <a:srgbClr val="EA3949"/>
    <a:srgbClr val="70B72F"/>
    <a:srgbClr val="54C09D"/>
    <a:srgbClr val="55BC6B"/>
    <a:srgbClr val="B5FDFD"/>
    <a:srgbClr val="E9C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8"/>
    <p:restoredTop sz="94714"/>
  </p:normalViewPr>
  <p:slideViewPr>
    <p:cSldViewPr snapToGrid="0" snapToObjects="1">
      <p:cViewPr varScale="1">
        <p:scale>
          <a:sx n="104" d="100"/>
          <a:sy n="104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2.jpeg"/><Relationship Id="rId7" Type="http://schemas.openxmlformats.org/officeDocument/2006/relationships/image" Target="../media/image16.gif"/><Relationship Id="rId12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20.jpeg"/><Relationship Id="rId5" Type="http://schemas.openxmlformats.org/officeDocument/2006/relationships/image" Target="../media/image4.jpeg"/><Relationship Id="rId10" Type="http://schemas.openxmlformats.org/officeDocument/2006/relationships/image" Target="../media/image19.jpeg"/><Relationship Id="rId4" Type="http://schemas.openxmlformats.org/officeDocument/2006/relationships/image" Target="../media/image3.jp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4.png"/><Relationship Id="rId5" Type="http://schemas.openxmlformats.org/officeDocument/2006/relationships/image" Target="../media/image4.jpeg"/><Relationship Id="rId10" Type="http://schemas.openxmlformats.org/officeDocument/2006/relationships/image" Target="../media/image13.gif"/><Relationship Id="rId4" Type="http://schemas.openxmlformats.org/officeDocument/2006/relationships/image" Target="../media/image3.jp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3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F5C1DB1E-D69B-4A60-AD82-B63CF54B3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b="10872"/>
          <a:stretch/>
        </p:blipFill>
        <p:spPr>
          <a:xfrm>
            <a:off x="2799962" y="444676"/>
            <a:ext cx="8784956" cy="454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228643" y="257414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40D3F4-2A3F-426E-B2C8-A0DBF9684208}"/>
              </a:ext>
            </a:extLst>
          </p:cNvPr>
          <p:cNvSpPr/>
          <p:nvPr/>
        </p:nvSpPr>
        <p:spPr>
          <a:xfrm>
            <a:off x="2385431" y="1696754"/>
            <a:ext cx="2646702" cy="21505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3145E2-954B-4D5C-972F-77925A10A0F4}"/>
              </a:ext>
            </a:extLst>
          </p:cNvPr>
          <p:cNvSpPr/>
          <p:nvPr/>
        </p:nvSpPr>
        <p:spPr>
          <a:xfrm>
            <a:off x="5032133" y="1696754"/>
            <a:ext cx="2646702" cy="215056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0B0E56-8349-45BA-8371-AD14D786CD3E}"/>
              </a:ext>
            </a:extLst>
          </p:cNvPr>
          <p:cNvSpPr/>
          <p:nvPr/>
        </p:nvSpPr>
        <p:spPr>
          <a:xfrm>
            <a:off x="2385431" y="3857092"/>
            <a:ext cx="2646702" cy="21505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87EBAB-11C3-497B-9692-524E0BEEDB0B}"/>
              </a:ext>
            </a:extLst>
          </p:cNvPr>
          <p:cNvSpPr/>
          <p:nvPr/>
        </p:nvSpPr>
        <p:spPr>
          <a:xfrm>
            <a:off x="5032133" y="3857092"/>
            <a:ext cx="2646702" cy="215056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479A73-0CCB-4582-BAB7-5FB4A22DAC17}"/>
              </a:ext>
            </a:extLst>
          </p:cNvPr>
          <p:cNvSpPr/>
          <p:nvPr/>
        </p:nvSpPr>
        <p:spPr>
          <a:xfrm>
            <a:off x="4001793" y="3410899"/>
            <a:ext cx="2318328" cy="889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مظاهر شهر رمضان </a:t>
            </a:r>
            <a:endParaRPr 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E3AF8D-5102-4169-B3F5-703B2C9A5AC0}"/>
              </a:ext>
            </a:extLst>
          </p:cNvPr>
          <p:cNvSpPr txBox="1"/>
          <p:nvPr/>
        </p:nvSpPr>
        <p:spPr>
          <a:xfrm>
            <a:off x="4971437" y="2279498"/>
            <a:ext cx="276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مقدمة النص المسموع </a:t>
            </a:r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946DD2-2EA4-4031-B28F-DE21B92E4045}"/>
              </a:ext>
            </a:extLst>
          </p:cNvPr>
          <p:cNvSpPr txBox="1"/>
          <p:nvPr/>
        </p:nvSpPr>
        <p:spPr>
          <a:xfrm>
            <a:off x="2012187" y="2088465"/>
            <a:ext cx="3290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مظاهر </a:t>
            </a:r>
          </a:p>
          <a:p>
            <a:pPr algn="ctr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الاحتفال برمضان </a:t>
            </a:r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36A711-7506-4F28-B11E-96F28D98E659}"/>
              </a:ext>
            </a:extLst>
          </p:cNvPr>
          <p:cNvSpPr txBox="1"/>
          <p:nvPr/>
        </p:nvSpPr>
        <p:spPr>
          <a:xfrm>
            <a:off x="4674834" y="4520537"/>
            <a:ext cx="3290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الآكلات و الحلويات الرمضانية </a:t>
            </a:r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3D0A80-A266-4057-A442-14DC30F098D8}"/>
              </a:ext>
            </a:extLst>
          </p:cNvPr>
          <p:cNvSpPr txBox="1"/>
          <p:nvPr/>
        </p:nvSpPr>
        <p:spPr>
          <a:xfrm>
            <a:off x="1990816" y="4596778"/>
            <a:ext cx="329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نهاية النص المسموع </a:t>
            </a:r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24CC0A-2C8E-4337-B47F-860E4B0CDDA6}"/>
              </a:ext>
            </a:extLst>
          </p:cNvPr>
          <p:cNvSpPr txBox="1"/>
          <p:nvPr/>
        </p:nvSpPr>
        <p:spPr>
          <a:xfrm>
            <a:off x="5182847" y="565353"/>
            <a:ext cx="406996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استعن بالصور ثم أكمل المخطط 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8E866C4-9689-4AD2-A504-91F1B551B8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70" t="7877"/>
          <a:stretch/>
        </p:blipFill>
        <p:spPr>
          <a:xfrm>
            <a:off x="10030691" y="1457038"/>
            <a:ext cx="1332568" cy="1243717"/>
          </a:xfrm>
          <a:prstGeom prst="rect">
            <a:avLst/>
          </a:prstGeom>
        </p:spPr>
      </p:pic>
      <p:pic>
        <p:nvPicPr>
          <p:cNvPr id="1026" name="Picture 2" descr="بالفيديو: هكذا احتفل أطفال الإمارات بـ القرقيعان - الإمارات نيوز">
            <a:extLst>
              <a:ext uri="{FF2B5EF4-FFF2-40B4-BE49-F238E27FC236}">
                <a16:creationId xmlns:a16="http://schemas.microsoft.com/office/drawing/2014/main" id="{9DFB804E-475D-4A94-AA40-53AF2530F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43" y="1522725"/>
            <a:ext cx="1421597" cy="118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حق الليلة».. عطونا الله يعطيـكم - حياتنا - ملامح - الإمارات اليوم">
            <a:extLst>
              <a:ext uri="{FF2B5EF4-FFF2-40B4-BE49-F238E27FC236}">
                <a16:creationId xmlns:a16="http://schemas.microsoft.com/office/drawing/2014/main" id="{F1D4095F-12BA-43EA-B6BC-DC1219F99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691" y="2802571"/>
            <a:ext cx="1284796" cy="11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الثريد» أكلة شهية لأهل البحرين - ملاحق - رمضان - شيف و شهية - البيان">
            <a:extLst>
              <a:ext uri="{FF2B5EF4-FFF2-40B4-BE49-F238E27FC236}">
                <a16:creationId xmlns:a16="http://schemas.microsoft.com/office/drawing/2014/main" id="{7495BA37-09DA-432D-8F94-20FD6AC0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0" y="2835204"/>
            <a:ext cx="1397157" cy="10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جريدة البلاد | حكاية أشهر الأطباق الرمضانية: تحرير “الهريس” من الأغنياء..  و”اللقيمات” يونانية">
            <a:extLst>
              <a:ext uri="{FF2B5EF4-FFF2-40B4-BE49-F238E27FC236}">
                <a16:creationId xmlns:a16="http://schemas.microsoft.com/office/drawing/2014/main" id="{D181EA9F-D599-4D35-9D81-B08B836CA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" r="18918"/>
          <a:stretch/>
        </p:blipFill>
        <p:spPr bwMode="auto">
          <a:xfrm>
            <a:off x="10030691" y="4062261"/>
            <a:ext cx="1292099" cy="94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كيف تحوّل «الهريس» من طبق رئيسي إلى مستعصٍ؟ - صحيفة الأيام البحرينية">
            <a:extLst>
              <a:ext uri="{FF2B5EF4-FFF2-40B4-BE49-F238E27FC236}">
                <a16:creationId xmlns:a16="http://schemas.microsoft.com/office/drawing/2014/main" id="{B6EC9EEC-80F4-4047-933E-4507B00AB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10" y="4019177"/>
            <a:ext cx="1397157" cy="98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عمر الملحم MBS on Twitter: &quot;لفتة جميلة من&quot;شما المزروعي&quot;وزيرة الدولة لشؤون  الشباب في الإمارات توزع وجبات الإفطار للسائقين في رمضان اليوم بنفسها👍… &quot;">
            <a:extLst>
              <a:ext uri="{FF2B5EF4-FFF2-40B4-BE49-F238E27FC236}">
                <a16:creationId xmlns:a16="http://schemas.microsoft.com/office/drawing/2014/main" id="{F7A72C59-53F5-4102-98DE-AA20B3AB1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918" y="5244532"/>
            <a:ext cx="1144993" cy="115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جامع الشيخ زايد الكبير» يستقبل 340 ألف صائم خلال أسبوعين - عبر الإمارات -  أخبار وتقارير - البيان">
            <a:extLst>
              <a:ext uri="{FF2B5EF4-FFF2-40B4-BE49-F238E27FC236}">
                <a16:creationId xmlns:a16="http://schemas.microsoft.com/office/drawing/2014/main" id="{0C8B43F7-1BB5-4044-8CFD-D68AD543C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10" y="5262003"/>
            <a:ext cx="1465165" cy="10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30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228643" y="257414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3145E2-954B-4D5C-972F-77925A10A0F4}"/>
              </a:ext>
            </a:extLst>
          </p:cNvPr>
          <p:cNvSpPr/>
          <p:nvPr/>
        </p:nvSpPr>
        <p:spPr>
          <a:xfrm>
            <a:off x="7802526" y="2902485"/>
            <a:ext cx="2646702" cy="29705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0B0E56-8349-45BA-8371-AD14D786CD3E}"/>
              </a:ext>
            </a:extLst>
          </p:cNvPr>
          <p:cNvSpPr/>
          <p:nvPr/>
        </p:nvSpPr>
        <p:spPr>
          <a:xfrm>
            <a:off x="4771571" y="2907985"/>
            <a:ext cx="2443750" cy="3017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479A73-0CCB-4582-BAB7-5FB4A22DAC17}"/>
              </a:ext>
            </a:extLst>
          </p:cNvPr>
          <p:cNvSpPr/>
          <p:nvPr/>
        </p:nvSpPr>
        <p:spPr>
          <a:xfrm>
            <a:off x="7934786" y="2175155"/>
            <a:ext cx="2318328" cy="7328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مظاهر شهر رمضان </a:t>
            </a:r>
            <a:endParaRPr 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FE389E-BCA4-4293-AD45-0D0A24388996}"/>
              </a:ext>
            </a:extLst>
          </p:cNvPr>
          <p:cNvSpPr/>
          <p:nvPr/>
        </p:nvSpPr>
        <p:spPr>
          <a:xfrm>
            <a:off x="4834282" y="2169655"/>
            <a:ext cx="2318328" cy="73283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مظاهر  في غير شهر رمضان </a:t>
            </a:r>
            <a:endParaRPr 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50" name="Picture 2" descr="Empty Box Thinking Clipart | i2Clipart - Royalty Free Public Domain Clipart">
            <a:extLst>
              <a:ext uri="{FF2B5EF4-FFF2-40B4-BE49-F238E27FC236}">
                <a16:creationId xmlns:a16="http://schemas.microsoft.com/office/drawing/2014/main" id="{D5527800-58E3-4890-AB3C-A5C726208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6" y="1701703"/>
            <a:ext cx="2255375" cy="324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9FD18A4-ED31-46FC-B1ED-F4C83DB149AD}"/>
              </a:ext>
            </a:extLst>
          </p:cNvPr>
          <p:cNvSpPr/>
          <p:nvPr/>
        </p:nvSpPr>
        <p:spPr>
          <a:xfrm>
            <a:off x="6261267" y="1022675"/>
            <a:ext cx="2318328" cy="8895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فكــر </a:t>
            </a:r>
            <a:endParaRPr lang="en-US" sz="5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514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3A267F-82B7-434B-9686-0CB1D0FFA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0700" y="459848"/>
            <a:ext cx="9299517" cy="62371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2206B9-AF43-4D44-B579-C6959645F293}"/>
              </a:ext>
            </a:extLst>
          </p:cNvPr>
          <p:cNvSpPr txBox="1"/>
          <p:nvPr/>
        </p:nvSpPr>
        <p:spPr>
          <a:xfrm>
            <a:off x="7339755" y="3578401"/>
            <a:ext cx="4002748" cy="188663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29500" b="1" dirty="0">
                <a:solidFill>
                  <a:schemeClr val="bg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شكرا لكم كانت حصة مميزة </a:t>
            </a:r>
            <a:endParaRPr lang="ar-AE" sz="29500" b="1" kern="1200" dirty="0">
              <a:solidFill>
                <a:schemeClr val="bg1"/>
              </a:solidFill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5400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</a:t>
            </a:r>
            <a:endParaRPr lang="en-US" sz="5400" b="1" kern="1200" dirty="0">
              <a:solidFill>
                <a:schemeClr val="bg1"/>
              </a:solidFill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723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11" y="851395"/>
            <a:ext cx="9428496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9CB317-0828-452E-BD9F-D050ECBA7C9E}"/>
              </a:ext>
            </a:extLst>
          </p:cNvPr>
          <p:cNvSpPr/>
          <p:nvPr/>
        </p:nvSpPr>
        <p:spPr>
          <a:xfrm>
            <a:off x="2285337" y="1034473"/>
            <a:ext cx="9066154" cy="4960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083311" y="5687089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0FB6E8-5326-4024-BD26-33FFD3AE02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71" t="8687" r="15265" b="16969"/>
          <a:stretch/>
        </p:blipFill>
        <p:spPr>
          <a:xfrm>
            <a:off x="8501459" y="1753028"/>
            <a:ext cx="2578172" cy="3351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C6E5B8-3C60-4786-8540-40C3AB2D6DB5}"/>
              </a:ext>
            </a:extLst>
          </p:cNvPr>
          <p:cNvSpPr txBox="1"/>
          <p:nvPr/>
        </p:nvSpPr>
        <p:spPr>
          <a:xfrm>
            <a:off x="1980013" y="1963048"/>
            <a:ext cx="437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الاستماع </a:t>
            </a:r>
            <a:endParaRPr lang="en-US" sz="41300" dirty="0"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71A6C-F468-48F4-B22B-9DCA4FF79DA8}"/>
              </a:ext>
            </a:extLst>
          </p:cNvPr>
          <p:cNvSpPr txBox="1"/>
          <p:nvPr/>
        </p:nvSpPr>
        <p:spPr>
          <a:xfrm>
            <a:off x="1269835" y="3431092"/>
            <a:ext cx="7130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7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مظاهر شهر رمضان </a:t>
            </a:r>
            <a:endParaRPr lang="en-US" sz="7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175D01-A91C-41D5-AA67-FEF7777CDFFF}"/>
              </a:ext>
            </a:extLst>
          </p:cNvPr>
          <p:cNvSpPr txBox="1"/>
          <p:nvPr/>
        </p:nvSpPr>
        <p:spPr>
          <a:xfrm>
            <a:off x="3926215" y="1338453"/>
            <a:ext cx="437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</a:rPr>
              <a:t>عنوان الدرس </a:t>
            </a:r>
            <a:endParaRPr lang="en-US" sz="413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32" y="407512"/>
            <a:ext cx="928343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68" y="1455565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60944" y="1001012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74679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2" y="10917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39634C-C628-41C3-9F2C-CA80676EE869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24D06-092F-415F-A7A4-4DA707A275C3}"/>
              </a:ext>
            </a:extLst>
          </p:cNvPr>
          <p:cNvSpPr txBox="1"/>
          <p:nvPr/>
        </p:nvSpPr>
        <p:spPr>
          <a:xfrm>
            <a:off x="9729056" y="1894320"/>
            <a:ext cx="20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9986B-8493-446D-AF02-0421F1E990D9}"/>
              </a:ext>
            </a:extLst>
          </p:cNvPr>
          <p:cNvSpPr txBox="1"/>
          <p:nvPr/>
        </p:nvSpPr>
        <p:spPr>
          <a:xfrm>
            <a:off x="9510944" y="2465908"/>
            <a:ext cx="252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التاريخ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653C3-02B4-4449-AB84-54681CEBBE8E}"/>
              </a:ext>
            </a:extLst>
          </p:cNvPr>
          <p:cNvSpPr txBox="1"/>
          <p:nvPr/>
        </p:nvSpPr>
        <p:spPr>
          <a:xfrm>
            <a:off x="9466262" y="3072698"/>
            <a:ext cx="252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المادة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43C02-4577-4DED-9BA5-49E164901DA9}"/>
              </a:ext>
            </a:extLst>
          </p:cNvPr>
          <p:cNvSpPr txBox="1"/>
          <p:nvPr/>
        </p:nvSpPr>
        <p:spPr>
          <a:xfrm>
            <a:off x="7737979" y="3175860"/>
            <a:ext cx="261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PT Bold Heading" panose="02010400000000000000" pitchFamily="2" charset="-78"/>
              </a:rPr>
              <a:t>اللغة العربية</a:t>
            </a:r>
            <a:endParaRPr lang="en-US" b="1" dirty="0">
              <a:solidFill>
                <a:schemeClr val="accent1"/>
              </a:solidFill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2CB0C-C500-4E4B-BFC1-8C1B063200F2}"/>
              </a:ext>
            </a:extLst>
          </p:cNvPr>
          <p:cNvSpPr txBox="1"/>
          <p:nvPr/>
        </p:nvSpPr>
        <p:spPr>
          <a:xfrm>
            <a:off x="9951130" y="3784440"/>
            <a:ext cx="147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الحصة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C2B75B-CF4C-44B4-B4B0-6E8BD0CCAC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71" t="8687" r="15265" b="16969"/>
          <a:stretch/>
        </p:blipFill>
        <p:spPr>
          <a:xfrm>
            <a:off x="3523909" y="1689113"/>
            <a:ext cx="2578172" cy="33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501A10B-711A-48A2-B1CD-BF4384F3A387}"/>
              </a:ext>
            </a:extLst>
          </p:cNvPr>
          <p:cNvSpPr txBox="1"/>
          <p:nvPr/>
        </p:nvSpPr>
        <p:spPr>
          <a:xfrm>
            <a:off x="7283162" y="923262"/>
            <a:ext cx="3127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</a:rPr>
              <a:t>سأتعلم اليوم 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812D29-E7C4-4A6B-9085-C87484588C9E}"/>
              </a:ext>
            </a:extLst>
          </p:cNvPr>
          <p:cNvSpPr txBox="1"/>
          <p:nvPr/>
        </p:nvSpPr>
        <p:spPr>
          <a:xfrm>
            <a:off x="1189483" y="2274749"/>
            <a:ext cx="9958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يتنبأ المتعلم بمضمون النص المسموع من خلال عنوانه .</a:t>
            </a:r>
            <a:endParaRPr lang="en-US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9690F9-097C-484F-92A6-FB6CBC6477E0}"/>
              </a:ext>
            </a:extLst>
          </p:cNvPr>
          <p:cNvSpPr txBox="1"/>
          <p:nvPr/>
        </p:nvSpPr>
        <p:spPr>
          <a:xfrm>
            <a:off x="1712613" y="3329105"/>
            <a:ext cx="963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يتحدث المتعلم عن الـمشاهد حسب تسلسل أحداث النص المسموع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01174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E013B53-2799-4FEE-A5BC-C86F3B0F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2" y="293610"/>
            <a:ext cx="8668139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E0FAA6-E796-48A4-B147-EDC47370FF45}"/>
              </a:ext>
            </a:extLst>
          </p:cNvPr>
          <p:cNvSpPr txBox="1"/>
          <p:nvPr/>
        </p:nvSpPr>
        <p:spPr>
          <a:xfrm>
            <a:off x="723899" y="1666505"/>
            <a:ext cx="9958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يتنبأ المتعلم بمضمون النص المسموع من خلال عنوانه .</a:t>
            </a:r>
            <a:endParaRPr lang="en-US" sz="3200" b="1" dirty="0"/>
          </a:p>
        </p:txBody>
      </p:sp>
      <p:pic>
        <p:nvPicPr>
          <p:cNvPr id="14" name="Picture 13" descr="A drawing of a face&#10;&#10;Description automatically generated">
            <a:extLst>
              <a:ext uri="{FF2B5EF4-FFF2-40B4-BE49-F238E27FC236}">
                <a16:creationId xmlns:a16="http://schemas.microsoft.com/office/drawing/2014/main" id="{C80F5347-848C-49FD-903E-3C3AAD750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596" y="2332337"/>
            <a:ext cx="2362733" cy="2037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0628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0A37DF-9974-4B82-BDBC-8D8C1FDE0D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606" t="32054" r="43182" b="34949"/>
          <a:stretch/>
        </p:blipFill>
        <p:spPr>
          <a:xfrm>
            <a:off x="2750284" y="4004808"/>
            <a:ext cx="2013528" cy="1425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D910F41-FE40-4C6D-953A-56C64B9EBE01}"/>
              </a:ext>
            </a:extLst>
          </p:cNvPr>
          <p:cNvSpPr/>
          <p:nvPr/>
        </p:nvSpPr>
        <p:spPr>
          <a:xfrm>
            <a:off x="2516753" y="128226"/>
            <a:ext cx="9378173" cy="634316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52A6F4-5214-48F8-885F-0D59C6EC3EC3}"/>
              </a:ext>
            </a:extLst>
          </p:cNvPr>
          <p:cNvSpPr txBox="1"/>
          <p:nvPr/>
        </p:nvSpPr>
        <p:spPr>
          <a:xfrm>
            <a:off x="7448086" y="1137344"/>
            <a:ext cx="3385279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latin typeface="Arial" panose="020B0604020202020204" pitchFamily="34" charset="0"/>
                <a:cs typeface="Arial" panose="020B0604020202020204" pitchFamily="34" charset="0"/>
              </a:rPr>
              <a:t>آداب الاستماع:-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drawing of a chair&#10;&#10;Description automatically generated">
            <a:extLst>
              <a:ext uri="{FF2B5EF4-FFF2-40B4-BE49-F238E27FC236}">
                <a16:creationId xmlns:a16="http://schemas.microsoft.com/office/drawing/2014/main" id="{C982D0C8-9F40-4DBC-8AD7-6674DD7F45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05" y="2499924"/>
            <a:ext cx="1814030" cy="1491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41D0A0-8C56-4023-855B-6C45F889521A}"/>
              </a:ext>
            </a:extLst>
          </p:cNvPr>
          <p:cNvSpPr txBox="1"/>
          <p:nvPr/>
        </p:nvSpPr>
        <p:spPr>
          <a:xfrm>
            <a:off x="8978624" y="4353373"/>
            <a:ext cx="1961363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Bauhaus 93" panose="04030905020B02020C02" pitchFamily="82" charset="0"/>
              </a:rPr>
              <a:t>الجلسة الصحيحة</a:t>
            </a:r>
            <a:endParaRPr lang="en-US" sz="2400" b="1" dirty="0">
              <a:latin typeface="Bauhaus 93" panose="04030905020B02020C02" pitchFamily="82" charset="0"/>
            </a:endParaRP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869052-7974-49C2-968F-5D9D3925A0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60" y="2482463"/>
            <a:ext cx="1714500" cy="150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E35EA0-D909-4845-8886-6949513E9216}"/>
              </a:ext>
            </a:extLst>
          </p:cNvPr>
          <p:cNvSpPr txBox="1"/>
          <p:nvPr/>
        </p:nvSpPr>
        <p:spPr>
          <a:xfrm>
            <a:off x="6228318" y="4112066"/>
            <a:ext cx="2053642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Bauhaus 93" panose="04030905020B02020C02" pitchFamily="82" charset="0"/>
              </a:rPr>
              <a:t>استمع و أنصت   ولا أقاطع المتحدث</a:t>
            </a:r>
            <a:endParaRPr lang="en-US" sz="2400" b="1" dirty="0">
              <a:latin typeface="Bauhaus 93" panose="04030905020B02020C02" pitchFamily="8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68930CF-5576-449E-B6F8-D626ECB199C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119" t="28257" r="-4220" b="34442"/>
          <a:stretch/>
        </p:blipFill>
        <p:spPr>
          <a:xfrm>
            <a:off x="4055714" y="2473056"/>
            <a:ext cx="1714501" cy="150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1969008-4682-494D-A78D-6F8E9E757E2F}"/>
              </a:ext>
            </a:extLst>
          </p:cNvPr>
          <p:cNvSpPr txBox="1"/>
          <p:nvPr/>
        </p:nvSpPr>
        <p:spPr>
          <a:xfrm>
            <a:off x="3716573" y="4112066"/>
            <a:ext cx="2053642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Bauhaus 93" panose="04030905020B02020C02" pitchFamily="82" charset="0"/>
              </a:rPr>
              <a:t>استخدم رفع اليد عند الإجابة </a:t>
            </a:r>
            <a:endParaRPr lang="en-US" sz="2400" b="1" dirty="0">
              <a:latin typeface="Bauhaus 93" panose="04030905020B02020C02" pitchFamily="82" charset="0"/>
            </a:endParaRPr>
          </a:p>
        </p:txBody>
      </p:sp>
      <p:pic>
        <p:nvPicPr>
          <p:cNvPr id="24" name="Picture 23" descr="A drawing of a face&#10;&#10;Description automatically generated">
            <a:extLst>
              <a:ext uri="{FF2B5EF4-FFF2-40B4-BE49-F238E27FC236}">
                <a16:creationId xmlns:a16="http://schemas.microsoft.com/office/drawing/2014/main" id="{8D17423A-A8A4-403B-8804-8359FEDBEC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179" y="964452"/>
            <a:ext cx="1749106" cy="1508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0745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G_1622">
            <a:hlinkClick r:id="" action="ppaction://media"/>
            <a:extLst>
              <a:ext uri="{FF2B5EF4-FFF2-40B4-BE49-F238E27FC236}">
                <a16:creationId xmlns:a16="http://schemas.microsoft.com/office/drawing/2014/main" id="{7B9C815E-2396-4079-90F6-3D28F25D50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08669" y="430772"/>
            <a:ext cx="9378174" cy="58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3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71C521-8E1D-4FF6-87BC-0AA3743B982E}"/>
              </a:ext>
            </a:extLst>
          </p:cNvPr>
          <p:cNvSpPr txBox="1"/>
          <p:nvPr/>
        </p:nvSpPr>
        <p:spPr>
          <a:xfrm>
            <a:off x="4741068" y="576327"/>
            <a:ext cx="665333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استمع إلى النص ثم اذكر الكلمات و الجمل التي سمعتها 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18" descr="A drawing of a face&#10;&#10;Description automatically generated">
            <a:extLst>
              <a:ext uri="{FF2B5EF4-FFF2-40B4-BE49-F238E27FC236}">
                <a16:creationId xmlns:a16="http://schemas.microsoft.com/office/drawing/2014/main" id="{02B95ECF-B29B-43A0-86CD-7866E2C1B9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77" y="532584"/>
            <a:ext cx="2362733" cy="2037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DA9864-A935-4004-A964-5B5B14CC8B13}"/>
              </a:ext>
            </a:extLst>
          </p:cNvPr>
          <p:cNvSpPr txBox="1"/>
          <p:nvPr/>
        </p:nvSpPr>
        <p:spPr>
          <a:xfrm>
            <a:off x="7534470" y="1803325"/>
            <a:ext cx="373464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cs typeface="(AH) Manal Black" pitchFamily="2" charset="-78"/>
              </a:rPr>
              <a:t>ماذا طلب المعلم من التلاميذ  ؟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8FFC37-6D47-47F6-B780-11038667B1EE}"/>
              </a:ext>
            </a:extLst>
          </p:cNvPr>
          <p:cNvSpPr txBox="1"/>
          <p:nvPr/>
        </p:nvSpPr>
        <p:spPr>
          <a:xfrm>
            <a:off x="4741068" y="2528129"/>
            <a:ext cx="661639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cs typeface="(AH) Manal Black" pitchFamily="2" charset="-78"/>
              </a:rPr>
              <a:t>الفريق الذي فاز بأفضل  مخطط و أين وضعه المعلم ؟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701D89-B356-477C-B01D-6DDDF4B3AA89}"/>
              </a:ext>
            </a:extLst>
          </p:cNvPr>
          <p:cNvSpPr txBox="1"/>
          <p:nvPr/>
        </p:nvSpPr>
        <p:spPr>
          <a:xfrm>
            <a:off x="2881736" y="3288496"/>
            <a:ext cx="854616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cs typeface="(AH) Manal Black" pitchFamily="2" charset="-78"/>
              </a:rPr>
              <a:t>ما اسم الليلة التي يحتفل بها الناس قبل خمسة عشر يوم من شهر رمضان ؟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6A5248-941E-4E17-AC97-996CDD479CDC}"/>
              </a:ext>
            </a:extLst>
          </p:cNvPr>
          <p:cNvSpPr txBox="1"/>
          <p:nvPr/>
        </p:nvSpPr>
        <p:spPr>
          <a:xfrm>
            <a:off x="4645890" y="4025950"/>
            <a:ext cx="678200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cs typeface="(AH) Manal Black" pitchFamily="2" charset="-78"/>
              </a:rPr>
              <a:t>ما هي أبرز الأكلات في السفرة الإماراتية في رمضان ؟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1C6D38-AAC3-4739-8DD5-EBEFD344241C}"/>
              </a:ext>
            </a:extLst>
          </p:cNvPr>
          <p:cNvSpPr txBox="1"/>
          <p:nvPr/>
        </p:nvSpPr>
        <p:spPr>
          <a:xfrm>
            <a:off x="6225310" y="4763404"/>
            <a:ext cx="529776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cs typeface="(AH) Manal Black" pitchFamily="2" charset="-78"/>
              </a:rPr>
              <a:t>عدد أشهر الحلويات الإماراتية في رمضان؟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9DE231-3C6B-4D5E-B73E-64CEF82F9539}"/>
              </a:ext>
            </a:extLst>
          </p:cNvPr>
          <p:cNvSpPr txBox="1"/>
          <p:nvPr/>
        </p:nvSpPr>
        <p:spPr>
          <a:xfrm>
            <a:off x="7712364" y="5513347"/>
            <a:ext cx="368204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cs typeface="(AH) Manal Black" pitchFamily="2" charset="-78"/>
              </a:rPr>
              <a:t>دلل على كرم أهل الإمارات ؟</a:t>
            </a:r>
            <a:endParaRPr lang="en-US" sz="28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251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E013B53-2799-4FEE-A5BC-C86F3B0F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2" y="293610"/>
            <a:ext cx="8668139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7BAFFA-B421-4FD0-9B70-597AC20C485E}"/>
              </a:ext>
            </a:extLst>
          </p:cNvPr>
          <p:cNvSpPr txBox="1"/>
          <p:nvPr/>
        </p:nvSpPr>
        <p:spPr>
          <a:xfrm>
            <a:off x="727445" y="1550949"/>
            <a:ext cx="9630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يتحدث المتعلم عن الـمشاهد حسب تسلسل أحداث النص المسموع</a:t>
            </a:r>
            <a:endParaRPr 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Picture 13" descr="A drawing of a face&#10;&#10;Description automatically generated">
            <a:extLst>
              <a:ext uri="{FF2B5EF4-FFF2-40B4-BE49-F238E27FC236}">
                <a16:creationId xmlns:a16="http://schemas.microsoft.com/office/drawing/2014/main" id="{31D527B9-7DB6-4542-8613-87E8428AB2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596" y="2332337"/>
            <a:ext cx="2362733" cy="2037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5187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2232</TotalTime>
  <Words>209</Words>
  <Application>Microsoft Office PowerPoint</Application>
  <PresentationFormat>Widescreen</PresentationFormat>
  <Paragraphs>46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Andalus</vt:lpstr>
      <vt:lpstr>Arial</vt:lpstr>
      <vt:lpstr>Bauhaus 93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173</cp:revision>
  <dcterms:created xsi:type="dcterms:W3CDTF">2020-08-22T21:07:06Z</dcterms:created>
  <dcterms:modified xsi:type="dcterms:W3CDTF">2021-04-13T09:35:52Z</dcterms:modified>
</cp:coreProperties>
</file>