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C3060-7D7E-4308-ABDE-EC8B22BF73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65DA8-BA28-4309-ABD8-352C204F7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CCDD1C-5445-42B2-930B-65A6D0D8A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07EE-0F7E-475E-AD25-D4CF733A62E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4D03C-34C2-4F18-B165-2AF746819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D0D96-862C-459A-8AD0-8BE23B8AE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F4C1-9375-440F-9206-1975FC214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76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7E09-F472-4150-8DB6-A0B92B4A7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1267F6-3090-4DBA-92DB-BCE1062291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6D3A2-7E63-4D96-B39D-5FED63174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07EE-0F7E-475E-AD25-D4CF733A62E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EEFC42-3CE8-4F9E-9F06-B95CF7A30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5BBD0-2420-435D-BC5C-C71E2B742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F4C1-9375-440F-9206-1975FC214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8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1138BF-AA69-4EB2-9948-1F5B71873D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4C37A4-A9C1-4337-8DE5-226A66F1AC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217A4-CF6E-4E7D-8D32-F849BC82D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07EE-0F7E-475E-AD25-D4CF733A62E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F146A-025C-445F-BA4D-BBBB5C290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A10EC-6BD2-4FD5-B6DE-67EF3D07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F4C1-9375-440F-9206-1975FC214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01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7FE3F-1B80-4AB8-9CFF-5315D094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1D819-7874-4E38-B0DB-02FBD706E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30AEB-E3BE-4A04-8127-1D76352A4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07EE-0F7E-475E-AD25-D4CF733A62E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BF8B0-7E23-4549-A58F-9130BF08F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5065B-F8CB-4DE2-8F2B-CBA961734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F4C1-9375-440F-9206-1975FC214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967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EDB2D-9A7C-4077-AE10-8AD02309E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5857F9-F677-4863-8E77-DBB764F409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57D5B-733C-4DD1-B2DB-513A2C850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07EE-0F7E-475E-AD25-D4CF733A62E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78E99-6C83-4080-8E3F-C31D4BDC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35AA5-5555-43F0-94AD-101F1665F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F4C1-9375-440F-9206-1975FC214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0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8A191-37E4-4E59-B275-E9964DC4C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640D2-C177-4960-A70C-D75EB9AED9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9412D2-1EC1-4AD4-85E8-CE3BF7794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F154C3-C850-4A46-BE63-9068B758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07EE-0F7E-475E-AD25-D4CF733A62E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FCC86F-2CC0-43BE-BE75-0D8ECF507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8CD09F-976C-4DD3-ABC7-957F86086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F4C1-9375-440F-9206-1975FC214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41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B572E-AD01-4B9A-906A-DB7F3F6ED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312A69-43FE-4903-967D-D651FEAAB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EFF0B4-B1CB-4FDB-AFD3-08D8D823B6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695B3A-DFE8-444D-9362-294A765FB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156C4A-582C-4B28-97E5-ED5E850F3C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437581-8B07-4333-BE82-5DA2DA854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07EE-0F7E-475E-AD25-D4CF733A62E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435029-4D7A-475D-AB29-B4A13E3BD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BCD3A-AC48-42B7-8DCE-A9E3A140E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F4C1-9375-440F-9206-1975FC214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61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899CB-50B7-4312-8933-FB99C6FED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B79E08-46B3-4B7C-9EA0-0CC6746B0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07EE-0F7E-475E-AD25-D4CF733A62E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26A4C4-23A7-4931-B94D-BD4990B78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A8EB37-9704-413B-8CB3-5E89A967B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F4C1-9375-440F-9206-1975FC214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77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FFE2F2-3C1A-4CD3-8754-CC6AD9B2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07EE-0F7E-475E-AD25-D4CF733A62E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0654D6-7A36-4058-86E8-3A514AAB4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3A49F9-1961-4690-ABE2-0DC52F277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F4C1-9375-440F-9206-1975FC214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910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B4F16-261F-4B1B-AFB7-F3B149CBC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F5CBB-C076-4070-A093-84A63E83D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D315C5-2A33-40EF-AAC0-E66DEE25CE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6A4B00-EFAE-4D4F-9EFB-CF3578A57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07EE-0F7E-475E-AD25-D4CF733A62E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6D4EAD-08D1-4944-8168-7BE8407F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9778FE-0CC3-4B72-9B9B-61B13B310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F4C1-9375-440F-9206-1975FC214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75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9BE75-9B8C-4282-9BD3-417477D7A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2FBAE0-30BD-48DE-BBEA-353AA9E0D9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4397AF-C2C9-4273-A901-05171E0B50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9F573A-016E-4427-925D-344F8C6C4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07EE-0F7E-475E-AD25-D4CF733A62E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5344E5-088D-4D4B-B69C-C9D1EA904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A3FECE-059B-4EB3-B57F-2BD6ED93E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F4C1-9375-440F-9206-1975FC214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36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E87C22-1DFB-488D-9F21-82AFC3A50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67E051-725E-4799-957A-0990F804B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D1AEF-D641-4E49-9577-E03BCA0A1C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207EE-0F7E-475E-AD25-D4CF733A62E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54143B-F998-4A01-956A-BE9FFE871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55F2F-6CAF-424F-A0AE-73DB7CBA73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BF4C1-9375-440F-9206-1975FC214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87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95E99-8239-4F5E-A9C1-0A5AF2DF0F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15-5 Parts of Similar Triangles</a:t>
            </a:r>
          </a:p>
        </p:txBody>
      </p:sp>
    </p:spTree>
    <p:extLst>
      <p:ext uri="{BB962C8B-B14F-4D97-AF65-F5344CB8AC3E}">
        <p14:creationId xmlns:p14="http://schemas.microsoft.com/office/powerpoint/2010/main" val="3087956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828801" y="2605882"/>
            <a:ext cx="8382000" cy="1255712"/>
            <a:chOff x="552" y="3161"/>
            <a:chExt cx="4854" cy="791"/>
          </a:xfrm>
        </p:grpSpPr>
        <p:sp>
          <p:nvSpPr>
            <p:cNvPr id="4" name="Rectangle 7"/>
            <p:cNvSpPr>
              <a:spLocks noChangeArrowheads="1"/>
            </p:cNvSpPr>
            <p:nvPr/>
          </p:nvSpPr>
          <p:spPr bwMode="auto">
            <a:xfrm>
              <a:off x="552" y="3161"/>
              <a:ext cx="4854" cy="7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US" sz="2800" dirty="0"/>
                <a:t>We assume if Sanjay’s thumb is straight out in front of him, then </a:t>
              </a:r>
              <a:r>
                <a:rPr lang="en-US" sz="2800" i="1" dirty="0"/>
                <a:t>PC</a:t>
              </a:r>
              <a:r>
                <a:rPr lang="en-US" sz="2800" dirty="0"/>
                <a:t> is an altitude of </a:t>
              </a:r>
              <a:r>
                <a:rPr lang="el-GR" sz="2800" dirty="0">
                  <a:cs typeface="Arial" charset="0"/>
                </a:rPr>
                <a:t>Δ</a:t>
              </a:r>
              <a:r>
                <a:rPr lang="en-US" sz="2800" i="1" dirty="0">
                  <a:cs typeface="Arial" charset="0"/>
                </a:rPr>
                <a:t>ABC</a:t>
              </a:r>
              <a:r>
                <a:rPr lang="en-US" sz="2800" dirty="0">
                  <a:cs typeface="Arial" charset="0"/>
                </a:rPr>
                <a:t>. Likewise, </a:t>
              </a:r>
              <a:r>
                <a:rPr lang="en-US" sz="2800" i="1" dirty="0">
                  <a:cs typeface="Arial" charset="0"/>
                </a:rPr>
                <a:t>QC</a:t>
              </a:r>
              <a:r>
                <a:rPr lang="en-US" sz="2800" dirty="0">
                  <a:cs typeface="Arial" charset="0"/>
                </a:rPr>
                <a:t> is the corresponding altitude. We assume that </a:t>
              </a:r>
              <a:r>
                <a:rPr lang="en-US" sz="2800" i="1" dirty="0">
                  <a:cs typeface="Arial" charset="0"/>
                </a:rPr>
                <a:t>AB</a:t>
              </a:r>
              <a:r>
                <a:rPr lang="en-US" sz="2800" dirty="0">
                  <a:cs typeface="Arial" charset="0"/>
                </a:rPr>
                <a:t> || </a:t>
              </a:r>
              <a:r>
                <a:rPr lang="en-US" sz="2800" i="1" dirty="0">
                  <a:cs typeface="Arial" charset="0"/>
                </a:rPr>
                <a:t>DF</a:t>
              </a:r>
              <a:r>
                <a:rPr lang="en-US" sz="2800" dirty="0">
                  <a:cs typeface="Arial" charset="0"/>
                </a:rPr>
                <a:t>.</a:t>
              </a:r>
              <a:endParaRPr lang="el-GR" sz="2800" i="1" dirty="0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5" name="Line 8"/>
            <p:cNvSpPr>
              <a:spLocks noChangeShapeType="1"/>
            </p:cNvSpPr>
            <p:nvPr/>
          </p:nvSpPr>
          <p:spPr bwMode="auto">
            <a:xfrm>
              <a:off x="1458" y="3411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9"/>
            <p:cNvSpPr>
              <a:spLocks noChangeShapeType="1"/>
            </p:cNvSpPr>
            <p:nvPr/>
          </p:nvSpPr>
          <p:spPr bwMode="auto">
            <a:xfrm>
              <a:off x="4368" y="3431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3994" y="3679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4512" y="3679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9" name="Picture 13" descr="09Geom07-05-2-A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172" y="410308"/>
            <a:ext cx="4821237" cy="195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31"/>
          <p:cNvGrpSpPr>
            <a:grpSpLocks/>
          </p:cNvGrpSpPr>
          <p:nvPr/>
        </p:nvGrpSpPr>
        <p:grpSpPr bwMode="auto">
          <a:xfrm>
            <a:off x="2090738" y="3917816"/>
            <a:ext cx="7705725" cy="2031999"/>
            <a:chOff x="552" y="979"/>
            <a:chExt cx="4854" cy="1280"/>
          </a:xfrm>
        </p:grpSpPr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552" y="979"/>
              <a:ext cx="4854" cy="1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1371600" indent="-1371600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US" sz="2800" b="1" dirty="0">
                  <a:solidFill>
                    <a:srgbClr val="00539D"/>
                  </a:solidFill>
                </a:rPr>
                <a:t>Plan</a:t>
              </a:r>
              <a:r>
                <a:rPr lang="en-US" sz="2800" dirty="0"/>
                <a:t>	Since </a:t>
              </a:r>
              <a:r>
                <a:rPr lang="en-US" sz="2800" i="1" dirty="0"/>
                <a:t>AB</a:t>
              </a:r>
              <a:r>
                <a:rPr lang="en-US" sz="2800" dirty="0"/>
                <a:t> || </a:t>
              </a:r>
              <a:r>
                <a:rPr lang="en-US" sz="2800" i="1" dirty="0"/>
                <a:t>DF</a:t>
              </a:r>
              <a:r>
                <a:rPr lang="en-US" sz="2800" dirty="0"/>
                <a:t>, </a:t>
              </a:r>
              <a:r>
                <a:rPr lang="en-US" sz="2800" dirty="0">
                  <a:sym typeface="Symbol" pitchFamily="18" charset="2"/>
                </a:rPr>
                <a:t></a:t>
              </a:r>
              <a:r>
                <a:rPr lang="en-US" sz="2800" i="1" dirty="0">
                  <a:sym typeface="Symbol" pitchFamily="18" charset="2"/>
                </a:rPr>
                <a:t>BAC</a:t>
              </a:r>
              <a:r>
                <a:rPr lang="en-US" sz="2800" dirty="0">
                  <a:sym typeface="Symbol" pitchFamily="18" charset="2"/>
                </a:rPr>
                <a:t>    </a:t>
              </a:r>
              <a:r>
                <a:rPr lang="en-US" sz="2800" i="1" dirty="0">
                  <a:sym typeface="Symbol" pitchFamily="18" charset="2"/>
                </a:rPr>
                <a:t>DFC</a:t>
              </a:r>
              <a:r>
                <a:rPr lang="en-US" sz="2800" dirty="0">
                  <a:sym typeface="Symbol" pitchFamily="18" charset="2"/>
                </a:rPr>
                <a:t> and </a:t>
              </a:r>
              <a:br>
                <a:rPr lang="en-US" sz="2800" dirty="0">
                  <a:sym typeface="Symbol" pitchFamily="18" charset="2"/>
                </a:rPr>
              </a:br>
              <a:r>
                <a:rPr lang="en-US" sz="2800" dirty="0">
                  <a:sym typeface="Symbol" pitchFamily="18" charset="2"/>
                </a:rPr>
                <a:t></a:t>
              </a:r>
              <a:r>
                <a:rPr lang="en-US" sz="2800" i="1" dirty="0">
                  <a:sym typeface="Symbol" pitchFamily="18" charset="2"/>
                </a:rPr>
                <a:t>CBA</a:t>
              </a:r>
              <a:r>
                <a:rPr lang="en-US" sz="2800" dirty="0">
                  <a:sym typeface="Symbol" pitchFamily="18" charset="2"/>
                </a:rPr>
                <a:t>     </a:t>
              </a:r>
              <a:r>
                <a:rPr lang="en-US" sz="2800" i="1" dirty="0">
                  <a:sym typeface="Symbol" pitchFamily="18" charset="2"/>
                </a:rPr>
                <a:t>CDF</a:t>
              </a:r>
              <a:r>
                <a:rPr lang="en-US" sz="2800" dirty="0">
                  <a:sym typeface="Symbol" pitchFamily="18" charset="2"/>
                </a:rPr>
                <a:t> by the Alternate Interior  Angles Theorem. Therefore, </a:t>
              </a:r>
              <a:r>
                <a:rPr lang="el-GR" sz="2800" dirty="0">
                  <a:cs typeface="Arial" charset="0"/>
                  <a:sym typeface="Symbol" pitchFamily="18" charset="2"/>
                </a:rPr>
                <a:t>Δ</a:t>
              </a:r>
              <a:r>
                <a:rPr lang="en-US" sz="2800" i="1" dirty="0">
                  <a:cs typeface="Arial" charset="0"/>
                  <a:sym typeface="Symbol" pitchFamily="18" charset="2"/>
                </a:rPr>
                <a:t>ABC</a:t>
              </a:r>
              <a:r>
                <a:rPr lang="en-US" sz="2800" dirty="0">
                  <a:cs typeface="Arial" charset="0"/>
                  <a:sym typeface="Symbol" pitchFamily="18" charset="2"/>
                </a:rPr>
                <a:t> ~ </a:t>
              </a:r>
              <a:r>
                <a:rPr lang="el-GR" sz="2800" dirty="0">
                  <a:cs typeface="Arial" charset="0"/>
                  <a:sym typeface="Symbol" pitchFamily="18" charset="2"/>
                </a:rPr>
                <a:t>Δ</a:t>
              </a:r>
              <a:r>
                <a:rPr lang="en-US" sz="2800" i="1" dirty="0">
                  <a:cs typeface="Arial" charset="0"/>
                  <a:sym typeface="Symbol" pitchFamily="18" charset="2"/>
                </a:rPr>
                <a:t>FDC</a:t>
              </a:r>
              <a:r>
                <a:rPr lang="en-US" sz="2800" dirty="0">
                  <a:cs typeface="Arial" charset="0"/>
                  <a:sym typeface="Symbol" pitchFamily="18" charset="2"/>
                </a:rPr>
                <a:t> by AA Similarity. Write a proportion and solve for </a:t>
              </a:r>
              <a:r>
                <a:rPr lang="en-US" sz="2800" i="1" dirty="0">
                  <a:cs typeface="Arial" charset="0"/>
                  <a:sym typeface="Symbol" pitchFamily="18" charset="2"/>
                </a:rPr>
                <a:t>x</a:t>
              </a:r>
              <a:r>
                <a:rPr lang="en-US" sz="2800" dirty="0">
                  <a:cs typeface="Arial" charset="0"/>
                  <a:sym typeface="Symbol" pitchFamily="18" charset="2"/>
                </a:rPr>
                <a:t>.</a:t>
              </a:r>
              <a:endParaRPr lang="el-GR" sz="2800" dirty="0">
                <a:cs typeface="Arial" charset="0"/>
                <a:sym typeface="Symbol" pitchFamily="18" charset="2"/>
              </a:endParaRP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1968" y="1008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2496" y="1008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pic>
          <p:nvPicPr>
            <p:cNvPr id="14" name="Picture 12" descr="7-3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4" y="1023"/>
              <a:ext cx="175" cy="1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3" descr="7-3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242"/>
              <a:ext cx="175" cy="1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2539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2066925" y="2303464"/>
            <a:ext cx="7705725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371600" indent="-1371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800" b="1">
                <a:solidFill>
                  <a:srgbClr val="00539D"/>
                </a:solidFill>
              </a:rPr>
              <a:t>Solve</a:t>
            </a:r>
            <a:r>
              <a:rPr lang="en-US" sz="2800"/>
              <a:t>	</a:t>
            </a:r>
            <a:endParaRPr lang="el-GR" sz="2800">
              <a:cs typeface="Arial" charset="0"/>
              <a:sym typeface="Symbol" pitchFamily="18" charset="2"/>
            </a:endParaRP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3505200" y="2562226"/>
            <a:ext cx="5187389" cy="866775"/>
            <a:chOff x="1302" y="2286"/>
            <a:chExt cx="3258" cy="546"/>
          </a:xfrm>
        </p:grpSpPr>
        <p:pic>
          <p:nvPicPr>
            <p:cNvPr id="5" name="Picture 21" descr="7-5-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5573"/>
            <a:stretch>
              <a:fillRect/>
            </a:stretch>
          </p:blipFill>
          <p:spPr bwMode="auto">
            <a:xfrm>
              <a:off x="1302" y="2286"/>
              <a:ext cx="896" cy="5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 Box 22"/>
            <p:cNvSpPr txBox="1">
              <a:spLocks noChangeArrowheads="1"/>
            </p:cNvSpPr>
            <p:nvPr/>
          </p:nvSpPr>
          <p:spPr bwMode="auto">
            <a:xfrm>
              <a:off x="2976" y="2394"/>
              <a:ext cx="158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/>
                <a:t>Theorem 15.8</a:t>
              </a:r>
            </a:p>
          </p:txBody>
        </p: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3505200" y="3429000"/>
            <a:ext cx="4924425" cy="838200"/>
            <a:chOff x="1458" y="2832"/>
            <a:chExt cx="3102" cy="528"/>
          </a:xfrm>
        </p:grpSpPr>
        <p:pic>
          <p:nvPicPr>
            <p:cNvPr id="8" name="Picture 7" descr="7-5-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427" b="32281"/>
            <a:stretch>
              <a:fillRect/>
            </a:stretch>
          </p:blipFill>
          <p:spPr bwMode="auto">
            <a:xfrm>
              <a:off x="1458" y="2832"/>
              <a:ext cx="906" cy="5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2976" y="2964"/>
              <a:ext cx="158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/>
                <a:t>Substitution</a:t>
              </a:r>
            </a:p>
          </p:txBody>
        </p:sp>
      </p:grpSp>
      <p:grpSp>
        <p:nvGrpSpPr>
          <p:cNvPr id="10" name="Group 30"/>
          <p:cNvGrpSpPr>
            <a:grpSpLocks/>
          </p:cNvGrpSpPr>
          <p:nvPr/>
        </p:nvGrpSpPr>
        <p:grpSpPr bwMode="auto">
          <a:xfrm>
            <a:off x="3505200" y="4267200"/>
            <a:ext cx="4924425" cy="812800"/>
            <a:chOff x="1458" y="3360"/>
            <a:chExt cx="3102" cy="512"/>
          </a:xfrm>
        </p:grpSpPr>
        <p:pic>
          <p:nvPicPr>
            <p:cNvPr id="11" name="Picture 19" descr="7-5-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7717"/>
            <a:stretch>
              <a:fillRect/>
            </a:stretch>
          </p:blipFill>
          <p:spPr bwMode="auto">
            <a:xfrm>
              <a:off x="1458" y="3360"/>
              <a:ext cx="906" cy="5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 Box 25"/>
            <p:cNvSpPr txBox="1">
              <a:spLocks noChangeArrowheads="1"/>
            </p:cNvSpPr>
            <p:nvPr/>
          </p:nvSpPr>
          <p:spPr bwMode="auto">
            <a:xfrm>
              <a:off x="2976" y="3456"/>
              <a:ext cx="158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/>
                <a:t>Simplify.</a:t>
              </a:r>
            </a:p>
          </p:txBody>
        </p:sp>
      </p:grpSp>
      <p:pic>
        <p:nvPicPr>
          <p:cNvPr id="13" name="Picture 13" descr="09Geom07-05-2-A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172" y="444840"/>
            <a:ext cx="4821237" cy="195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2066924" y="6091823"/>
            <a:ext cx="8229600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712913" indent="-1368425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1943100" algn="l"/>
              </a:tabLst>
            </a:pPr>
            <a:r>
              <a:rPr lang="en-US" sz="2400" b="1" dirty="0">
                <a:solidFill>
                  <a:srgbClr val="00539D"/>
                </a:solidFill>
              </a:rPr>
              <a:t>Answer:</a:t>
            </a:r>
            <a:r>
              <a:rPr lang="en-US" sz="2400" dirty="0">
                <a:solidFill>
                  <a:srgbClr val="E01B22"/>
                </a:solidFill>
              </a:rPr>
              <a:t> 	So, the estimated distance to the statue is </a:t>
            </a:r>
            <a:br>
              <a:rPr lang="en-US" sz="2400" dirty="0">
                <a:solidFill>
                  <a:srgbClr val="E01B22"/>
                </a:solidFill>
              </a:rPr>
            </a:br>
            <a:r>
              <a:rPr lang="en-US" sz="2400" dirty="0">
                <a:solidFill>
                  <a:srgbClr val="E01B22"/>
                </a:solidFill>
              </a:rPr>
              <a:t>360 feet.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2172725" y="5118687"/>
            <a:ext cx="7705725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1485900" algn="r"/>
                <a:tab pos="1657350" algn="l"/>
                <a:tab pos="3829050" algn="l"/>
              </a:tabLst>
            </a:pPr>
            <a:r>
              <a:rPr lang="en-US" sz="2400"/>
              <a:t>	9 </a:t>
            </a:r>
            <a:r>
              <a:rPr lang="en-US" sz="2400">
                <a:cs typeface="Arial" charset="0"/>
              </a:rPr>
              <a:t>● 40	= </a:t>
            </a:r>
            <a:r>
              <a:rPr lang="en-US" sz="2400" i="1">
                <a:cs typeface="Arial" charset="0"/>
              </a:rPr>
              <a:t>x</a:t>
            </a:r>
            <a:r>
              <a:rPr lang="en-US" sz="2400">
                <a:cs typeface="Arial" charset="0"/>
              </a:rPr>
              <a:t> ● 1	Cross Products Property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1485900" algn="r"/>
                <a:tab pos="1657350" algn="l"/>
                <a:tab pos="3829050" algn="l"/>
              </a:tabLst>
            </a:pPr>
            <a:r>
              <a:rPr lang="en-US" sz="2400">
                <a:cs typeface="Arial" charset="0"/>
              </a:rPr>
              <a:t>	360	= </a:t>
            </a:r>
            <a:r>
              <a:rPr lang="en-US" sz="2400" i="1">
                <a:cs typeface="Arial" charset="0"/>
              </a:rPr>
              <a:t>x	</a:t>
            </a:r>
            <a:r>
              <a:rPr lang="en-US" sz="2400">
                <a:cs typeface="Arial" charset="0"/>
              </a:rPr>
              <a:t>Simplify.</a:t>
            </a:r>
            <a:endParaRPr lang="en-US" sz="2400" i="1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31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14" grpId="0" build="p" autoUpdateAnimBg="0"/>
      <p:bldP spid="15" grpId="0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10000" y="4191001"/>
            <a:ext cx="5562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side opposite the bisected angle is now in the same proportion as the sides of the angle.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E97BB6-3432-4F7A-ADAF-88FBB454F7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179" t="33325" r="20195" b="38883"/>
          <a:stretch/>
        </p:blipFill>
        <p:spPr>
          <a:xfrm>
            <a:off x="1587312" y="888999"/>
            <a:ext cx="9514075" cy="325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11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457451" y="32826"/>
            <a:ext cx="135255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800" b="1" dirty="0">
                <a:solidFill>
                  <a:srgbClr val="00539D"/>
                </a:solidFill>
                <a:ea typeface="Times New Roman" pitchFamily="18" charset="0"/>
                <a:cs typeface="Arial" charset="0"/>
              </a:rPr>
              <a:t>Find </a:t>
            </a:r>
            <a:r>
              <a:rPr lang="en-US" sz="2800" b="1" i="1" dirty="0">
                <a:solidFill>
                  <a:srgbClr val="00539D"/>
                </a:solidFill>
                <a:ea typeface="Times New Roman" pitchFamily="18" charset="0"/>
                <a:cs typeface="Arial" charset="0"/>
              </a:rPr>
              <a:t>x</a:t>
            </a:r>
            <a:r>
              <a:rPr lang="en-US" sz="2800" b="1" dirty="0">
                <a:solidFill>
                  <a:srgbClr val="00539D"/>
                </a:solidFill>
                <a:ea typeface="Times New Roman" pitchFamily="18" charset="0"/>
                <a:cs typeface="Arial" charset="0"/>
              </a:rPr>
              <a:t>.</a:t>
            </a:r>
            <a:endParaRPr lang="en-US" sz="2800" i="1" dirty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828801" y="484529"/>
            <a:ext cx="4720883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800" dirty="0">
                <a:solidFill>
                  <a:srgbClr val="000000"/>
                </a:solidFill>
              </a:rPr>
              <a:t>Since the segment is an angle bisector of the triangle, the Angle Bisector Theorem can be used to write a proportion.</a:t>
            </a:r>
          </a:p>
        </p:txBody>
      </p:sp>
      <p:pic>
        <p:nvPicPr>
          <p:cNvPr id="6" name="Picture 7" descr="09Geom07-05-3-A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81001"/>
            <a:ext cx="3505200" cy="213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7-5-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450098"/>
            <a:ext cx="1023938" cy="795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876800" y="2665998"/>
            <a:ext cx="50292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solidFill>
                  <a:srgbClr val="000000"/>
                </a:solidFill>
              </a:rPr>
              <a:t>Triangle Angle Bisector Theorem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752600" y="3618499"/>
            <a:ext cx="80772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>
              <a:tabLst>
                <a:tab pos="1485900" algn="r"/>
                <a:tab pos="1600200" algn="l"/>
                <a:tab pos="3492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1485900" algn="r"/>
                <a:tab pos="1600200" algn="l"/>
                <a:tab pos="3492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1485900" algn="r"/>
                <a:tab pos="1600200" algn="l"/>
                <a:tab pos="3492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1485900" algn="r"/>
                <a:tab pos="1600200" algn="l"/>
                <a:tab pos="3492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1485900" algn="r"/>
                <a:tab pos="1600200" algn="l"/>
                <a:tab pos="3492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485900" algn="r"/>
                <a:tab pos="1600200" algn="l"/>
                <a:tab pos="3492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485900" algn="r"/>
                <a:tab pos="1600200" algn="l"/>
                <a:tab pos="3492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485900" algn="r"/>
                <a:tab pos="1600200" algn="l"/>
                <a:tab pos="3492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485900" algn="r"/>
                <a:tab pos="1600200" algn="l"/>
                <a:tab pos="3492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solidFill>
                  <a:srgbClr val="000000"/>
                </a:solidFill>
              </a:rPr>
              <a:t>	9</a:t>
            </a:r>
            <a:r>
              <a:rPr lang="en-US" sz="2400" i="1">
                <a:solidFill>
                  <a:srgbClr val="000000"/>
                </a:solidFill>
              </a:rPr>
              <a:t>x</a:t>
            </a:r>
            <a:r>
              <a:rPr lang="en-US" sz="2400">
                <a:solidFill>
                  <a:srgbClr val="000000"/>
                </a:solidFill>
              </a:rPr>
              <a:t>	= (15)(6)	Cross Products Property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solidFill>
                  <a:srgbClr val="000000"/>
                </a:solidFill>
              </a:rPr>
              <a:t>	9</a:t>
            </a:r>
            <a:r>
              <a:rPr lang="en-US" sz="2400" i="1">
                <a:solidFill>
                  <a:srgbClr val="000000"/>
                </a:solidFill>
              </a:rPr>
              <a:t>x</a:t>
            </a:r>
            <a:r>
              <a:rPr lang="en-US" sz="2400">
                <a:solidFill>
                  <a:srgbClr val="000000"/>
                </a:solidFill>
              </a:rPr>
              <a:t>	= 90	Simplify.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solidFill>
                  <a:srgbClr val="000000"/>
                </a:solidFill>
              </a:rPr>
              <a:t>	</a:t>
            </a:r>
            <a:r>
              <a:rPr lang="en-US" sz="2400" i="1">
                <a:solidFill>
                  <a:srgbClr val="000000"/>
                </a:solidFill>
              </a:rPr>
              <a:t>x</a:t>
            </a:r>
            <a:r>
              <a:rPr lang="en-US" sz="2400">
                <a:solidFill>
                  <a:srgbClr val="000000"/>
                </a:solidFill>
              </a:rPr>
              <a:t>	= 10	Divide each side by 9.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343400" y="5410200"/>
            <a:ext cx="39624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2913" indent="-1368425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1943100" algn="l"/>
              </a:tabLst>
            </a:pPr>
            <a:r>
              <a:rPr lang="en-US" sz="2400" b="1" dirty="0">
                <a:solidFill>
                  <a:srgbClr val="00539D"/>
                </a:solidFill>
              </a:rPr>
              <a:t>Answer:</a:t>
            </a:r>
            <a:r>
              <a:rPr lang="en-US" sz="2400" dirty="0">
                <a:solidFill>
                  <a:srgbClr val="E01B22"/>
                </a:solidFill>
              </a:rPr>
              <a:t> 	</a:t>
            </a:r>
            <a:r>
              <a:rPr lang="en-US" sz="2400" i="1" dirty="0">
                <a:solidFill>
                  <a:srgbClr val="E01B22"/>
                </a:solidFill>
              </a:rPr>
              <a:t>x</a:t>
            </a:r>
            <a:r>
              <a:rPr lang="en-US" sz="2400" dirty="0">
                <a:solidFill>
                  <a:srgbClr val="E01B22"/>
                </a:solidFill>
              </a:rPr>
              <a:t> = 10</a:t>
            </a:r>
          </a:p>
        </p:txBody>
      </p:sp>
    </p:spTree>
    <p:extLst>
      <p:ext uri="{BB962C8B-B14F-4D97-AF65-F5344CB8AC3E}">
        <p14:creationId xmlns:p14="http://schemas.microsoft.com/office/powerpoint/2010/main" val="48862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 advAuto="0"/>
      <p:bldP spid="5" grpId="0" build="p" autoUpdateAnimBg="0"/>
      <p:bldP spid="8" grpId="0" build="p" autoUpdateAnimBg="0" advAuto="0"/>
      <p:bldP spid="9" grpId="0" build="p" bldLvl="2" autoUpdateAnimBg="0"/>
      <p:bldP spid="10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PAnswers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925327" y="2355851"/>
            <a:ext cx="2790825" cy="3789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800" b="1" dirty="0">
                <a:solidFill>
                  <a:srgbClr val="00539D"/>
                </a:solidFill>
                <a:sym typeface="Symbol" pitchFamily="18" charset="2"/>
              </a:rPr>
              <a:t>A.</a:t>
            </a:r>
            <a:r>
              <a:rPr lang="pt-BR" sz="2800" b="1" dirty="0">
                <a:solidFill>
                  <a:srgbClr val="000000"/>
                </a:solidFill>
                <a:sym typeface="Symbol" pitchFamily="18" charset="2"/>
              </a:rPr>
              <a:t>	10</a:t>
            </a:r>
          </a:p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800" b="1" dirty="0">
                <a:solidFill>
                  <a:srgbClr val="00539D"/>
                </a:solidFill>
                <a:sym typeface="Symbol" pitchFamily="18" charset="2"/>
              </a:rPr>
              <a:t>B.</a:t>
            </a:r>
            <a:r>
              <a:rPr lang="pt-BR" sz="2800" b="1" dirty="0">
                <a:solidFill>
                  <a:srgbClr val="000000"/>
                </a:solidFill>
                <a:sym typeface="Symbol" pitchFamily="18" charset="2"/>
              </a:rPr>
              <a:t>	15</a:t>
            </a:r>
          </a:p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800" b="1" dirty="0">
                <a:solidFill>
                  <a:srgbClr val="00539D"/>
                </a:solidFill>
                <a:sym typeface="Symbol" pitchFamily="18" charset="2"/>
              </a:rPr>
              <a:t>C.</a:t>
            </a:r>
            <a:r>
              <a:rPr lang="pt-BR" sz="2800" b="1" dirty="0">
                <a:solidFill>
                  <a:srgbClr val="000000"/>
                </a:solidFill>
                <a:sym typeface="Symbol" pitchFamily="18" charset="2"/>
              </a:rPr>
              <a:t>	20</a:t>
            </a:r>
          </a:p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800" b="1" dirty="0">
                <a:solidFill>
                  <a:srgbClr val="00539D"/>
                </a:solidFill>
                <a:sym typeface="Symbol" pitchFamily="18" charset="2"/>
              </a:rPr>
              <a:t>D.</a:t>
            </a:r>
            <a:r>
              <a:rPr lang="pt-BR" sz="2800" b="1" dirty="0">
                <a:solidFill>
                  <a:srgbClr val="000000"/>
                </a:solidFill>
                <a:sym typeface="Symbol" pitchFamily="18" charset="2"/>
              </a:rPr>
              <a:t>	25</a:t>
            </a:r>
          </a:p>
        </p:txBody>
      </p:sp>
      <p:sp>
        <p:nvSpPr>
          <p:cNvPr id="4" name="TPQuestion"/>
          <p:cNvSpPr>
            <a:spLocks noChangeArrowheads="1"/>
          </p:cNvSpPr>
          <p:nvPr/>
        </p:nvSpPr>
        <p:spPr bwMode="auto">
          <a:xfrm>
            <a:off x="4572000" y="982393"/>
            <a:ext cx="2018274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>
              <a:lnSpc>
                <a:spcPct val="90000"/>
              </a:lnSpc>
            </a:pPr>
            <a:r>
              <a:rPr lang="en-US" sz="2800" b="1" dirty="0">
                <a:solidFill>
                  <a:srgbClr val="00539D"/>
                </a:solidFill>
                <a:cs typeface="Times New Roman" pitchFamily="18" charset="0"/>
              </a:rPr>
              <a:t>Find </a:t>
            </a:r>
            <a:r>
              <a:rPr lang="en-US" sz="2800" b="1" i="1" dirty="0">
                <a:solidFill>
                  <a:srgbClr val="00539D"/>
                </a:solidFill>
                <a:cs typeface="Times New Roman" pitchFamily="18" charset="0"/>
              </a:rPr>
              <a:t>n</a:t>
            </a:r>
            <a:r>
              <a:rPr lang="en-US" sz="2800" b="1" dirty="0">
                <a:solidFill>
                  <a:srgbClr val="00539D"/>
                </a:solidFill>
                <a:cs typeface="Times New Roman" pitchFamily="18" charset="0"/>
              </a:rPr>
              <a:t>.</a:t>
            </a:r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3925326" y="3429000"/>
            <a:ext cx="457200" cy="457200"/>
          </a:xfrm>
          <a:prstGeom prst="ellipse">
            <a:avLst/>
          </a:prstGeom>
          <a:noFill/>
          <a:ln w="57150">
            <a:solidFill>
              <a:srgbClr val="EC1D2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C1D2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800"/>
          </a:p>
        </p:txBody>
      </p:sp>
      <p:pic>
        <p:nvPicPr>
          <p:cNvPr id="6" name="Picture 11" descr="09Geom07-05-3-CY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151" y="483807"/>
            <a:ext cx="3581400" cy="218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545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44620" y="469168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15-5 Parts of Similar Triangles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276600" y="2274888"/>
            <a:ext cx="69342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800" dirty="0">
                <a:solidFill>
                  <a:srgbClr val="231F20"/>
                </a:solidFill>
              </a:rPr>
              <a:t>You learned that corresponding sides of similar polygons are proportional. </a:t>
            </a:r>
            <a:endParaRPr lang="en-US" sz="2800" dirty="0"/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3459480" y="3887665"/>
            <a:ext cx="6075680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6075" indent="-346075">
              <a:defRPr>
                <a:solidFill>
                  <a:schemeClr val="tx1"/>
                </a:solidFill>
                <a:latin typeface="Arial" charset="0"/>
              </a:defRPr>
            </a:lvl1pPr>
            <a:lvl2pPr marL="460375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Tx/>
              <a:buChar char="•"/>
            </a:pPr>
            <a:r>
              <a:rPr lang="en-US" sz="2800" dirty="0">
                <a:solidFill>
                  <a:srgbClr val="231F20"/>
                </a:solidFill>
              </a:rPr>
              <a:t>Recognize and use proportional relationships of corresponding angle bisectors, altitudes, and medians of similar triangles.</a:t>
            </a:r>
            <a:endParaRPr lang="en-US" sz="2800" dirty="0"/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3447757" y="5518343"/>
            <a:ext cx="7620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6075" indent="-346075">
              <a:defRPr>
                <a:solidFill>
                  <a:schemeClr val="tx1"/>
                </a:solidFill>
                <a:latin typeface="Arial" charset="0"/>
              </a:defRPr>
            </a:lvl1pPr>
            <a:lvl2pPr marL="460375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Tx/>
              <a:buChar char="•"/>
            </a:pPr>
            <a:r>
              <a:rPr lang="en-US" sz="2800" dirty="0">
                <a:solidFill>
                  <a:srgbClr val="231F20"/>
                </a:solidFill>
              </a:rPr>
              <a:t>Use the Triangle Bisector Theorem.</a:t>
            </a:r>
            <a:endParaRPr lang="en-US" sz="2800" dirty="0"/>
          </a:p>
        </p:txBody>
      </p:sp>
      <p:pic>
        <p:nvPicPr>
          <p:cNvPr id="9" name="Then_img" descr="SubHeaders_ThenGraphic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591" y="1560879"/>
            <a:ext cx="3327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Now_img" descr="SubHeaders_NowGraphic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309938"/>
            <a:ext cx="3327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8699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70871" y="501975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Special Segments of Similar Triangles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24200" y="1600200"/>
            <a:ext cx="5867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Section 15.2 showed that corresponding side lengths of similar polygons are proportional.</a:t>
            </a:r>
          </a:p>
          <a:p>
            <a:r>
              <a:rPr lang="en-US" sz="2800" dirty="0"/>
              <a:t>In this section, special segments in triangles that are also proportional are: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/>
              <a:t>Altitudes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/>
              <a:t>Angle bisectors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/>
              <a:t>Medians</a:t>
            </a:r>
          </a:p>
        </p:txBody>
      </p:sp>
    </p:spTree>
    <p:extLst>
      <p:ext uri="{BB962C8B-B14F-4D97-AF65-F5344CB8AC3E}">
        <p14:creationId xmlns:p14="http://schemas.microsoft.com/office/powerpoint/2010/main" val="38740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13385" y="381001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is…?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67200" y="1371601"/>
            <a:ext cx="3124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An Altitude?</a:t>
            </a:r>
          </a:p>
          <a:p>
            <a:r>
              <a:rPr lang="en-US" sz="2800" dirty="0"/>
              <a:t>An angle bisector?</a:t>
            </a:r>
          </a:p>
          <a:p>
            <a:r>
              <a:rPr lang="en-US" sz="2800" dirty="0"/>
              <a:t>A median?</a:t>
            </a:r>
          </a:p>
        </p:txBody>
      </p:sp>
      <p:sp>
        <p:nvSpPr>
          <p:cNvPr id="5" name="Isosceles Triangle 4"/>
          <p:cNvSpPr/>
          <p:nvPr/>
        </p:nvSpPr>
        <p:spPr>
          <a:xfrm>
            <a:off x="3047999" y="4352192"/>
            <a:ext cx="3134752" cy="2057400"/>
          </a:xfrm>
          <a:prstGeom prst="triangle">
            <a:avLst>
              <a:gd name="adj" fmla="val 24869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5145260" y="2793523"/>
            <a:ext cx="2550941" cy="2057400"/>
          </a:xfrm>
          <a:prstGeom prst="triangle">
            <a:avLst>
              <a:gd name="adj" fmla="val 14706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7010401" y="4343401"/>
            <a:ext cx="2819400" cy="2037959"/>
          </a:xfrm>
          <a:prstGeom prst="triangle">
            <a:avLst>
              <a:gd name="adj" fmla="val 79141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3810001" y="4352192"/>
            <a:ext cx="1" cy="2057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827086" y="6242355"/>
            <a:ext cx="139005" cy="1390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6" idx="0"/>
          </p:cNvCxnSpPr>
          <p:nvPr/>
        </p:nvCxnSpPr>
        <p:spPr>
          <a:xfrm>
            <a:off x="5520401" y="2793523"/>
            <a:ext cx="900329" cy="2057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829300" y="4724400"/>
            <a:ext cx="0" cy="2286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858000" y="4724400"/>
            <a:ext cx="0" cy="2286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0"/>
          </p:cNvCxnSpPr>
          <p:nvPr/>
        </p:nvCxnSpPr>
        <p:spPr>
          <a:xfrm flipH="1">
            <a:off x="8534400" y="4343401"/>
            <a:ext cx="707302" cy="203795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 flipH="1" flipV="1">
            <a:off x="8888047" y="4622323"/>
            <a:ext cx="353654" cy="228600"/>
          </a:xfrm>
          <a:prstGeom prst="arc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20028118" flipH="1" flipV="1">
            <a:off x="9097169" y="4688647"/>
            <a:ext cx="353654" cy="228600"/>
          </a:xfrm>
          <a:prstGeom prst="arc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050910" y="5385582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24856" y="3860624"/>
            <a:ext cx="685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B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063134" y="5629309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53054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8069FF8-5094-4617-AFAE-BACA2586FE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609" t="29365" r="25586" b="14358"/>
          <a:stretch/>
        </p:blipFill>
        <p:spPr>
          <a:xfrm>
            <a:off x="2657475" y="589685"/>
            <a:ext cx="6643688" cy="6039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351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896B051-D709-4DB1-9ABC-B864311CAB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039" t="30615" r="20899" b="24154"/>
          <a:stretch/>
        </p:blipFill>
        <p:spPr>
          <a:xfrm>
            <a:off x="1685925" y="1225421"/>
            <a:ext cx="8101013" cy="4675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661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83"/>
          <p:cNvSpPr>
            <a:spLocks noChangeArrowheads="1"/>
          </p:cNvSpPr>
          <p:nvPr/>
        </p:nvSpPr>
        <p:spPr bwMode="auto">
          <a:xfrm>
            <a:off x="3619500" y="459070"/>
            <a:ext cx="2895600" cy="1255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800" b="1" dirty="0">
                <a:solidFill>
                  <a:srgbClr val="00539D"/>
                </a:solidFill>
              </a:rPr>
              <a:t>In the figure, </a:t>
            </a:r>
            <a:br>
              <a:rPr lang="en-US" sz="2800" b="1" dirty="0">
                <a:solidFill>
                  <a:srgbClr val="00539D"/>
                </a:solidFill>
              </a:rPr>
            </a:br>
            <a:r>
              <a:rPr lang="el-GR" sz="2800" b="1" dirty="0">
                <a:solidFill>
                  <a:srgbClr val="00539D"/>
                </a:solidFill>
                <a:cs typeface="Arial" charset="0"/>
              </a:rPr>
              <a:t>Δ</a:t>
            </a:r>
            <a:r>
              <a:rPr lang="en-US" sz="2800" b="1" i="1" dirty="0">
                <a:solidFill>
                  <a:srgbClr val="00539D"/>
                </a:solidFill>
                <a:cs typeface="Arial" charset="0"/>
              </a:rPr>
              <a:t>LJK</a:t>
            </a:r>
            <a:r>
              <a:rPr lang="en-US" sz="2800" b="1" dirty="0">
                <a:solidFill>
                  <a:srgbClr val="00539D"/>
                </a:solidFill>
                <a:cs typeface="Arial" charset="0"/>
              </a:rPr>
              <a:t> ~ </a:t>
            </a:r>
            <a:r>
              <a:rPr lang="el-GR" sz="2800" b="1" dirty="0">
                <a:solidFill>
                  <a:srgbClr val="00539D"/>
                </a:solidFill>
                <a:cs typeface="Arial" charset="0"/>
              </a:rPr>
              <a:t>Δ</a:t>
            </a:r>
            <a:r>
              <a:rPr lang="en-US" sz="2800" b="1" i="1" dirty="0">
                <a:solidFill>
                  <a:srgbClr val="00539D"/>
                </a:solidFill>
                <a:cs typeface="Arial" charset="0"/>
              </a:rPr>
              <a:t>SQR</a:t>
            </a:r>
            <a:r>
              <a:rPr lang="en-US" sz="2800" b="1" dirty="0">
                <a:solidFill>
                  <a:srgbClr val="00539D"/>
                </a:solidFill>
                <a:cs typeface="Arial" charset="0"/>
              </a:rPr>
              <a:t>. Find the value of </a:t>
            </a:r>
            <a:r>
              <a:rPr lang="en-US" sz="2800" b="1" i="1" dirty="0">
                <a:solidFill>
                  <a:srgbClr val="00539D"/>
                </a:solidFill>
                <a:cs typeface="Arial" charset="0"/>
              </a:rPr>
              <a:t>x</a:t>
            </a:r>
            <a:r>
              <a:rPr lang="en-US" sz="2800" b="1" dirty="0">
                <a:solidFill>
                  <a:srgbClr val="00539D"/>
                </a:solidFill>
                <a:cs typeface="Arial" charset="0"/>
              </a:rPr>
              <a:t>.</a:t>
            </a:r>
            <a:endParaRPr lang="el-GR" sz="2800" b="1" i="1" dirty="0">
              <a:solidFill>
                <a:srgbClr val="00539D"/>
              </a:solidFill>
              <a:cs typeface="Arial" charset="0"/>
            </a:endParaRPr>
          </a:p>
        </p:txBody>
      </p:sp>
      <p:pic>
        <p:nvPicPr>
          <p:cNvPr id="4" name="Picture 787" descr="09Geom07-05-1-A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0" y="407194"/>
            <a:ext cx="3886200" cy="221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793"/>
          <p:cNvGrpSpPr>
            <a:grpSpLocks/>
          </p:cNvGrpSpPr>
          <p:nvPr/>
        </p:nvGrpSpPr>
        <p:grpSpPr bwMode="auto">
          <a:xfrm>
            <a:off x="1480464" y="1902133"/>
            <a:ext cx="4914900" cy="1421585"/>
            <a:chOff x="336" y="2729"/>
            <a:chExt cx="5088" cy="437"/>
          </a:xfrm>
        </p:grpSpPr>
        <p:sp>
          <p:nvSpPr>
            <p:cNvPr id="6" name="Text Box 788"/>
            <p:cNvSpPr txBox="1">
              <a:spLocks noChangeArrowheads="1"/>
            </p:cNvSpPr>
            <p:nvPr/>
          </p:nvSpPr>
          <p:spPr bwMode="auto">
            <a:xfrm>
              <a:off x="336" y="2729"/>
              <a:ext cx="5088" cy="4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US" sz="2400" i="1" dirty="0">
                  <a:solidFill>
                    <a:srgbClr val="000000"/>
                  </a:solidFill>
                  <a:latin typeface="+mn-lt"/>
                </a:rPr>
                <a:t>MK</a:t>
              </a:r>
              <a:r>
                <a:rPr lang="en-US" sz="2400" dirty="0">
                  <a:solidFill>
                    <a:srgbClr val="000000"/>
                  </a:solidFill>
                  <a:latin typeface="+mn-lt"/>
                </a:rPr>
                <a:t> and </a:t>
              </a:r>
              <a:r>
                <a:rPr lang="en-US" sz="2400" i="1" dirty="0">
                  <a:solidFill>
                    <a:srgbClr val="000000"/>
                  </a:solidFill>
                  <a:latin typeface="+mn-lt"/>
                </a:rPr>
                <a:t>TR</a:t>
              </a:r>
              <a:r>
                <a:rPr lang="en-US" sz="2400" dirty="0">
                  <a:solidFill>
                    <a:srgbClr val="000000"/>
                  </a:solidFill>
                  <a:latin typeface="+mn-lt"/>
                </a:rPr>
                <a:t> are corresponding medians and </a:t>
              </a:r>
              <a:r>
                <a:rPr lang="en-US" sz="2400" i="1" dirty="0">
                  <a:solidFill>
                    <a:srgbClr val="000000"/>
                  </a:solidFill>
                  <a:latin typeface="+mn-lt"/>
                </a:rPr>
                <a:t>LJ </a:t>
              </a:r>
              <a:r>
                <a:rPr lang="en-US" sz="2400" dirty="0">
                  <a:solidFill>
                    <a:srgbClr val="000000"/>
                  </a:solidFill>
                  <a:latin typeface="+mn-lt"/>
                </a:rPr>
                <a:t>and </a:t>
              </a:r>
              <a:r>
                <a:rPr lang="en-US" sz="2400" i="1" dirty="0">
                  <a:solidFill>
                    <a:srgbClr val="000000"/>
                  </a:solidFill>
                  <a:latin typeface="+mn-lt"/>
                </a:rPr>
                <a:t>SQ</a:t>
              </a:r>
              <a:r>
                <a:rPr lang="en-US" sz="2400" dirty="0">
                  <a:solidFill>
                    <a:srgbClr val="000000"/>
                  </a:solidFill>
                  <a:latin typeface="+mn-lt"/>
                </a:rPr>
                <a:t> are corresponding sides. </a:t>
              </a:r>
              <a:r>
                <a:rPr lang="en-US" sz="2400" i="1" dirty="0">
                  <a:solidFill>
                    <a:srgbClr val="000000"/>
                  </a:solidFill>
                  <a:latin typeface="+mn-lt"/>
                </a:rPr>
                <a:t>JL</a:t>
              </a:r>
              <a:r>
                <a:rPr lang="en-US" sz="2400" dirty="0">
                  <a:solidFill>
                    <a:srgbClr val="000000"/>
                  </a:solidFill>
                  <a:latin typeface="+mn-lt"/>
                </a:rPr>
                <a:t> = 2</a:t>
              </a:r>
              <a:r>
                <a:rPr lang="en-US" sz="2400" i="1" dirty="0">
                  <a:solidFill>
                    <a:srgbClr val="000000"/>
                  </a:solidFill>
                  <a:latin typeface="+mn-lt"/>
                </a:rPr>
                <a:t>x</a:t>
              </a:r>
              <a:r>
                <a:rPr lang="en-US" sz="2400" dirty="0">
                  <a:solidFill>
                    <a:srgbClr val="000000"/>
                  </a:solidFill>
                  <a:latin typeface="+mn-lt"/>
                </a:rPr>
                <a:t> and </a:t>
              </a:r>
              <a:r>
                <a:rPr lang="en-US" sz="2400" i="1" dirty="0">
                  <a:solidFill>
                    <a:srgbClr val="000000"/>
                  </a:solidFill>
                  <a:latin typeface="+mn-lt"/>
                </a:rPr>
                <a:t>QS</a:t>
              </a:r>
              <a:r>
                <a:rPr lang="en-US" sz="2400" dirty="0">
                  <a:solidFill>
                    <a:srgbClr val="000000"/>
                  </a:solidFill>
                  <a:latin typeface="+mn-lt"/>
                </a:rPr>
                <a:t> = 2(5) or 10.</a:t>
              </a:r>
            </a:p>
          </p:txBody>
        </p:sp>
        <p:sp>
          <p:nvSpPr>
            <p:cNvPr id="7" name="Line 789"/>
            <p:cNvSpPr>
              <a:spLocks noChangeShapeType="1"/>
            </p:cNvSpPr>
            <p:nvPr/>
          </p:nvSpPr>
          <p:spPr bwMode="auto">
            <a:xfrm>
              <a:off x="774" y="2743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90"/>
            <p:cNvSpPr>
              <a:spLocks noChangeShapeType="1"/>
            </p:cNvSpPr>
            <p:nvPr/>
          </p:nvSpPr>
          <p:spPr bwMode="auto">
            <a:xfrm>
              <a:off x="1850" y="2742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791"/>
            <p:cNvSpPr>
              <a:spLocks noChangeShapeType="1"/>
            </p:cNvSpPr>
            <p:nvPr/>
          </p:nvSpPr>
          <p:spPr bwMode="auto">
            <a:xfrm>
              <a:off x="2558" y="2847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792"/>
            <p:cNvSpPr>
              <a:spLocks noChangeShapeType="1"/>
            </p:cNvSpPr>
            <p:nvPr/>
          </p:nvSpPr>
          <p:spPr bwMode="auto">
            <a:xfrm>
              <a:off x="3418" y="2847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658772" y="6437313"/>
            <a:ext cx="3893344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2913" indent="-1368425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1943100" algn="l"/>
              </a:tabLst>
            </a:pPr>
            <a:r>
              <a:rPr lang="en-US" sz="2400" b="1" dirty="0">
                <a:solidFill>
                  <a:srgbClr val="00539D"/>
                </a:solidFill>
              </a:rPr>
              <a:t>Answer:</a:t>
            </a:r>
            <a:r>
              <a:rPr lang="en-US" sz="2400" dirty="0">
                <a:solidFill>
                  <a:srgbClr val="E01B22"/>
                </a:solidFill>
              </a:rPr>
              <a:t> 	</a:t>
            </a:r>
            <a:r>
              <a:rPr lang="en-US" sz="2400" i="1" dirty="0">
                <a:solidFill>
                  <a:srgbClr val="E01B22"/>
                </a:solidFill>
              </a:rPr>
              <a:t>x</a:t>
            </a:r>
            <a:r>
              <a:rPr lang="en-US" sz="2400" dirty="0">
                <a:solidFill>
                  <a:srgbClr val="E01B22"/>
                </a:solidFill>
              </a:rPr>
              <a:t> = 7.5</a:t>
            </a:r>
          </a:p>
        </p:txBody>
      </p:sp>
      <p:pic>
        <p:nvPicPr>
          <p:cNvPr id="12" name="Picture 10" descr="7-5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199"/>
          <a:stretch>
            <a:fillRect/>
          </a:stretch>
        </p:blipFill>
        <p:spPr bwMode="auto">
          <a:xfrm>
            <a:off x="2320867" y="4192563"/>
            <a:ext cx="1409699" cy="81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928043" y="4304127"/>
            <a:ext cx="481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Substitution</a:t>
            </a:r>
            <a:endParaRPr lang="el-GR" sz="2400" dirty="0">
              <a:cs typeface="Arial" charset="0"/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1974056" y="5181600"/>
            <a:ext cx="8077200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>
              <a:tabLst>
                <a:tab pos="1371600" algn="r"/>
                <a:tab pos="1485900" algn="l"/>
                <a:tab pos="337185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1371600" algn="r"/>
                <a:tab pos="1485900" algn="l"/>
                <a:tab pos="337185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1371600" algn="r"/>
                <a:tab pos="1485900" algn="l"/>
                <a:tab pos="337185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1371600" algn="r"/>
                <a:tab pos="1485900" algn="l"/>
                <a:tab pos="337185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1371600" algn="r"/>
                <a:tab pos="1485900" algn="l"/>
                <a:tab pos="337185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371600" algn="r"/>
                <a:tab pos="1485900" algn="l"/>
                <a:tab pos="337185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371600" algn="r"/>
                <a:tab pos="1485900" algn="l"/>
                <a:tab pos="337185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371600" algn="r"/>
                <a:tab pos="1485900" algn="l"/>
                <a:tab pos="337185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371600" algn="r"/>
                <a:tab pos="1485900" algn="l"/>
                <a:tab pos="337185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	12 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Arial" charset="0"/>
              </a:rPr>
              <a:t>● 10	= 8 ● 2</a:t>
            </a:r>
            <a:r>
              <a:rPr lang="en-US" sz="2400" i="1" dirty="0">
                <a:solidFill>
                  <a:srgbClr val="000000"/>
                </a:solidFill>
                <a:latin typeface="+mn-lt"/>
                <a:cs typeface="Arial" charset="0"/>
              </a:rPr>
              <a:t>x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Arial" charset="0"/>
              </a:rPr>
              <a:t>	Cross Products Property</a:t>
            </a:r>
            <a:br>
              <a:rPr lang="en-US" sz="2400" dirty="0">
                <a:solidFill>
                  <a:srgbClr val="000000"/>
                </a:solidFill>
                <a:latin typeface="+mn-lt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+mn-lt"/>
                <a:cs typeface="Arial" charset="0"/>
              </a:rPr>
              <a:t>	120	= 16</a:t>
            </a:r>
            <a:r>
              <a:rPr lang="en-US" sz="2400" i="1" dirty="0">
                <a:solidFill>
                  <a:srgbClr val="000000"/>
                </a:solidFill>
                <a:latin typeface="+mn-lt"/>
                <a:cs typeface="Arial" charset="0"/>
              </a:rPr>
              <a:t>x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Arial" charset="0"/>
              </a:rPr>
              <a:t>	Simplify.</a:t>
            </a:r>
            <a:br>
              <a:rPr lang="en-US" sz="2400" dirty="0">
                <a:solidFill>
                  <a:srgbClr val="000000"/>
                </a:solidFill>
                <a:latin typeface="+mn-lt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+mn-lt"/>
                <a:cs typeface="Arial" charset="0"/>
              </a:rPr>
              <a:t>	7.5	= </a:t>
            </a:r>
            <a:r>
              <a:rPr lang="en-US" sz="2400" i="1" dirty="0">
                <a:solidFill>
                  <a:srgbClr val="000000"/>
                </a:solidFill>
                <a:latin typeface="+mn-lt"/>
                <a:cs typeface="Arial" charset="0"/>
              </a:rPr>
              <a:t>x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Arial" charset="0"/>
              </a:rPr>
              <a:t>	Divide each side by 16.</a:t>
            </a:r>
          </a:p>
        </p:txBody>
      </p:sp>
      <p:grpSp>
        <p:nvGrpSpPr>
          <p:cNvPr id="15" name="Group 21"/>
          <p:cNvGrpSpPr>
            <a:grpSpLocks/>
          </p:cNvGrpSpPr>
          <p:nvPr/>
        </p:nvGrpSpPr>
        <p:grpSpPr bwMode="auto">
          <a:xfrm>
            <a:off x="2320866" y="3338490"/>
            <a:ext cx="7224712" cy="944563"/>
            <a:chOff x="921" y="864"/>
            <a:chExt cx="4551" cy="595"/>
          </a:xfrm>
        </p:grpSpPr>
        <p:pic>
          <p:nvPicPr>
            <p:cNvPr id="16" name="Picture 11" descr="7-5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4677" b="47710"/>
            <a:stretch>
              <a:fillRect/>
            </a:stretch>
          </p:blipFill>
          <p:spPr bwMode="auto">
            <a:xfrm>
              <a:off x="921" y="864"/>
              <a:ext cx="567" cy="5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2442" y="936"/>
              <a:ext cx="3030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/>
                <a:t>~</a:t>
              </a:r>
              <a:r>
                <a:rPr lang="el-GR" sz="2400" dirty="0">
                  <a:cs typeface="Arial" charset="0"/>
                </a:rPr>
                <a:t>Δ</a:t>
              </a:r>
              <a:r>
                <a:rPr lang="en-US" sz="2400" dirty="0">
                  <a:cs typeface="Arial" charset="0"/>
                </a:rPr>
                <a:t> have corr. medians proportional to the corr. sides.</a:t>
              </a:r>
              <a:endParaRPr lang="el-GR" sz="2400" dirty="0">
                <a:cs typeface="Arial" charset="0"/>
              </a:endParaRPr>
            </a:p>
          </p:txBody>
        </p:sp>
        <p:pic>
          <p:nvPicPr>
            <p:cNvPr id="18" name="Picture 20" descr="7-5-1slide2red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884"/>
              <a:ext cx="369" cy="5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9483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 advAuto="0"/>
      <p:bldP spid="11" grpId="0" build="p" autoUpdateAnimBg="0"/>
      <p:bldP spid="13" grpId="0" autoUpdateAnimBg="0"/>
      <p:bldP spid="1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PAnswers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562936" y="1354603"/>
            <a:ext cx="2790825" cy="3789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800" b="1" dirty="0">
                <a:solidFill>
                  <a:srgbClr val="00539D"/>
                </a:solidFill>
                <a:sym typeface="Symbol" pitchFamily="18" charset="2"/>
              </a:rPr>
              <a:t>A.</a:t>
            </a:r>
            <a:r>
              <a:rPr lang="pt-BR" sz="2800" b="1" dirty="0">
                <a:solidFill>
                  <a:srgbClr val="000000"/>
                </a:solidFill>
                <a:sym typeface="Symbol" pitchFamily="18" charset="2"/>
              </a:rPr>
              <a:t>	7</a:t>
            </a:r>
          </a:p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800" b="1" dirty="0">
                <a:solidFill>
                  <a:srgbClr val="00539D"/>
                </a:solidFill>
                <a:sym typeface="Symbol" pitchFamily="18" charset="2"/>
              </a:rPr>
              <a:t>B.</a:t>
            </a:r>
            <a:r>
              <a:rPr lang="pt-BR" sz="2800" b="1" dirty="0">
                <a:solidFill>
                  <a:srgbClr val="000000"/>
                </a:solidFill>
                <a:sym typeface="Symbol" pitchFamily="18" charset="2"/>
              </a:rPr>
              <a:t>	14</a:t>
            </a:r>
          </a:p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800" b="1" dirty="0">
                <a:solidFill>
                  <a:srgbClr val="00539D"/>
                </a:solidFill>
                <a:sym typeface="Symbol" pitchFamily="18" charset="2"/>
              </a:rPr>
              <a:t>C.</a:t>
            </a:r>
            <a:r>
              <a:rPr lang="pt-BR" sz="2800" b="1" dirty="0">
                <a:solidFill>
                  <a:srgbClr val="000000"/>
                </a:solidFill>
                <a:sym typeface="Symbol" pitchFamily="18" charset="2"/>
              </a:rPr>
              <a:t>	18</a:t>
            </a:r>
          </a:p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800" b="1" dirty="0">
                <a:solidFill>
                  <a:srgbClr val="00539D"/>
                </a:solidFill>
                <a:sym typeface="Symbol" pitchFamily="18" charset="2"/>
              </a:rPr>
              <a:t>D.</a:t>
            </a:r>
            <a:r>
              <a:rPr lang="pt-BR" sz="2800" b="1" dirty="0">
                <a:solidFill>
                  <a:srgbClr val="000000"/>
                </a:solidFill>
                <a:sym typeface="Symbol" pitchFamily="18" charset="2"/>
              </a:rPr>
              <a:t>	31.5</a:t>
            </a:r>
          </a:p>
        </p:txBody>
      </p:sp>
      <p:sp>
        <p:nvSpPr>
          <p:cNvPr id="4" name="TPQuestion"/>
          <p:cNvSpPr>
            <a:spLocks noChangeArrowheads="1"/>
          </p:cNvSpPr>
          <p:nvPr/>
        </p:nvSpPr>
        <p:spPr bwMode="auto">
          <a:xfrm>
            <a:off x="2381250" y="609601"/>
            <a:ext cx="802005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>
              <a:lnSpc>
                <a:spcPct val="90000"/>
              </a:lnSpc>
            </a:pPr>
            <a:r>
              <a:rPr lang="en-US" sz="2800" b="1">
                <a:solidFill>
                  <a:srgbClr val="00539D"/>
                </a:solidFill>
                <a:cs typeface="Times New Roman" pitchFamily="18" charset="0"/>
              </a:rPr>
              <a:t>In the figure, </a:t>
            </a:r>
            <a:r>
              <a:rPr lang="el-GR" sz="2800" b="1">
                <a:solidFill>
                  <a:srgbClr val="00539D"/>
                </a:solidFill>
                <a:cs typeface="Arial" charset="0"/>
              </a:rPr>
              <a:t>Δ</a:t>
            </a:r>
            <a:r>
              <a:rPr lang="en-US" sz="2800" b="1" i="1">
                <a:solidFill>
                  <a:srgbClr val="00539D"/>
                </a:solidFill>
                <a:cs typeface="Arial" charset="0"/>
              </a:rPr>
              <a:t>ABC</a:t>
            </a:r>
            <a:r>
              <a:rPr lang="en-US" sz="2800" b="1">
                <a:solidFill>
                  <a:srgbClr val="00539D"/>
                </a:solidFill>
                <a:cs typeface="Arial" charset="0"/>
              </a:rPr>
              <a:t> ~ </a:t>
            </a:r>
            <a:r>
              <a:rPr lang="el-GR" sz="2800" b="1">
                <a:solidFill>
                  <a:srgbClr val="00539D"/>
                </a:solidFill>
                <a:cs typeface="Arial" charset="0"/>
              </a:rPr>
              <a:t>Δ</a:t>
            </a:r>
            <a:r>
              <a:rPr lang="en-US" sz="2800" b="1" i="1">
                <a:solidFill>
                  <a:srgbClr val="00539D"/>
                </a:solidFill>
                <a:cs typeface="Arial" charset="0"/>
              </a:rPr>
              <a:t>FGH</a:t>
            </a:r>
            <a:r>
              <a:rPr lang="en-US" sz="2800" b="1">
                <a:solidFill>
                  <a:srgbClr val="00539D"/>
                </a:solidFill>
                <a:cs typeface="Arial" charset="0"/>
              </a:rPr>
              <a:t>. Find the value of </a:t>
            </a:r>
            <a:r>
              <a:rPr lang="en-US" sz="2800" b="1" i="1">
                <a:solidFill>
                  <a:srgbClr val="00539D"/>
                </a:solidFill>
                <a:cs typeface="Arial" charset="0"/>
              </a:rPr>
              <a:t>x</a:t>
            </a:r>
            <a:r>
              <a:rPr lang="en-US" sz="2800" b="1">
                <a:solidFill>
                  <a:srgbClr val="00539D"/>
                </a:solidFill>
                <a:cs typeface="Arial" charset="0"/>
              </a:rPr>
              <a:t>.</a:t>
            </a:r>
            <a:endParaRPr lang="el-GR" sz="2800" b="1">
              <a:solidFill>
                <a:srgbClr val="00539D"/>
              </a:solidFill>
              <a:cs typeface="Arial" charset="0"/>
            </a:endParaRPr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3562935" y="2484853"/>
            <a:ext cx="457200" cy="457200"/>
          </a:xfrm>
          <a:prstGeom prst="ellipse">
            <a:avLst/>
          </a:prstGeom>
          <a:noFill/>
          <a:ln w="57150">
            <a:solidFill>
              <a:srgbClr val="EC1D2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C1D2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800"/>
          </a:p>
        </p:txBody>
      </p:sp>
      <p:pic>
        <p:nvPicPr>
          <p:cNvPr id="6" name="Picture 11" descr="09Geom07-05-1-CY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829" y="1581151"/>
            <a:ext cx="2667000" cy="320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273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400300" y="457200"/>
            <a:ext cx="7705725" cy="2419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800" b="1">
                <a:solidFill>
                  <a:srgbClr val="E01B22"/>
                </a:solidFill>
              </a:rPr>
              <a:t>ESTIMATING DISTANCE</a:t>
            </a:r>
            <a:r>
              <a:rPr lang="en-US" sz="2800" b="1"/>
              <a:t> </a:t>
            </a:r>
            <a:r>
              <a:rPr lang="en-US" sz="2800" b="1">
                <a:solidFill>
                  <a:srgbClr val="00539D"/>
                </a:solidFill>
              </a:rPr>
              <a:t>Sanjay’s arm is about </a:t>
            </a:r>
            <a:br>
              <a:rPr lang="en-US" sz="2800" b="1">
                <a:solidFill>
                  <a:srgbClr val="00539D"/>
                </a:solidFill>
              </a:rPr>
            </a:br>
            <a:r>
              <a:rPr lang="en-US" sz="2800" b="1">
                <a:solidFill>
                  <a:srgbClr val="00539D"/>
                </a:solidFill>
              </a:rPr>
              <a:t>9 times longer than the distance between his eyes. He sights a statue across the park that is 10 feet wide. If the statue appears to move 4 widths when he switches eyes, estimate the distance from Sanjay’s thumb to the statue.</a:t>
            </a:r>
            <a:endParaRPr lang="en-US" sz="2800" b="1" i="1">
              <a:solidFill>
                <a:srgbClr val="00539D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389749" y="2876323"/>
            <a:ext cx="7705725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114550" indent="-211455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400" b="1">
                <a:solidFill>
                  <a:srgbClr val="00539D"/>
                </a:solidFill>
              </a:rPr>
              <a:t>Understand</a:t>
            </a:r>
            <a:r>
              <a:rPr lang="en-US" sz="2400"/>
              <a:t>	Make a diagram of the situation labeling the given distance you need to find as </a:t>
            </a:r>
            <a:r>
              <a:rPr lang="en-US" sz="2400" i="1"/>
              <a:t>x</a:t>
            </a:r>
            <a:r>
              <a:rPr lang="en-US" sz="2400"/>
              <a:t>. Also, label the vertices of the triangles formed.</a:t>
            </a:r>
            <a:endParaRPr lang="en-US" sz="2400" i="1">
              <a:ea typeface="Times New Roman" pitchFamily="18" charset="0"/>
              <a:cs typeface="Arial" charset="0"/>
            </a:endParaRPr>
          </a:p>
        </p:txBody>
      </p:sp>
      <p:pic>
        <p:nvPicPr>
          <p:cNvPr id="11" name="Picture 13" descr="09Geom07-05-2-A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812" y="4293960"/>
            <a:ext cx="4821237" cy="195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804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 advAuto="0"/>
      <p:bldP spid="4" grpId="0" build="p" autoUpdateAnimBg="0" advAuto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7"/>
  <p:tag name="FONTSIZE" val="24"/>
  <p:tag name="BULLETTYPE" val="ppBulletAlphaUCPeriod"/>
  <p:tag name="ANSWERTEXT" val="b = 11 &#10;b = –37&#10;b = –11&#10;b = 3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7"/>
  <p:tag name="FONTSIZE" val="24"/>
  <p:tag name="BULLETTYPE" val="ppBulletAlphaUCPeriod"/>
  <p:tag name="ANSWERTEXT" val="b = 11 &#10;b = –37&#10;b = –11&#10;b = 3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269</Words>
  <Application>Microsoft Office PowerPoint</Application>
  <PresentationFormat>Widescreen</PresentationFormat>
  <Paragraphs>53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15-5 Parts of Similar Triangles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8-1 Multiplication Properties of Exponents</dc:title>
  <dc:creator>Vinay Kumar Maddineni</dc:creator>
  <cp:lastModifiedBy>Ahmed Mohammad Ali Abumelhem</cp:lastModifiedBy>
  <cp:revision>37</cp:revision>
  <dcterms:created xsi:type="dcterms:W3CDTF">2019-01-25T10:24:48Z</dcterms:created>
  <dcterms:modified xsi:type="dcterms:W3CDTF">2020-05-27T18:25:53Z</dcterms:modified>
</cp:coreProperties>
</file>