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420" r:id="rId2"/>
    <p:sldId id="290" r:id="rId3"/>
    <p:sldId id="292" r:id="rId4"/>
    <p:sldId id="369" r:id="rId5"/>
    <p:sldId id="439" r:id="rId6"/>
    <p:sldId id="293" r:id="rId7"/>
    <p:sldId id="421" r:id="rId8"/>
    <p:sldId id="431" r:id="rId9"/>
    <p:sldId id="442" r:id="rId10"/>
    <p:sldId id="422" r:id="rId11"/>
    <p:sldId id="432" r:id="rId12"/>
    <p:sldId id="433" r:id="rId13"/>
    <p:sldId id="434" r:id="rId14"/>
    <p:sldId id="441" r:id="rId15"/>
    <p:sldId id="435" r:id="rId16"/>
    <p:sldId id="436" r:id="rId17"/>
    <p:sldId id="437" r:id="rId18"/>
    <p:sldId id="438" r:id="rId19"/>
    <p:sldId id="426" r:id="rId20"/>
    <p:sldId id="423" r:id="rId21"/>
    <p:sldId id="372" r:id="rId22"/>
    <p:sldId id="425" r:id="rId23"/>
    <p:sldId id="440" r:id="rId24"/>
    <p:sldId id="443" r:id="rId25"/>
    <p:sldId id="429" r:id="rId26"/>
    <p:sldId id="403" r:id="rId27"/>
  </p:sldIdLst>
  <p:sldSz cx="12192000" cy="6858000"/>
  <p:notesSz cx="6858000" cy="9144000"/>
  <p:defaultTextStyle>
    <a:defPPr>
      <a:defRPr lang="en-S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فاطمة عبد الله الشحي" initials="فاطمة" lastIdx="1" clrIdx="0">
    <p:extLst>
      <p:ext uri="{19B8F6BF-5375-455C-9EA6-DF929625EA0E}">
        <p15:presenceInfo xmlns:p15="http://schemas.microsoft.com/office/powerpoint/2012/main" userId="S::Fatima502154@moe.ae::f6bab52a-cca0-48c4-85f1-05ba6dea6e8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46A5"/>
    <a:srgbClr val="ED3832"/>
    <a:srgbClr val="55C5BB"/>
    <a:srgbClr val="F2883B"/>
    <a:srgbClr val="EA3949"/>
    <a:srgbClr val="70B72F"/>
    <a:srgbClr val="54C09D"/>
    <a:srgbClr val="55BC6B"/>
    <a:srgbClr val="B5FDFD"/>
    <a:srgbClr val="E9C4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48"/>
    <p:restoredTop sz="94714"/>
  </p:normalViewPr>
  <p:slideViewPr>
    <p:cSldViewPr snapToGrid="0" snapToObjects="1">
      <p:cViewPr varScale="1">
        <p:scale>
          <a:sx n="86" d="100"/>
          <a:sy n="86" d="100"/>
        </p:scale>
        <p:origin x="114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2803A-6A3F-4A98-8261-A5540E5D02F3}" type="datetimeFigureOut">
              <a:rPr lang="en-US" smtClean="0"/>
              <a:t>4/9/2021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E5973-99B1-40DA-83E1-B62E035155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241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FFC67-1557-D54C-ACE9-33037EE91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774963-3911-004E-A48E-6AC78A3CE2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8A94D2-3C7D-E242-BE0A-64D4CBA49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04/09/2021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249E5-7987-D545-8C1F-59E3B262B2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C77E1-A162-B744-B53E-F2DCC6239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402701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6FC527-3AAF-C049-8205-9D0208089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D90773-BE35-EA47-AA3B-39E071C19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525158-E51C-1B49-A98C-7F6FC332B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04/09/2021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4267E-3D69-A747-ADF5-125ABB9DB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AB36E-CBCE-4C43-ACC0-C646FF72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37253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B3825B-B6BD-0647-9944-AF7F01EC45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2F666D-29AF-FD44-A0C7-FE100CE87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7D95B-3639-D945-BB4A-E7477F5D6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04/09/2021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A417B-2A8D-F44D-9533-D0E8D552B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CA58C-DA36-0042-95B7-C36685E77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655726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8E67A-D23F-094B-8559-67498BD87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E3A2D-DBB4-DA43-9C42-AE4D88F9D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0EB4D-D2CE-9742-AA92-B152B87E8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04/09/2021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F7AE1-5130-D647-A0D6-B641C9B6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07064-464D-FF40-AB9C-2ED17BD6C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70496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C1F38-9104-2546-98AD-6F08709CC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E12BFD-2CD7-9040-A73F-94E73EABB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E231DA-5C10-8B49-85A1-15ABF605A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04/09/2021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A33D4-E4E4-7546-838B-587BCC4CB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F3005-5A91-E541-8254-820229B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711642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D520-4E5E-F547-BDAC-CFEED93F1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843A5-BC63-054E-AA01-A35BFFC81D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27D6E-9AD6-FE41-8DAE-FE0BF85EB0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1DD495-5193-4E4F-A8F4-D48DFC857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04/09/2021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53426A-5BE3-A342-92E5-21F9C5B1C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3E2D2-D7AA-1848-A237-BF8337BCB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1557460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94D68-C013-7149-A519-7C9C74378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4BD275-C94B-0345-B39F-87F9E0CC2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BDF7-50C7-DF4D-ABA7-7939E8C3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61977E-3232-2044-95E2-C3D651CCF3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34047F2-684D-3B43-BDB3-D92FC0C85D9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345F48-BDB7-C84B-AFEE-31D5C5AE1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04/09/2021</a:t>
            </a:fld>
            <a:endParaRPr lang="en-S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02B6EC-794C-424D-B9D2-A7A09376C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F9B9AB-C1D5-2941-8EE3-213A34B77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634572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63C50-8E73-2C47-923C-DC625D51D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41241E-9194-1C43-BE30-52995BA32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04/09/2021</a:t>
            </a:fld>
            <a:endParaRPr lang="en-S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84230-0175-064E-A3C1-59B716300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7B998C-3AAB-6C46-ABF0-1FE0E6B3A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3084330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FA6C1-2ADD-3B45-AD8A-1AF5CA01E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04/09/2021</a:t>
            </a:fld>
            <a:endParaRPr lang="en-S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8F87C0-45DE-BB4F-84A8-9F5C1E896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5B822A-4D9F-7345-9427-3414D4084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512071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8287C-4F35-A647-869E-0F5769C5D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8E7F46-4297-7445-836F-DDD4A442D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6C7F0E-9D60-7C40-9A80-287B1C389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F846EB-52AB-9146-BB7C-6415082E2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04/09/2021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5A982E-9932-A941-B1C3-48401EF9A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7DC8C2-0E7F-984F-ADC7-9ADED04AF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278019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77075-FF1A-9343-8C12-1D1FF3DFF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76E71E3-9CAB-DD45-BC0E-BB3ECAE3C8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A928CD-2CD6-8140-A89C-D2F230D14C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62EDE0-89AA-8D4F-B8D7-79B50CCFC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3B614-13FF-A34C-966B-F3C89E73D37A}" type="datetimeFigureOut">
              <a:rPr lang="en-SA" smtClean="0"/>
              <a:t>04/09/2021</a:t>
            </a:fld>
            <a:endParaRPr lang="en-S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685E1-905F-8948-A202-C007BEC10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CD195-1123-A44F-95B2-E9302BF54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13838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AC68B2-44D7-BB49-AB9A-B5D8D43E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60C799-A4D9-F346-BF47-465B63C7F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7EE9-2A71-304D-9F71-CD8D7F438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3B614-13FF-A34C-966B-F3C89E73D37A}" type="datetimeFigureOut">
              <a:rPr lang="en-SA" smtClean="0"/>
              <a:t>04/09/2021</a:t>
            </a:fld>
            <a:endParaRPr lang="en-S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9B4A71-2862-A84C-B7CA-3973356EB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B938D-A741-F245-AE61-194909FEB0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876E8-4CB5-6146-B656-0382121E1CE3}" type="slidenum">
              <a:rPr lang="en-SA" smtClean="0"/>
              <a:t>‹#›</a:t>
            </a:fld>
            <a:endParaRPr lang="en-SA"/>
          </a:p>
        </p:txBody>
      </p:sp>
    </p:spTree>
    <p:extLst>
      <p:ext uri="{BB962C8B-B14F-4D97-AF65-F5344CB8AC3E}">
        <p14:creationId xmlns:p14="http://schemas.microsoft.com/office/powerpoint/2010/main" val="2949168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jpeg"/><Relationship Id="rId7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2.jpeg"/><Relationship Id="rId7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.jpe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.jpeg"/><Relationship Id="rId7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eg"/><Relationship Id="rId7" Type="http://schemas.openxmlformats.org/officeDocument/2006/relationships/image" Target="../media/image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2.jpeg"/><Relationship Id="rId7" Type="http://schemas.openxmlformats.org/officeDocument/2006/relationships/image" Target="../media/image31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.jpeg"/><Relationship Id="rId7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2.jpeg"/><Relationship Id="rId7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jpe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jpeg"/><Relationship Id="rId4" Type="http://schemas.openxmlformats.org/officeDocument/2006/relationships/image" Target="../media/image3.jp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13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2" name="أسلوب النهي (للمفرد_ المفردة) _ الصف الأول _ النحو">
            <a:hlinkClick r:id="" action="ppaction://media"/>
            <a:extLst>
              <a:ext uri="{FF2B5EF4-FFF2-40B4-BE49-F238E27FC236}">
                <a16:creationId xmlns:a16="http://schemas.microsoft.com/office/drawing/2014/main" id="{458F8BD3-8D73-4447-959E-29B878AF338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574267" y="265035"/>
            <a:ext cx="9146677" cy="540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8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4CC6F7-3072-4103-AA4E-B36E2E35E3D0}"/>
              </a:ext>
            </a:extLst>
          </p:cNvPr>
          <p:cNvSpPr txBox="1"/>
          <p:nvPr/>
        </p:nvSpPr>
        <p:spPr>
          <a:xfrm>
            <a:off x="5754253" y="576326"/>
            <a:ext cx="313592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 rtl="1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أكمل شفويا وفق الـمثال :</a:t>
            </a:r>
            <a:endParaRPr lang="en-US" sz="32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BA3736-EF32-4686-9014-158F7F4B653E}"/>
              </a:ext>
            </a:extLst>
          </p:cNvPr>
          <p:cNvSpPr txBox="1"/>
          <p:nvPr/>
        </p:nvSpPr>
        <p:spPr>
          <a:xfrm>
            <a:off x="7349664" y="5036314"/>
            <a:ext cx="42352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latin typeface="Sakkal Majalla" panose="02000000000000000000" pitchFamily="2" charset="-78"/>
                <a:cs typeface="Akhbar MT" pitchFamily="2" charset="-78"/>
              </a:rPr>
              <a:t>أَشْرَبُ الْحَليبَ كُلَّ يَوْمٍ</a:t>
            </a:r>
            <a:endParaRPr lang="en-US" sz="6600" b="1" dirty="0">
              <a:latin typeface="Sakkal Majalla" panose="02000000000000000000" pitchFamily="2" charset="-78"/>
              <a:cs typeface="Akhbar MT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2CB803-485D-4A2F-822C-7F6577BEE352}"/>
              </a:ext>
            </a:extLst>
          </p:cNvPr>
          <p:cNvSpPr txBox="1"/>
          <p:nvPr/>
        </p:nvSpPr>
        <p:spPr>
          <a:xfrm>
            <a:off x="2327777" y="5036313"/>
            <a:ext cx="5132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latin typeface="Sakkal Majalla" panose="02000000000000000000" pitchFamily="2" charset="-78"/>
                <a:cs typeface="Akhbar MT" pitchFamily="2" charset="-78"/>
              </a:rPr>
              <a:t>وَلا أَشْرَبُ الـمَشْروباتِ الْـغازِيَّةَ.</a:t>
            </a:r>
            <a:endParaRPr lang="en-US" sz="6600" b="1" dirty="0">
              <a:latin typeface="Sakkal Majalla" panose="02000000000000000000" pitchFamily="2" charset="-78"/>
              <a:cs typeface="Akhbar MT" pitchFamily="2" charset="-78"/>
            </a:endParaRPr>
          </a:p>
        </p:txBody>
      </p:sp>
      <p:pic>
        <p:nvPicPr>
          <p:cNvPr id="5122" name="Picture 2" descr="الحليب, الشرب, شرب صورة بابوا نيو غينيا">
            <a:extLst>
              <a:ext uri="{FF2B5EF4-FFF2-40B4-BE49-F238E27FC236}">
                <a16:creationId xmlns:a16="http://schemas.microsoft.com/office/drawing/2014/main" id="{D398AB59-C908-402C-BF77-CDB4DC49D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3919" l="10000" r="90000">
                        <a14:foregroundMark x1="25000" y1="93108" x2="64778" y2="93919"/>
                        <a14:foregroundMark x1="64778" y1="93919" x2="69556" y2="929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478" y="1375625"/>
            <a:ext cx="4462109" cy="2826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oca cola (86390) Free EPS, SVG Download / 4 Vector">
            <a:extLst>
              <a:ext uri="{FF2B5EF4-FFF2-40B4-BE49-F238E27FC236}">
                <a16:creationId xmlns:a16="http://schemas.microsoft.com/office/drawing/2014/main" id="{49B8DA35-49CB-4229-9B68-7057D8F83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166" y="1685590"/>
            <a:ext cx="3577684" cy="268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189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4CC6F7-3072-4103-AA4E-B36E2E35E3D0}"/>
              </a:ext>
            </a:extLst>
          </p:cNvPr>
          <p:cNvSpPr txBox="1"/>
          <p:nvPr/>
        </p:nvSpPr>
        <p:spPr>
          <a:xfrm>
            <a:off x="5754253" y="576326"/>
            <a:ext cx="313592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 rtl="1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أكمل شفويا وفق الـمثال :</a:t>
            </a:r>
            <a:endParaRPr lang="en-US" sz="32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BA3736-EF32-4686-9014-158F7F4B653E}"/>
              </a:ext>
            </a:extLst>
          </p:cNvPr>
          <p:cNvSpPr txBox="1"/>
          <p:nvPr/>
        </p:nvSpPr>
        <p:spPr>
          <a:xfrm>
            <a:off x="8210714" y="5032358"/>
            <a:ext cx="26418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6000" b="1" dirty="0">
                <a:latin typeface="Sakkal Majalla" panose="02000000000000000000" pitchFamily="2" charset="-78"/>
                <a:cs typeface="Akhbar MT" pitchFamily="2" charset="-78"/>
              </a:rPr>
              <a:t>أَسْقي الزَّرْعَ</a:t>
            </a:r>
            <a:endParaRPr lang="en-US" sz="8800" b="1" dirty="0">
              <a:latin typeface="Sakkal Majalla" panose="02000000000000000000" pitchFamily="2" charset="-78"/>
              <a:cs typeface="Akhbar MT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2CB803-485D-4A2F-822C-7F6577BEE352}"/>
              </a:ext>
            </a:extLst>
          </p:cNvPr>
          <p:cNvSpPr txBox="1"/>
          <p:nvPr/>
        </p:nvSpPr>
        <p:spPr>
          <a:xfrm>
            <a:off x="1145517" y="5155468"/>
            <a:ext cx="51328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latin typeface="Sakkal Majalla" panose="02000000000000000000" pitchFamily="2" charset="-78"/>
                <a:cs typeface="Akhbar MT" pitchFamily="2" charset="-78"/>
              </a:rPr>
              <a:t>وَ لا أُسْرِفُ فـي الْـماءِ</a:t>
            </a:r>
            <a:endParaRPr lang="en-US" sz="6600" b="1" dirty="0">
              <a:latin typeface="Sakkal Majalla" panose="02000000000000000000" pitchFamily="2" charset="-78"/>
              <a:cs typeface="Akhbar MT" pitchFamily="2" charset="-78"/>
            </a:endParaRPr>
          </a:p>
        </p:txBody>
      </p:sp>
      <p:pic>
        <p:nvPicPr>
          <p:cNvPr id="9218" name="Picture 2" descr="15 تلوث الماء ideas | ماء, بيئة, علم البيئة">
            <a:extLst>
              <a:ext uri="{FF2B5EF4-FFF2-40B4-BE49-F238E27FC236}">
                <a16:creationId xmlns:a16="http://schemas.microsoft.com/office/drawing/2014/main" id="{6C7E9818-9A3F-4CE6-BAB5-947E3114DB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88"/>
          <a:stretch/>
        </p:blipFill>
        <p:spPr bwMode="auto">
          <a:xfrm>
            <a:off x="7669071" y="1483189"/>
            <a:ext cx="3052855" cy="286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أهمية المياه وكيفية المحافظة عليها - YouTube">
            <a:extLst>
              <a:ext uri="{FF2B5EF4-FFF2-40B4-BE49-F238E27FC236}">
                <a16:creationId xmlns:a16="http://schemas.microsoft.com/office/drawing/2014/main" id="{EC7B8EC9-42A7-4D10-8229-E26FB3B51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14" b="14506"/>
          <a:stretch/>
        </p:blipFill>
        <p:spPr bwMode="auto">
          <a:xfrm>
            <a:off x="3279208" y="1673617"/>
            <a:ext cx="3230137" cy="247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31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>
                <a:latin typeface="Sakkal Majalla" panose="02000000000000000000" pitchFamily="2" charset="-78"/>
                <a:cs typeface="Akhbar MT" pitchFamily="2" charset="-78"/>
              </a:rPr>
              <a:t>أَقْطِفُ الْأَزْهـار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4CC6F7-3072-4103-AA4E-B36E2E35E3D0}"/>
              </a:ext>
            </a:extLst>
          </p:cNvPr>
          <p:cNvSpPr txBox="1"/>
          <p:nvPr/>
        </p:nvSpPr>
        <p:spPr>
          <a:xfrm>
            <a:off x="5754253" y="576326"/>
            <a:ext cx="313592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 rtl="1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أكمل شفويا وفق الـمثال :</a:t>
            </a:r>
            <a:endParaRPr lang="en-US" sz="32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BA3736-EF32-4686-9014-158F7F4B653E}"/>
              </a:ext>
            </a:extLst>
          </p:cNvPr>
          <p:cNvSpPr txBox="1"/>
          <p:nvPr/>
        </p:nvSpPr>
        <p:spPr>
          <a:xfrm>
            <a:off x="8141952" y="4031843"/>
            <a:ext cx="33900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6000" b="1" dirty="0">
                <a:latin typeface="Sakkal Majalla" panose="02000000000000000000" pitchFamily="2" charset="-78"/>
                <a:cs typeface="Akhbar MT" pitchFamily="2" charset="-78"/>
              </a:rPr>
              <a:t>أَسْقي الورود</a:t>
            </a:r>
            <a:endParaRPr lang="en-US" sz="8800" b="1" dirty="0">
              <a:latin typeface="Sakkal Majalla" panose="02000000000000000000" pitchFamily="2" charset="-78"/>
              <a:cs typeface="Akhbar MT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2CB803-485D-4A2F-822C-7F6577BEE352}"/>
              </a:ext>
            </a:extLst>
          </p:cNvPr>
          <p:cNvSpPr txBox="1"/>
          <p:nvPr/>
        </p:nvSpPr>
        <p:spPr>
          <a:xfrm>
            <a:off x="3057235" y="4045560"/>
            <a:ext cx="3221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latin typeface="Sakkal Majalla" panose="02000000000000000000" pitchFamily="2" charset="-78"/>
                <a:cs typeface="Akhbar MT" pitchFamily="2" charset="-78"/>
              </a:rPr>
              <a:t>وَ لا..............</a:t>
            </a:r>
            <a:endParaRPr lang="en-US" sz="6600" b="1" dirty="0">
              <a:latin typeface="Sakkal Majalla" panose="02000000000000000000" pitchFamily="2" charset="-78"/>
              <a:cs typeface="Akhbar MT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F44C8E-29DE-4966-B5D1-B26ED664C530}"/>
              </a:ext>
            </a:extLst>
          </p:cNvPr>
          <p:cNvSpPr txBox="1"/>
          <p:nvPr/>
        </p:nvSpPr>
        <p:spPr>
          <a:xfrm>
            <a:off x="3195782" y="4083202"/>
            <a:ext cx="24314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أَقْطِفُ الْأزْهـار</a:t>
            </a:r>
            <a:endParaRPr lang="en-US" sz="66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FC4A17-E373-4B57-8068-BC4203B9BFF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667" t="42424" r="30000" b="41210"/>
          <a:stretch/>
        </p:blipFill>
        <p:spPr>
          <a:xfrm>
            <a:off x="2980131" y="1432434"/>
            <a:ext cx="3135924" cy="21651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0082B0-81C7-472B-9D14-F6ACD1572E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2104" t="35572" r="51890" b="38049"/>
          <a:stretch/>
        </p:blipFill>
        <p:spPr>
          <a:xfrm>
            <a:off x="8552453" y="1307534"/>
            <a:ext cx="2550974" cy="2353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588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64059" y="275292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>
                <a:latin typeface="Sakkal Majalla" panose="02000000000000000000" pitchFamily="2" charset="-78"/>
                <a:cs typeface="Akhbar MT" pitchFamily="2" charset="-78"/>
              </a:rPr>
              <a:t>أَقْطِفُ الْأَزْهـار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4CC6F7-3072-4103-AA4E-B36E2E35E3D0}"/>
              </a:ext>
            </a:extLst>
          </p:cNvPr>
          <p:cNvSpPr txBox="1"/>
          <p:nvPr/>
        </p:nvSpPr>
        <p:spPr>
          <a:xfrm>
            <a:off x="5754253" y="576326"/>
            <a:ext cx="313592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 rtl="1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أكمل شفويا وفق الـمثال :</a:t>
            </a:r>
            <a:endParaRPr lang="en-US" sz="32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BA3736-EF32-4686-9014-158F7F4B653E}"/>
              </a:ext>
            </a:extLst>
          </p:cNvPr>
          <p:cNvSpPr txBox="1"/>
          <p:nvPr/>
        </p:nvSpPr>
        <p:spPr>
          <a:xfrm>
            <a:off x="8211795" y="4299249"/>
            <a:ext cx="32211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6000" b="1" dirty="0">
                <a:latin typeface="Sakkal Majalla" panose="02000000000000000000" pitchFamily="2" charset="-78"/>
                <a:cs typeface="Akhbar MT" pitchFamily="2" charset="-78"/>
              </a:rPr>
              <a:t>أَتناوَلُ الْفاكِهَةَ</a:t>
            </a:r>
            <a:endParaRPr lang="en-US" sz="8800" b="1" dirty="0">
              <a:latin typeface="Sakkal Majalla" panose="02000000000000000000" pitchFamily="2" charset="-78"/>
              <a:cs typeface="Akhbar MT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2CB803-485D-4A2F-822C-7F6577BEE352}"/>
              </a:ext>
            </a:extLst>
          </p:cNvPr>
          <p:cNvSpPr txBox="1"/>
          <p:nvPr/>
        </p:nvSpPr>
        <p:spPr>
          <a:xfrm>
            <a:off x="3433780" y="4031843"/>
            <a:ext cx="3221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latin typeface="Sakkal Majalla" panose="02000000000000000000" pitchFamily="2" charset="-78"/>
                <a:cs typeface="Akhbar MT" pitchFamily="2" charset="-78"/>
              </a:rPr>
              <a:t>وَ لا..............</a:t>
            </a:r>
            <a:endParaRPr lang="en-US" sz="6600" b="1" dirty="0">
              <a:latin typeface="Sakkal Majalla" panose="02000000000000000000" pitchFamily="2" charset="-78"/>
              <a:cs typeface="Akhbar MT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F44C8E-29DE-4966-B5D1-B26ED664C530}"/>
              </a:ext>
            </a:extLst>
          </p:cNvPr>
          <p:cNvSpPr txBox="1"/>
          <p:nvPr/>
        </p:nvSpPr>
        <p:spPr>
          <a:xfrm>
            <a:off x="1951543" y="4031842"/>
            <a:ext cx="40662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أَتناول الْحلوى </a:t>
            </a:r>
            <a:endParaRPr lang="en-US" sz="66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6DF2E6-4878-417E-9DC3-3A2CE1184B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612" t="42424" r="44054" b="41210"/>
          <a:stretch/>
        </p:blipFill>
        <p:spPr>
          <a:xfrm>
            <a:off x="3195782" y="1453566"/>
            <a:ext cx="3135925" cy="2165187"/>
          </a:xfrm>
          <a:prstGeom prst="rect">
            <a:avLst/>
          </a:prstGeom>
        </p:spPr>
      </p:pic>
      <p:pic>
        <p:nvPicPr>
          <p:cNvPr id="8194" name="Picture 2" descr="Premium Vector | Boy eats red apples">
            <a:extLst>
              <a:ext uri="{FF2B5EF4-FFF2-40B4-BE49-F238E27FC236}">
                <a16:creationId xmlns:a16="http://schemas.microsoft.com/office/drawing/2014/main" id="{CE6BDE61-DCE0-440B-9914-32EC196E5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543" y="1363062"/>
            <a:ext cx="2647627" cy="2554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92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228643" y="275292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>
                <a:latin typeface="Sakkal Majalla" panose="02000000000000000000" pitchFamily="2" charset="-78"/>
                <a:cs typeface="Akhbar MT" pitchFamily="2" charset="-78"/>
              </a:rPr>
              <a:t>أَقْطِفُ الْأَزْهـار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4CC6F7-3072-4103-AA4E-B36E2E35E3D0}"/>
              </a:ext>
            </a:extLst>
          </p:cNvPr>
          <p:cNvSpPr txBox="1"/>
          <p:nvPr/>
        </p:nvSpPr>
        <p:spPr>
          <a:xfrm>
            <a:off x="5754253" y="576326"/>
            <a:ext cx="313592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 rtl="1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أكمل شفويا وفق الـمثال :</a:t>
            </a:r>
            <a:endParaRPr lang="en-US" sz="32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BA3736-EF32-4686-9014-158F7F4B653E}"/>
              </a:ext>
            </a:extLst>
          </p:cNvPr>
          <p:cNvSpPr txBox="1"/>
          <p:nvPr/>
        </p:nvSpPr>
        <p:spPr>
          <a:xfrm>
            <a:off x="7114478" y="5012133"/>
            <a:ext cx="43240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800" b="1" dirty="0">
                <a:latin typeface="Sakkal Majalla" panose="02000000000000000000" pitchFamily="2" charset="-78"/>
                <a:cs typeface="Akhbar MT" pitchFamily="2" charset="-78"/>
              </a:rPr>
              <a:t>اسْتَمِعُ إلى شَرْحِ الْمُعلمة</a:t>
            </a:r>
            <a:endParaRPr lang="en-US" sz="7200" b="1" dirty="0">
              <a:latin typeface="Sakkal Majalla" panose="02000000000000000000" pitchFamily="2" charset="-78"/>
              <a:cs typeface="Akhbar MT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2CB803-485D-4A2F-822C-7F6577BEE352}"/>
              </a:ext>
            </a:extLst>
          </p:cNvPr>
          <p:cNvSpPr txBox="1"/>
          <p:nvPr/>
        </p:nvSpPr>
        <p:spPr>
          <a:xfrm>
            <a:off x="3234680" y="5042910"/>
            <a:ext cx="32211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latin typeface="Sakkal Majalla" panose="02000000000000000000" pitchFamily="2" charset="-78"/>
                <a:cs typeface="Akhbar MT" pitchFamily="2" charset="-78"/>
              </a:rPr>
              <a:t>وَ لا..............</a:t>
            </a:r>
            <a:endParaRPr lang="en-US" sz="6600" b="1" dirty="0">
              <a:latin typeface="Sakkal Majalla" panose="02000000000000000000" pitchFamily="2" charset="-78"/>
              <a:cs typeface="Akhbar MT" pitchFamily="2" charset="-78"/>
            </a:endParaRPr>
          </a:p>
        </p:txBody>
      </p:sp>
      <p:pic>
        <p:nvPicPr>
          <p:cNvPr id="4098" name="Picture 2" descr="Computer Clip Art - Listen To Reading Clip Art - Png Download - Full Size  Clipart (#6620) - PinClipart">
            <a:extLst>
              <a:ext uri="{FF2B5EF4-FFF2-40B4-BE49-F238E27FC236}">
                <a16:creationId xmlns:a16="http://schemas.microsoft.com/office/drawing/2014/main" id="{A9191292-B754-4A91-BCC4-299639512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630" y="1415339"/>
            <a:ext cx="2797514" cy="322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ide view of a boy with laptop on the table on white background 1590781 -  Download Free Vectors, Clipart Graphics &amp; Vector Art">
            <a:extLst>
              <a:ext uri="{FF2B5EF4-FFF2-40B4-BE49-F238E27FC236}">
                <a16:creationId xmlns:a16="http://schemas.microsoft.com/office/drawing/2014/main" id="{96CA6391-6245-4AC7-A2E0-7852242BCC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409" y="1452860"/>
            <a:ext cx="2797514" cy="282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702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>
                <a:latin typeface="Sakkal Majalla" panose="02000000000000000000" pitchFamily="2" charset="-78"/>
                <a:cs typeface="Akhbar MT" pitchFamily="2" charset="-78"/>
              </a:rPr>
              <a:t>أَقْطِفُ الْأَزْهـار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4CC6F7-3072-4103-AA4E-B36E2E35E3D0}"/>
              </a:ext>
            </a:extLst>
          </p:cNvPr>
          <p:cNvSpPr txBox="1"/>
          <p:nvPr/>
        </p:nvSpPr>
        <p:spPr>
          <a:xfrm>
            <a:off x="5754253" y="576326"/>
            <a:ext cx="313592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 rtl="1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أكمل شفويا وفق الـمثال :</a:t>
            </a:r>
            <a:endParaRPr lang="en-US" sz="32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BA3736-EF32-4686-9014-158F7F4B653E}"/>
              </a:ext>
            </a:extLst>
          </p:cNvPr>
          <p:cNvSpPr txBox="1"/>
          <p:nvPr/>
        </p:nvSpPr>
        <p:spPr>
          <a:xfrm>
            <a:off x="7555345" y="3825471"/>
            <a:ext cx="3863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6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أَلْعَبُ في الْـمَلْعَبِ</a:t>
            </a:r>
            <a:endParaRPr lang="en-US" sz="8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2CB803-485D-4A2F-822C-7F6577BEE352}"/>
              </a:ext>
            </a:extLst>
          </p:cNvPr>
          <p:cNvSpPr txBox="1"/>
          <p:nvPr/>
        </p:nvSpPr>
        <p:spPr>
          <a:xfrm>
            <a:off x="3057235" y="4045560"/>
            <a:ext cx="3537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5400" b="1" dirty="0">
                <a:latin typeface="Sakkal Majalla" panose="02000000000000000000" pitchFamily="2" charset="-78"/>
                <a:cs typeface="Akhbar MT" pitchFamily="2" charset="-78"/>
              </a:rPr>
              <a:t>وَ لا..............</a:t>
            </a:r>
            <a:endParaRPr lang="en-US" sz="8000" b="1" dirty="0">
              <a:latin typeface="Sakkal Majalla" panose="02000000000000000000" pitchFamily="2" charset="-78"/>
              <a:cs typeface="Akhbar MT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F44C8E-29DE-4966-B5D1-B26ED664C530}"/>
              </a:ext>
            </a:extLst>
          </p:cNvPr>
          <p:cNvSpPr txBox="1"/>
          <p:nvPr/>
        </p:nvSpPr>
        <p:spPr>
          <a:xfrm>
            <a:off x="2724727" y="4083202"/>
            <a:ext cx="31875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5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أَلْعَبُ في الشّارِعِ</a:t>
            </a:r>
            <a:endParaRPr lang="en-US" sz="8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6DF2E6-4878-417E-9DC3-3A2CE1184BC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303" t="42424" r="57994" b="41210"/>
          <a:stretch/>
        </p:blipFill>
        <p:spPr>
          <a:xfrm>
            <a:off x="3166212" y="1371466"/>
            <a:ext cx="2895819" cy="2514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84E39B-B58F-4ADA-A849-5F7D0697904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7347" t="51528" r="57104" b="23903"/>
          <a:stretch/>
        </p:blipFill>
        <p:spPr>
          <a:xfrm>
            <a:off x="7720632" y="1249229"/>
            <a:ext cx="3104025" cy="275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51709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>
                <a:latin typeface="Sakkal Majalla" panose="02000000000000000000" pitchFamily="2" charset="-78"/>
                <a:cs typeface="Akhbar MT" pitchFamily="2" charset="-78"/>
              </a:rPr>
              <a:t>أَقْطِفُ الْأَزْهـار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4CC6F7-3072-4103-AA4E-B36E2E35E3D0}"/>
              </a:ext>
            </a:extLst>
          </p:cNvPr>
          <p:cNvSpPr txBox="1"/>
          <p:nvPr/>
        </p:nvSpPr>
        <p:spPr>
          <a:xfrm>
            <a:off x="5754253" y="576326"/>
            <a:ext cx="313592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 rtl="1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أكمل شفويا وفق الـمثال :</a:t>
            </a:r>
            <a:endParaRPr lang="en-US" sz="32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BA3736-EF32-4686-9014-158F7F4B653E}"/>
              </a:ext>
            </a:extLst>
          </p:cNvPr>
          <p:cNvSpPr txBox="1"/>
          <p:nvPr/>
        </p:nvSpPr>
        <p:spPr>
          <a:xfrm>
            <a:off x="7555345" y="3825471"/>
            <a:ext cx="3863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6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أَكْتُبُ الْواجِبَ</a:t>
            </a:r>
            <a:endParaRPr lang="en-US" sz="8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2CB803-485D-4A2F-822C-7F6577BEE352}"/>
              </a:ext>
            </a:extLst>
          </p:cNvPr>
          <p:cNvSpPr txBox="1"/>
          <p:nvPr/>
        </p:nvSpPr>
        <p:spPr>
          <a:xfrm>
            <a:off x="3416191" y="3880162"/>
            <a:ext cx="3537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5400" b="1" dirty="0">
                <a:latin typeface="Sakkal Majalla" panose="02000000000000000000" pitchFamily="2" charset="-78"/>
                <a:cs typeface="Akhbar MT" pitchFamily="2" charset="-78"/>
              </a:rPr>
              <a:t>وَ لا..............</a:t>
            </a:r>
            <a:endParaRPr lang="en-US" sz="8000" b="1" dirty="0">
              <a:latin typeface="Sakkal Majalla" panose="02000000000000000000" pitchFamily="2" charset="-78"/>
              <a:cs typeface="Akhbar MT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F44C8E-29DE-4966-B5D1-B26ED664C530}"/>
              </a:ext>
            </a:extLst>
          </p:cNvPr>
          <p:cNvSpPr txBox="1"/>
          <p:nvPr/>
        </p:nvSpPr>
        <p:spPr>
          <a:xfrm>
            <a:off x="2273251" y="3917804"/>
            <a:ext cx="39980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5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أَكْتُبُ على الْجدران</a:t>
            </a:r>
            <a:endParaRPr lang="en-US" sz="8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7EF901-BB3C-412D-8A53-21DCDF161F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5674" t="47946" r="28712" b="30370"/>
          <a:stretch/>
        </p:blipFill>
        <p:spPr>
          <a:xfrm>
            <a:off x="3130101" y="1506267"/>
            <a:ext cx="2965899" cy="2316761"/>
          </a:xfrm>
          <a:prstGeom prst="rect">
            <a:avLst/>
          </a:prstGeom>
        </p:spPr>
      </p:pic>
      <p:pic>
        <p:nvPicPr>
          <p:cNvPr id="7170" name="Picture 2" descr="الواجب المنزلي الكتابة باليد اليسرى, التعليم, تعلم, واجب منزلي PNG وملف PSD  للتحميل مجانا">
            <a:extLst>
              <a:ext uri="{FF2B5EF4-FFF2-40B4-BE49-F238E27FC236}">
                <a16:creationId xmlns:a16="http://schemas.microsoft.com/office/drawing/2014/main" id="{6DBFA04A-48F4-4315-9EDA-257DE337D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1875" l="6094" r="92813">
                        <a14:foregroundMark x1="15781" y1="78750" x2="39063" y2="78594"/>
                        <a14:foregroundMark x1="39063" y1="78594" x2="53906" y2="78594"/>
                        <a14:foregroundMark x1="53906" y1="78594" x2="61875" y2="78438"/>
                        <a14:foregroundMark x1="61875" y1="78438" x2="74063" y2="79063"/>
                        <a14:foregroundMark x1="82188" y1="71094" x2="72969" y2="81563"/>
                        <a14:foregroundMark x1="88281" y1="68594" x2="86406" y2="77656"/>
                        <a14:foregroundMark x1="86406" y1="77656" x2="78125" y2="83594"/>
                        <a14:foregroundMark x1="78125" y1="83594" x2="61250" y2="86250"/>
                        <a14:foregroundMark x1="22188" y1="70156" x2="12812" y2="71719"/>
                        <a14:foregroundMark x1="12812" y1="71719" x2="6563" y2="77656"/>
                        <a14:foregroundMark x1="6563" y1="77656" x2="7813" y2="86563"/>
                        <a14:foregroundMark x1="7813" y1="86563" x2="8906" y2="88125"/>
                        <a14:foregroundMark x1="91406" y1="68438" x2="90000" y2="88125"/>
                        <a14:foregroundMark x1="90000" y1="88125" x2="88281" y2="88750"/>
                        <a14:foregroundMark x1="92813" y1="90469" x2="39219" y2="91875"/>
                        <a14:foregroundMark x1="66563" y1="82813" x2="35313" y2="82969"/>
                        <a14:foregroundMark x1="65938" y1="75625" x2="17813" y2="76094"/>
                        <a14:foregroundMark x1="68906" y1="72031" x2="43281" y2="79219"/>
                        <a14:foregroundMark x1="6094" y1="66875" x2="6094" y2="66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3029" y="1034020"/>
            <a:ext cx="3049821" cy="279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473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>
                <a:latin typeface="Sakkal Majalla" panose="02000000000000000000" pitchFamily="2" charset="-78"/>
                <a:cs typeface="Akhbar MT" pitchFamily="2" charset="-78"/>
              </a:rPr>
              <a:t>أَقْطِفُ الْأَزْهـار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4CC6F7-3072-4103-AA4E-B36E2E35E3D0}"/>
              </a:ext>
            </a:extLst>
          </p:cNvPr>
          <p:cNvSpPr txBox="1"/>
          <p:nvPr/>
        </p:nvSpPr>
        <p:spPr>
          <a:xfrm>
            <a:off x="5754253" y="576326"/>
            <a:ext cx="313592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 rtl="1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أكمل شفويا وفق الـمثال :</a:t>
            </a:r>
            <a:endParaRPr lang="en-US" sz="32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BA3736-EF32-4686-9014-158F7F4B653E}"/>
              </a:ext>
            </a:extLst>
          </p:cNvPr>
          <p:cNvSpPr txBox="1"/>
          <p:nvPr/>
        </p:nvSpPr>
        <p:spPr>
          <a:xfrm>
            <a:off x="7555345" y="3825471"/>
            <a:ext cx="38634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6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أَغْسِلُ يَدَيّ</a:t>
            </a:r>
            <a:endParaRPr lang="en-US" sz="88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2CB803-485D-4A2F-822C-7F6577BEE352}"/>
              </a:ext>
            </a:extLst>
          </p:cNvPr>
          <p:cNvSpPr txBox="1"/>
          <p:nvPr/>
        </p:nvSpPr>
        <p:spPr>
          <a:xfrm>
            <a:off x="3057235" y="4045560"/>
            <a:ext cx="3537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5400" b="1" dirty="0">
                <a:latin typeface="Sakkal Majalla" panose="02000000000000000000" pitchFamily="2" charset="-78"/>
                <a:cs typeface="Akhbar MT" pitchFamily="2" charset="-78"/>
              </a:rPr>
              <a:t>وَ لا..............</a:t>
            </a:r>
            <a:endParaRPr lang="en-US" sz="8000" b="1" dirty="0">
              <a:latin typeface="Sakkal Majalla" panose="02000000000000000000" pitchFamily="2" charset="-78"/>
              <a:cs typeface="Akhbar MT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F44C8E-29DE-4966-B5D1-B26ED664C530}"/>
              </a:ext>
            </a:extLst>
          </p:cNvPr>
          <p:cNvSpPr txBox="1"/>
          <p:nvPr/>
        </p:nvSpPr>
        <p:spPr>
          <a:xfrm>
            <a:off x="2724727" y="4083202"/>
            <a:ext cx="31875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5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أَتْرك صنبور الـماءِ مفتوحًا</a:t>
            </a:r>
            <a:endParaRPr lang="en-US" sz="80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7EF901-BB3C-412D-8A53-21DCDF161F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189" t="47857" r="42811" b="30370"/>
          <a:stretch/>
        </p:blipFill>
        <p:spPr>
          <a:xfrm>
            <a:off x="2969492" y="1288518"/>
            <a:ext cx="3334328" cy="2722406"/>
          </a:xfrm>
          <a:prstGeom prst="rect">
            <a:avLst/>
          </a:prstGeom>
        </p:spPr>
      </p:pic>
      <p:pic>
        <p:nvPicPr>
          <p:cNvPr id="6146" name="Picture 2" descr="مفهوم مكافحة ناقلات التوضيح من غسل اليدين بالصابون, غسل اليدين Clipart,  صِحِّيّ, المتجه PNG والمتجهات للتحميل مجانا">
            <a:extLst>
              <a:ext uri="{FF2B5EF4-FFF2-40B4-BE49-F238E27FC236}">
                <a16:creationId xmlns:a16="http://schemas.microsoft.com/office/drawing/2014/main" id="{D6913051-1721-4390-9D73-23ECD2E1ED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756" y="1061284"/>
            <a:ext cx="2864005" cy="286400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14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1800" b="1">
                <a:latin typeface="Sakkal Majalla" panose="02000000000000000000" pitchFamily="2" charset="-78"/>
                <a:cs typeface="Akhbar MT" pitchFamily="2" charset="-78"/>
              </a:rPr>
              <a:t>أَقْطِفُ الْأَزْهـار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4CC6F7-3072-4103-AA4E-B36E2E35E3D0}"/>
              </a:ext>
            </a:extLst>
          </p:cNvPr>
          <p:cNvSpPr txBox="1"/>
          <p:nvPr/>
        </p:nvSpPr>
        <p:spPr>
          <a:xfrm>
            <a:off x="5754253" y="576326"/>
            <a:ext cx="313592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 rtl="1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أكمل شفويا وفق الـمثال :</a:t>
            </a:r>
            <a:endParaRPr lang="en-US" sz="32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BA3736-EF32-4686-9014-158F7F4B653E}"/>
              </a:ext>
            </a:extLst>
          </p:cNvPr>
          <p:cNvSpPr txBox="1"/>
          <p:nvPr/>
        </p:nvSpPr>
        <p:spPr>
          <a:xfrm>
            <a:off x="7398327" y="3990868"/>
            <a:ext cx="4020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أَعْطِفُ على الحيوانات </a:t>
            </a:r>
            <a:endParaRPr lang="en-US" sz="6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2CB803-485D-4A2F-822C-7F6577BEE352}"/>
              </a:ext>
            </a:extLst>
          </p:cNvPr>
          <p:cNvSpPr txBox="1"/>
          <p:nvPr/>
        </p:nvSpPr>
        <p:spPr>
          <a:xfrm>
            <a:off x="3057235" y="4045560"/>
            <a:ext cx="3537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5400" b="1" dirty="0">
                <a:latin typeface="Sakkal Majalla" panose="02000000000000000000" pitchFamily="2" charset="-78"/>
                <a:cs typeface="Akhbar MT" pitchFamily="2" charset="-78"/>
              </a:rPr>
              <a:t>وَ لا..............</a:t>
            </a:r>
            <a:endParaRPr lang="en-US" sz="8000" b="1" dirty="0">
              <a:latin typeface="Sakkal Majalla" panose="02000000000000000000" pitchFamily="2" charset="-78"/>
              <a:cs typeface="Akhbar MT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F44C8E-29DE-4966-B5D1-B26ED664C530}"/>
              </a:ext>
            </a:extLst>
          </p:cNvPr>
          <p:cNvSpPr txBox="1"/>
          <p:nvPr/>
        </p:nvSpPr>
        <p:spPr>
          <a:xfrm>
            <a:off x="2081625" y="4083202"/>
            <a:ext cx="3830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أَضْرِبُ الْحيوانات</a:t>
            </a:r>
            <a:endParaRPr lang="en-US" sz="72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7EF901-BB3C-412D-8A53-21DCDF161F9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000" t="47857" r="57205" b="30370"/>
          <a:stretch/>
        </p:blipFill>
        <p:spPr>
          <a:xfrm>
            <a:off x="3164178" y="1278437"/>
            <a:ext cx="2973005" cy="2845798"/>
          </a:xfrm>
          <a:prstGeom prst="rect">
            <a:avLst/>
          </a:prstGeom>
        </p:spPr>
      </p:pic>
      <p:pic>
        <p:nvPicPr>
          <p:cNvPr id="1026" name="Picture 2" descr="21 Printables1 ideas | learning arabic, arabic alphabet, learn arabic  alphabet">
            <a:extLst>
              <a:ext uri="{FF2B5EF4-FFF2-40B4-BE49-F238E27FC236}">
                <a16:creationId xmlns:a16="http://schemas.microsoft.com/office/drawing/2014/main" id="{93A9BB04-BC0D-4ADA-9843-A473A49BF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0760" y="1521597"/>
            <a:ext cx="3321208" cy="2490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50973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C5D895-232B-4541-A6E9-4C37BAAC2799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7" name="Picture 4">
              <a:extLst>
                <a:ext uri="{FF2B5EF4-FFF2-40B4-BE49-F238E27FC236}">
                  <a16:creationId xmlns:a16="http://schemas.microsoft.com/office/drawing/2014/main" id="{4DAEFA91-1B99-4734-86FE-7FEF1DBE47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>
              <a:extLst>
                <a:ext uri="{FF2B5EF4-FFF2-40B4-BE49-F238E27FC236}">
                  <a16:creationId xmlns:a16="http://schemas.microsoft.com/office/drawing/2014/main" id="{84D5C2C0-72EE-4043-BEEE-C5F8F850CA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صورة 4">
              <a:extLst>
                <a:ext uri="{FF2B5EF4-FFF2-40B4-BE49-F238E27FC236}">
                  <a16:creationId xmlns:a16="http://schemas.microsoft.com/office/drawing/2014/main" id="{E3C46433-6E6C-41A0-A6CC-C9E0D8E08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2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1457888E-633A-40A5-AD4B-C5BDCB2123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FCC1466-8764-4635-8DED-FAB82CFF2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02E306-CD0E-46B8-A786-DBAF6DEAAE12}"/>
              </a:ext>
            </a:extLst>
          </p:cNvPr>
          <p:cNvGrpSpPr/>
          <p:nvPr/>
        </p:nvGrpSpPr>
        <p:grpSpPr>
          <a:xfrm>
            <a:off x="4742719" y="358081"/>
            <a:ext cx="5191125" cy="6103201"/>
            <a:chOff x="4980316" y="358081"/>
            <a:chExt cx="5191125" cy="6103201"/>
          </a:xfrm>
        </p:grpSpPr>
        <p:pic>
          <p:nvPicPr>
            <p:cNvPr id="23" name="Picture 2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ECD5DF9-7AC5-4B9A-9575-4ADA8E67C6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80316" y="358081"/>
              <a:ext cx="5191125" cy="6103201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9F0D89B4-AD49-45D5-B4D1-CBD8DDFA2F9E}"/>
                </a:ext>
              </a:extLst>
            </p:cNvPr>
            <p:cNvSpPr/>
            <p:nvPr/>
          </p:nvSpPr>
          <p:spPr>
            <a:xfrm>
              <a:off x="7618742" y="4169831"/>
              <a:ext cx="1379847" cy="408004"/>
            </a:xfrm>
            <a:prstGeom prst="ellipse">
              <a:avLst/>
            </a:prstGeom>
            <a:noFill/>
            <a:ln w="762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DEF40C1B-EB9C-42B3-AECA-B6F89C2E4069}"/>
              </a:ext>
            </a:extLst>
          </p:cNvPr>
          <p:cNvSpPr txBox="1"/>
          <p:nvPr/>
        </p:nvSpPr>
        <p:spPr>
          <a:xfrm>
            <a:off x="6199775" y="4491613"/>
            <a:ext cx="1148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3200" dirty="0"/>
              <a:t>ص54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744584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311" y="851395"/>
            <a:ext cx="9428496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26" y="1358743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167045" y="816648"/>
            <a:ext cx="1909632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1600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92" y="262171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745" y="38080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9CB317-0828-452E-BD9F-D050ECBA7C9E}"/>
              </a:ext>
            </a:extLst>
          </p:cNvPr>
          <p:cNvSpPr/>
          <p:nvPr/>
        </p:nvSpPr>
        <p:spPr>
          <a:xfrm>
            <a:off x="2285337" y="1034473"/>
            <a:ext cx="9066154" cy="496039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3087467-E798-4B47-B7B1-B30D83BAEBCC}"/>
              </a:ext>
            </a:extLst>
          </p:cNvPr>
          <p:cNvSpPr txBox="1"/>
          <p:nvPr/>
        </p:nvSpPr>
        <p:spPr>
          <a:xfrm>
            <a:off x="2083311" y="5687089"/>
            <a:ext cx="36197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1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إعداد المعلمة :فاطمة رباع                           روضة و مدرسة الرمس ح1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80FB6E8-5326-4024-BD26-33FFD3AE02F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571" t="8687" r="15265" b="16969"/>
          <a:stretch/>
        </p:blipFill>
        <p:spPr>
          <a:xfrm>
            <a:off x="8501459" y="1753028"/>
            <a:ext cx="2578172" cy="33519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2C6E5B8-3C60-4786-8540-40C3AB2D6DB5}"/>
              </a:ext>
            </a:extLst>
          </p:cNvPr>
          <p:cNvSpPr txBox="1"/>
          <p:nvPr/>
        </p:nvSpPr>
        <p:spPr>
          <a:xfrm>
            <a:off x="1980013" y="1963048"/>
            <a:ext cx="4373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000" b="1" dirty="0"/>
              <a:t>بنية اللغة</a:t>
            </a:r>
            <a:endParaRPr lang="en-US" sz="41300" dirty="0">
              <a:cs typeface="(AH) Manal Black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AF71A6C-F468-48F4-B22B-9DCA4FF79DA8}"/>
              </a:ext>
            </a:extLst>
          </p:cNvPr>
          <p:cNvSpPr txBox="1"/>
          <p:nvPr/>
        </p:nvSpPr>
        <p:spPr>
          <a:xfrm>
            <a:off x="1269835" y="3431092"/>
            <a:ext cx="71306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7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جملة النفي و الإثبات</a:t>
            </a:r>
            <a:endParaRPr lang="en-US" sz="7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175D01-A91C-41D5-AA67-FEF7777CDFFF}"/>
              </a:ext>
            </a:extLst>
          </p:cNvPr>
          <p:cNvSpPr txBox="1"/>
          <p:nvPr/>
        </p:nvSpPr>
        <p:spPr>
          <a:xfrm>
            <a:off x="3926215" y="1338453"/>
            <a:ext cx="4373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solidFill>
                  <a:srgbClr val="FF0000"/>
                </a:solidFill>
              </a:rPr>
              <a:t>عنوان الدرس </a:t>
            </a:r>
            <a:endParaRPr lang="en-US" sz="41300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537749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47C157-C61F-477E-9AA1-1DDAF2A7DA4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713" t="13064" r="35529" b="29831"/>
          <a:stretch/>
        </p:blipFill>
        <p:spPr>
          <a:xfrm>
            <a:off x="3362037" y="122707"/>
            <a:ext cx="7241308" cy="651757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54227C6-E32C-4D32-B1F6-EBCFE925AC2A}"/>
              </a:ext>
            </a:extLst>
          </p:cNvPr>
          <p:cNvSpPr txBox="1"/>
          <p:nvPr/>
        </p:nvSpPr>
        <p:spPr>
          <a:xfrm>
            <a:off x="3271228" y="1898733"/>
            <a:ext cx="2055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solidFill>
                  <a:srgbClr val="7030A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الْحَلوى</a:t>
            </a:r>
            <a:endParaRPr lang="en-US" b="1" dirty="0">
              <a:solidFill>
                <a:srgbClr val="7030A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F3993E-7F00-4340-B8A1-2825F350C0BF}"/>
              </a:ext>
            </a:extLst>
          </p:cNvPr>
          <p:cNvSpPr txBox="1"/>
          <p:nvPr/>
        </p:nvSpPr>
        <p:spPr>
          <a:xfrm>
            <a:off x="3317427" y="3952432"/>
            <a:ext cx="2055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000" b="1" dirty="0">
                <a:solidFill>
                  <a:srgbClr val="EC46A5"/>
                </a:solidFill>
                <a:latin typeface="Sakkal Majalla" panose="02000000000000000000" pitchFamily="2" charset="-78"/>
              </a:rPr>
              <a:t>بالْكَهرباء</a:t>
            </a:r>
            <a:endParaRPr lang="en-US" sz="1400" b="1" dirty="0">
              <a:solidFill>
                <a:srgbClr val="EC46A5"/>
              </a:solidFill>
              <a:latin typeface="Sakkal Majalla" panose="02000000000000000000" pitchFamily="2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369763-D5A4-43A0-97CA-565FD4ED7FD9}"/>
              </a:ext>
            </a:extLst>
          </p:cNvPr>
          <p:cNvSpPr txBox="1"/>
          <p:nvPr/>
        </p:nvSpPr>
        <p:spPr>
          <a:xfrm>
            <a:off x="3613199" y="5809288"/>
            <a:ext cx="2055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dirty="0">
                <a:solidFill>
                  <a:schemeClr val="accent2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الْأَوْساخ</a:t>
            </a:r>
            <a:endParaRPr lang="en-US" b="1" dirty="0">
              <a:solidFill>
                <a:schemeClr val="accent2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9503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11270" name="Picture 6">
            <a:extLst>
              <a:ext uri="{FF2B5EF4-FFF2-40B4-BE49-F238E27FC236}">
                <a16:creationId xmlns:a16="http://schemas.microsoft.com/office/drawing/2014/main" id="{9E013B53-2799-4FEE-A5BC-C86F3B0F7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62" y="293610"/>
            <a:ext cx="8668139" cy="5372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B627F7F-376F-4DF9-8EBF-617E84822898}"/>
              </a:ext>
            </a:extLst>
          </p:cNvPr>
          <p:cNvSpPr txBox="1"/>
          <p:nvPr/>
        </p:nvSpPr>
        <p:spPr>
          <a:xfrm>
            <a:off x="3092030" y="1401100"/>
            <a:ext cx="6928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يستخدم المتعلم كلمات وصفية في كتابته </a:t>
            </a:r>
            <a:endParaRPr lang="en-US" sz="6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14812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466867-9DF9-418A-AFAA-88F0B3AE95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17900" y="1978048"/>
            <a:ext cx="3995856" cy="25939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931D6961-FC1B-423A-AF2F-BB6DF1B030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1038" y="2090539"/>
            <a:ext cx="3391330" cy="24814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936C71D-324A-43A0-B740-ADCA53732567}"/>
              </a:ext>
            </a:extLst>
          </p:cNvPr>
          <p:cNvSpPr txBox="1"/>
          <p:nvPr/>
        </p:nvSpPr>
        <p:spPr>
          <a:xfrm>
            <a:off x="5606940" y="765347"/>
            <a:ext cx="546675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 rtl="1"/>
            <a:r>
              <a:rPr lang="ar-AE" sz="4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عبر عن الصور بجملة من إنشائك </a:t>
            </a:r>
            <a:endParaRPr lang="en-US" sz="4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657569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36C71D-324A-43A0-B740-ADCA53732567}"/>
              </a:ext>
            </a:extLst>
          </p:cNvPr>
          <p:cNvSpPr txBox="1"/>
          <p:nvPr/>
        </p:nvSpPr>
        <p:spPr>
          <a:xfrm>
            <a:off x="5606940" y="765347"/>
            <a:ext cx="546675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 rtl="1"/>
            <a:r>
              <a:rPr lang="ar-AE" sz="4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عبر عن الصور بجملة من إنشائك </a:t>
            </a:r>
            <a:endParaRPr lang="en-US" sz="4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3074" name="Picture 2" descr="Little girl helping mother in kitchen Royalty Free Vector">
            <a:extLst>
              <a:ext uri="{FF2B5EF4-FFF2-40B4-BE49-F238E27FC236}">
                <a16:creationId xmlns:a16="http://schemas.microsoft.com/office/drawing/2014/main" id="{8B2F1025-9C87-4F22-967E-B18FB287E6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31"/>
          <a:stretch/>
        </p:blipFill>
        <p:spPr bwMode="auto">
          <a:xfrm>
            <a:off x="7760678" y="2030880"/>
            <a:ext cx="3205307" cy="28756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hild Toes Stock Illustrations – 400 Child Toes Stock Illustrations,  Vectors &amp; Clipart - Dreamstime">
            <a:extLst>
              <a:ext uri="{FF2B5EF4-FFF2-40B4-BE49-F238E27FC236}">
                <a16:creationId xmlns:a16="http://schemas.microsoft.com/office/drawing/2014/main" id="{12F31271-5B64-44FE-9B61-159FEBCC94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5" t="11161" r="3003" b="13169"/>
          <a:stretch/>
        </p:blipFill>
        <p:spPr bwMode="auto">
          <a:xfrm>
            <a:off x="3225031" y="2030880"/>
            <a:ext cx="3375921" cy="28756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732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36C71D-324A-43A0-B740-ADCA53732567}"/>
              </a:ext>
            </a:extLst>
          </p:cNvPr>
          <p:cNvSpPr txBox="1"/>
          <p:nvPr/>
        </p:nvSpPr>
        <p:spPr>
          <a:xfrm>
            <a:off x="5606940" y="765347"/>
            <a:ext cx="5466754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 rtl="1"/>
            <a:r>
              <a:rPr lang="ar-AE" sz="44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عبر عن الصور بجملة من إنشائك </a:t>
            </a:r>
            <a:endParaRPr lang="en-US" sz="44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B0E903-FB1A-4D66-99F3-A03F6F81A7E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0365" t="28843" r="33232" b="19350"/>
          <a:stretch/>
        </p:blipFill>
        <p:spPr>
          <a:xfrm>
            <a:off x="7971195" y="2490018"/>
            <a:ext cx="3289609" cy="26334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6DC98E0-87FD-42D1-AA01-8E9213F577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9299" t="59187" r="37278" b="21789"/>
          <a:stretch/>
        </p:blipFill>
        <p:spPr>
          <a:xfrm>
            <a:off x="3385194" y="2441025"/>
            <a:ext cx="3426275" cy="27314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9251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4B48895-1096-429D-90EF-9C61D291A1DF}"/>
              </a:ext>
            </a:extLst>
          </p:cNvPr>
          <p:cNvSpPr txBox="1"/>
          <p:nvPr/>
        </p:nvSpPr>
        <p:spPr>
          <a:xfrm>
            <a:off x="6922054" y="2997007"/>
            <a:ext cx="46131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4800" b="1" i="1" u="sng" dirty="0"/>
              <a:t>فكر بجملة من إنشائك </a:t>
            </a:r>
            <a:endParaRPr lang="en-US" sz="4800" b="1" i="1" u="sng" dirty="0"/>
          </a:p>
        </p:txBody>
      </p:sp>
      <p:pic>
        <p:nvPicPr>
          <p:cNvPr id="2052" name="Picture 4" descr="Cartoon Boy Doing Problems Encountering Puzzle Png Material, Problem,  Cartoon, Cartoon Boy PNG Transparent Clipart Image and PSD File for Free  Download">
            <a:extLst>
              <a:ext uri="{FF2B5EF4-FFF2-40B4-BE49-F238E27FC236}">
                <a16:creationId xmlns:a16="http://schemas.microsoft.com/office/drawing/2014/main" id="{0989EF23-9B3A-4621-A2FC-3A3F3873E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191" y="1278437"/>
            <a:ext cx="4595907" cy="459590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47031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-102601"/>
            <a:ext cx="12192000" cy="6960601"/>
            <a:chOff x="-173679" y="109272"/>
            <a:chExt cx="12192000" cy="696060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-32859" y="958500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A3A267F-82B7-434B-9686-0CB1D0FFA3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30700" y="459848"/>
            <a:ext cx="9299517" cy="623710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452206B9-AF43-4D44-B579-C6959645F293}"/>
              </a:ext>
            </a:extLst>
          </p:cNvPr>
          <p:cNvSpPr txBox="1"/>
          <p:nvPr/>
        </p:nvSpPr>
        <p:spPr>
          <a:xfrm>
            <a:off x="7339755" y="3578401"/>
            <a:ext cx="4002748" cy="188663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25000" lnSpcReduction="20000"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29500" b="1" dirty="0">
                <a:solidFill>
                  <a:schemeClr val="bg1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شكرا لكم كانت حصة مميزة </a:t>
            </a:r>
            <a:endParaRPr lang="ar-AE" sz="29500" b="1" kern="1200" dirty="0">
              <a:solidFill>
                <a:schemeClr val="bg1"/>
              </a:solidFill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ar-AE" sz="5400" b="1" kern="1200" dirty="0">
                <a:solidFill>
                  <a:schemeClr val="bg1"/>
                </a:solidFill>
                <a:latin typeface="Sakkal Majalla" panose="02000000000000000000" pitchFamily="2" charset="-78"/>
                <a:ea typeface="+mj-ea"/>
                <a:cs typeface="Sakkal Majalla" panose="02000000000000000000" pitchFamily="2" charset="-78"/>
              </a:rPr>
              <a:t> </a:t>
            </a:r>
            <a:endParaRPr lang="en-US" sz="5400" b="1" kern="1200" dirty="0">
              <a:solidFill>
                <a:schemeClr val="bg1"/>
              </a:solidFill>
              <a:latin typeface="Sakkal Majalla" panose="02000000000000000000" pitchFamily="2" charset="-78"/>
              <a:ea typeface="+mj-ea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772333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8CE1B636-9843-42DB-B848-A6280376F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4A56A07-4BDD-4262-9A26-13DE98165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032" y="407512"/>
            <a:ext cx="9283438" cy="53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صورة 4">
            <a:extLst>
              <a:ext uri="{FF2B5EF4-FFF2-40B4-BE49-F238E27FC236}">
                <a16:creationId xmlns:a16="http://schemas.microsoft.com/office/drawing/2014/main" id="{333CA73F-0059-46B2-874C-13134D2E4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068" y="1455565"/>
            <a:ext cx="1881285" cy="1206005"/>
          </a:xfrm>
          <a:prstGeom prst="rect">
            <a:avLst/>
          </a:prstGeom>
          <a:ln w="38100">
            <a:solidFill>
              <a:srgbClr val="21B0C0"/>
            </a:solidFill>
          </a:ln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25925597-482A-46F9-9590-B693AB6FA89B}"/>
              </a:ext>
            </a:extLst>
          </p:cNvPr>
          <p:cNvSpPr txBox="1"/>
          <p:nvPr/>
        </p:nvSpPr>
        <p:spPr>
          <a:xfrm>
            <a:off x="60944" y="1001012"/>
            <a:ext cx="21555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القوانين الصفية الإلكترونية</a:t>
            </a:r>
          </a:p>
        </p:txBody>
      </p:sp>
      <p:pic>
        <p:nvPicPr>
          <p:cNvPr id="1030" name="Picture 6" descr="ورق عمل درس اللغوى (المعرب والمبني من الأسماء) مادة لغتى للصف الاول المتوسط  لعام 1441 - مؤسسة التحاضير الحديثة">
            <a:extLst>
              <a:ext uri="{FF2B5EF4-FFF2-40B4-BE49-F238E27FC236}">
                <a16:creationId xmlns:a16="http://schemas.microsoft.com/office/drawing/2014/main" id="{D377AA55-5337-4E25-BE16-6CA6D7FD7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9" y="2746791"/>
            <a:ext cx="1881285" cy="133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Top Clock With Camera Stickers for Android &amp; iOS | Gfycat">
            <a:extLst>
              <a:ext uri="{FF2B5EF4-FFF2-40B4-BE49-F238E27FC236}">
                <a16:creationId xmlns:a16="http://schemas.microsoft.com/office/drawing/2014/main" id="{373E962D-A311-4652-9209-FF745C6C80F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62" y="109174"/>
            <a:ext cx="849228" cy="84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339634C-C628-41C3-9F2C-CA80676EE869}"/>
              </a:ext>
            </a:extLst>
          </p:cNvPr>
          <p:cNvSpPr/>
          <p:nvPr/>
        </p:nvSpPr>
        <p:spPr>
          <a:xfrm>
            <a:off x="5045580" y="658194"/>
            <a:ext cx="39308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AE" sz="3200" dirty="0">
                <a:cs typeface="PT Bold Heading" panose="02010400000000000000" pitchFamily="2" charset="-78"/>
              </a:rPr>
              <a:t>بسم الله الرحمن الرحيم </a:t>
            </a:r>
            <a:endParaRPr lang="ar-SA" sz="3200" dirty="0">
              <a:cs typeface="PT Bold Heading" panose="02010400000000000000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7324D06-092F-415F-A7A4-4DA707A275C3}"/>
              </a:ext>
            </a:extLst>
          </p:cNvPr>
          <p:cNvSpPr txBox="1"/>
          <p:nvPr/>
        </p:nvSpPr>
        <p:spPr>
          <a:xfrm>
            <a:off x="9729056" y="1894320"/>
            <a:ext cx="2090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اليوم :</a:t>
            </a:r>
            <a:r>
              <a:rPr lang="ar-AE" sz="1400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sz="1400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B9986B-8493-446D-AF02-0421F1E990D9}"/>
              </a:ext>
            </a:extLst>
          </p:cNvPr>
          <p:cNvSpPr txBox="1"/>
          <p:nvPr/>
        </p:nvSpPr>
        <p:spPr>
          <a:xfrm>
            <a:off x="9510944" y="2465908"/>
            <a:ext cx="25264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التاريخ :</a:t>
            </a:r>
            <a:r>
              <a:rPr lang="ar-AE" sz="1400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sz="1400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EF653C3-02B4-4449-AB84-54681CEBBE8E}"/>
              </a:ext>
            </a:extLst>
          </p:cNvPr>
          <p:cNvSpPr txBox="1"/>
          <p:nvPr/>
        </p:nvSpPr>
        <p:spPr>
          <a:xfrm>
            <a:off x="9466262" y="3072698"/>
            <a:ext cx="25264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المادة :</a:t>
            </a:r>
            <a:r>
              <a:rPr lang="ar-AE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9E43C02-4577-4DED-9BA5-49E164901DA9}"/>
              </a:ext>
            </a:extLst>
          </p:cNvPr>
          <p:cNvSpPr txBox="1"/>
          <p:nvPr/>
        </p:nvSpPr>
        <p:spPr>
          <a:xfrm>
            <a:off x="7737979" y="3175860"/>
            <a:ext cx="26106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solidFill>
                  <a:schemeClr val="accent1"/>
                </a:solidFill>
                <a:latin typeface="Calibri Light" panose="020F0302020204030204" pitchFamily="34" charset="0"/>
                <a:cs typeface="PT Bold Heading" panose="02010400000000000000" pitchFamily="2" charset="-78"/>
              </a:rPr>
              <a:t>اللغة العربية</a:t>
            </a:r>
            <a:endParaRPr lang="en-US" b="1" dirty="0">
              <a:solidFill>
                <a:schemeClr val="accent1"/>
              </a:solidFill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82CB0C-C500-4E4B-BFC1-8C1B063200F2}"/>
              </a:ext>
            </a:extLst>
          </p:cNvPr>
          <p:cNvSpPr txBox="1"/>
          <p:nvPr/>
        </p:nvSpPr>
        <p:spPr>
          <a:xfrm>
            <a:off x="9951130" y="3784440"/>
            <a:ext cx="14799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>
                <a:latin typeface="Calibri Light" panose="020F0302020204030204" pitchFamily="34" charset="0"/>
                <a:cs typeface="PT Bold Heading" panose="02010400000000000000" pitchFamily="2" charset="-78"/>
              </a:rPr>
              <a:t>الحصة :</a:t>
            </a:r>
            <a:r>
              <a:rPr lang="ar-AE" b="1" dirty="0">
                <a:latin typeface="Andalus" panose="02020603050405020304" pitchFamily="18" charset="-78"/>
                <a:cs typeface="PT Bold Heading" panose="02010400000000000000" pitchFamily="2" charset="-78"/>
              </a:rPr>
              <a:t> </a:t>
            </a:r>
            <a:endParaRPr lang="en-US" b="1" dirty="0">
              <a:latin typeface="Andalus" panose="02020603050405020304" pitchFamily="18" charset="-78"/>
              <a:cs typeface="PT Bold Heading" panose="02010400000000000000" pitchFamily="2" charset="-78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0C2B75B-CF4C-44B4-B4B0-6E8BD0CCAC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571" t="8687" r="15265" b="16969"/>
          <a:stretch/>
        </p:blipFill>
        <p:spPr>
          <a:xfrm>
            <a:off x="3523909" y="1689113"/>
            <a:ext cx="2578172" cy="335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546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501A10B-711A-48A2-B1CD-BF4384F3A387}"/>
              </a:ext>
            </a:extLst>
          </p:cNvPr>
          <p:cNvSpPr txBox="1"/>
          <p:nvPr/>
        </p:nvSpPr>
        <p:spPr>
          <a:xfrm>
            <a:off x="7283162" y="923262"/>
            <a:ext cx="3127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400" b="1" dirty="0">
                <a:solidFill>
                  <a:srgbClr val="FF0000"/>
                </a:solidFill>
              </a:rPr>
              <a:t>سأتعلم اليوم :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AAA2BCD-F89B-451B-A606-09527CBEC0B8}"/>
              </a:ext>
            </a:extLst>
          </p:cNvPr>
          <p:cNvSpPr txBox="1"/>
          <p:nvPr/>
        </p:nvSpPr>
        <p:spPr>
          <a:xfrm>
            <a:off x="2682332" y="2046948"/>
            <a:ext cx="8796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يستخدم المتعلم جملة النفي و الإثبات في التعبير عن نفسه </a:t>
            </a:r>
            <a:endParaRPr lang="en-US" sz="6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A8AFC31-117E-4A95-9F42-F6047AB05351}"/>
              </a:ext>
            </a:extLst>
          </p:cNvPr>
          <p:cNvSpPr txBox="1"/>
          <p:nvPr/>
        </p:nvSpPr>
        <p:spPr>
          <a:xfrm>
            <a:off x="2682332" y="3120673"/>
            <a:ext cx="8796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يستخدم المتعلم كلمات وصفية في كتابته </a:t>
            </a:r>
            <a:endParaRPr lang="en-US" sz="6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01174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11270" name="Picture 6">
            <a:extLst>
              <a:ext uri="{FF2B5EF4-FFF2-40B4-BE49-F238E27FC236}">
                <a16:creationId xmlns:a16="http://schemas.microsoft.com/office/drawing/2014/main" id="{9E013B53-2799-4FEE-A5BC-C86F3B0F7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9962" y="293610"/>
            <a:ext cx="8668139" cy="53721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CC6062-D33A-4E29-B5A0-068474C66AB0}"/>
              </a:ext>
            </a:extLst>
          </p:cNvPr>
          <p:cNvSpPr txBox="1"/>
          <p:nvPr/>
        </p:nvSpPr>
        <p:spPr>
          <a:xfrm>
            <a:off x="2333384" y="1872040"/>
            <a:ext cx="8796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يستخدم المتعلم جملة النفي و الإثبات في التعبير عن نفسه </a:t>
            </a:r>
            <a:endParaRPr lang="en-US" sz="6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206285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173679" y="-89210"/>
            <a:ext cx="12192000" cy="6858000"/>
            <a:chOff x="0" y="0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354245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sp>
          <p:nvSpPr>
            <p:cNvPr id="9" name="مربع نص 5">
              <a:extLst>
                <a:ext uri="{FF2B5EF4-FFF2-40B4-BE49-F238E27FC236}">
                  <a16:creationId xmlns:a16="http://schemas.microsoft.com/office/drawing/2014/main" id="{25925597-482A-46F9-9590-B693AB6FA89B}"/>
                </a:ext>
              </a:extLst>
            </p:cNvPr>
            <p:cNvSpPr txBox="1"/>
            <p:nvPr/>
          </p:nvSpPr>
          <p:spPr>
            <a:xfrm>
              <a:off x="123395" y="1012659"/>
              <a:ext cx="2155531" cy="36933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dirty="0">
                  <a:solidFill>
                    <a:schemeClr val="tx1"/>
                  </a:solidFill>
                  <a:latin typeface="Sakkal Majalla" panose="02000000000000000000" pitchFamily="2" charset="-78"/>
                  <a:cs typeface="Sakkal Majalla" panose="02000000000000000000" pitchFamily="2" charset="-78"/>
                </a:rPr>
                <a:t>القوانين الصفية الإلكترونية</a:t>
              </a:r>
            </a:p>
          </p:txBody>
        </p:sp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Top Clock With Camera Stickers for Android &amp; iOS | Gfycat">
              <a:extLst>
                <a:ext uri="{FF2B5EF4-FFF2-40B4-BE49-F238E27FC236}">
                  <a16:creationId xmlns:a16="http://schemas.microsoft.com/office/drawing/2014/main" id="{373E962D-A311-4652-9209-FF745C6C80F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706" y="109272"/>
              <a:ext cx="849228" cy="849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402321" y="354245"/>
              <a:ext cx="9010650" cy="5400675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A0A37DF-9974-4B82-BDBC-8D8C1FDE0D3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606" t="32054" r="43182" b="34949"/>
          <a:stretch/>
        </p:blipFill>
        <p:spPr>
          <a:xfrm>
            <a:off x="2750284" y="4004808"/>
            <a:ext cx="2013528" cy="1425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D910F41-FE40-4C6D-953A-56C64B9EBE01}"/>
              </a:ext>
            </a:extLst>
          </p:cNvPr>
          <p:cNvSpPr/>
          <p:nvPr/>
        </p:nvSpPr>
        <p:spPr>
          <a:xfrm>
            <a:off x="2516753" y="128226"/>
            <a:ext cx="9378173" cy="63431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9816C7-13B9-4E44-8C1B-24DA8165888A}"/>
              </a:ext>
            </a:extLst>
          </p:cNvPr>
          <p:cNvSpPr txBox="1"/>
          <p:nvPr/>
        </p:nvSpPr>
        <p:spPr>
          <a:xfrm>
            <a:off x="2750284" y="711606"/>
            <a:ext cx="8863878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1"/>
            <a:r>
              <a:rPr lang="ar-AE" sz="4000" b="1" dirty="0">
                <a:solidFill>
                  <a:schemeClr val="accent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سالِمٌ </a:t>
            </a:r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: انْتَبه لِـما أَمامك يا ماجِدٌ وَ أَنْتَ تَمْشي</a:t>
            </a:r>
          </a:p>
          <a:p>
            <a:pPr algn="just" rtl="1"/>
            <a:endParaRPr lang="ar-AE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" rtl="1"/>
            <a:r>
              <a:rPr lang="ar-AE" sz="4000" b="1" dirty="0">
                <a:solidFill>
                  <a:schemeClr val="accent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ماجد</a:t>
            </a:r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: أريد أَنْ أُنْهِيَ الْلُعْبَةَ </a:t>
            </a:r>
          </a:p>
          <a:p>
            <a:pPr algn="just" rtl="1"/>
            <a:endParaRPr lang="ar-AE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" rtl="1"/>
            <a:r>
              <a:rPr lang="ar-AE" sz="4000" b="1" dirty="0">
                <a:solidFill>
                  <a:schemeClr val="accent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نورَةُ </a:t>
            </a:r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: انْتَبَهْ يا ماجِدُ ؟ لَقَدْ كادَتِ الْعُلَبُ الزُّجاجِيَّةُ أَنْ تَقَعَ عَلَيْكَ .</a:t>
            </a:r>
          </a:p>
          <a:p>
            <a:pPr algn="just" rtl="1"/>
            <a:endParaRPr lang="ar-AE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" rtl="1"/>
            <a:r>
              <a:rPr lang="ar-AE" sz="4000" b="1" dirty="0">
                <a:solidFill>
                  <a:schemeClr val="accent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ماجد</a:t>
            </a:r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: شُكْرًا لَكِ يا نورَةُ ،لَقَدْ أنْقَذْتِني مِنَ الأذى</a:t>
            </a:r>
          </a:p>
          <a:p>
            <a:pPr algn="just" rtl="1"/>
            <a:r>
              <a:rPr lang="ar-AE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أَعِدُكَ يا سالِمُ أَنْ أَنْتَبِهَ وَ أَنا أَمْشي </a:t>
            </a:r>
            <a:endParaRPr lang="en-US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/>
            <a:endParaRPr lang="ar-AE" sz="66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73CA5EB-8A69-42C3-A152-236ED045093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7776" t="46829" r="54451" b="20814"/>
          <a:stretch/>
        </p:blipFill>
        <p:spPr>
          <a:xfrm>
            <a:off x="2750284" y="483157"/>
            <a:ext cx="2529982" cy="251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453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71C521-8E1D-4FF6-87BC-0AA3743B982E}"/>
              </a:ext>
            </a:extLst>
          </p:cNvPr>
          <p:cNvSpPr txBox="1"/>
          <p:nvPr/>
        </p:nvSpPr>
        <p:spPr>
          <a:xfrm>
            <a:off x="7310720" y="868714"/>
            <a:ext cx="367611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 rtl="1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إلى أين توجهت الأسرة ؟</a:t>
            </a:r>
            <a:endParaRPr lang="en-US" sz="32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D0A5C7-105A-4556-96BF-AB9829BC9AA0}"/>
              </a:ext>
            </a:extLst>
          </p:cNvPr>
          <p:cNvSpPr txBox="1"/>
          <p:nvPr/>
        </p:nvSpPr>
        <p:spPr>
          <a:xfrm>
            <a:off x="6814865" y="1851006"/>
            <a:ext cx="4171969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 rtl="1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ماذا يحمل ماجد في يده ؟</a:t>
            </a:r>
            <a:endParaRPr lang="en-US" sz="32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6D5DFA-441A-4573-AFDE-F25DBD13E9CA}"/>
              </a:ext>
            </a:extLst>
          </p:cNvPr>
          <p:cNvSpPr txBox="1"/>
          <p:nvPr/>
        </p:nvSpPr>
        <p:spPr>
          <a:xfrm>
            <a:off x="7527073" y="2735695"/>
            <a:ext cx="343044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 rtl="1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ماذا قال سالم لأخيه ماجد </a:t>
            </a:r>
            <a:endParaRPr lang="en-US" sz="32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5BC2B0-6806-4407-BD6D-59D70B96CB5E}"/>
              </a:ext>
            </a:extLst>
          </p:cNvPr>
          <p:cNvSpPr txBox="1"/>
          <p:nvPr/>
        </p:nvSpPr>
        <p:spPr>
          <a:xfrm>
            <a:off x="8073483" y="3773901"/>
            <a:ext cx="288403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 rtl="1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ماذا حصل لـماجد ؟</a:t>
            </a:r>
            <a:endParaRPr lang="en-US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74CAE06-0ACD-4827-AAFF-9A7C2AAA8A4D}"/>
              </a:ext>
            </a:extLst>
          </p:cNvPr>
          <p:cNvSpPr txBox="1"/>
          <p:nvPr/>
        </p:nvSpPr>
        <p:spPr>
          <a:xfrm>
            <a:off x="7365844" y="4760030"/>
            <a:ext cx="367611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 rtl="1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من أنقذ ماجد من الأذى ؟</a:t>
            </a:r>
            <a:endParaRPr lang="en-US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8BE073-E0B2-4805-8915-6D135F4C8EBA}"/>
              </a:ext>
            </a:extLst>
          </p:cNvPr>
          <p:cNvSpPr txBox="1"/>
          <p:nvPr/>
        </p:nvSpPr>
        <p:spPr>
          <a:xfrm>
            <a:off x="7365844" y="5666893"/>
            <a:ext cx="3676114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 rtl="1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بما وعد ماجد أخاه سالـما ؟</a:t>
            </a:r>
            <a:endParaRPr lang="en-US" sz="32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C90DF43-ED7B-4A08-A3A0-C68901B4DBA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7776" t="46829" r="54451" b="20814"/>
          <a:stretch/>
        </p:blipFill>
        <p:spPr>
          <a:xfrm>
            <a:off x="2706020" y="1375269"/>
            <a:ext cx="3917815" cy="444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513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319451" y="297116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4CC6F7-3072-4103-AA4E-B36E2E35E3D0}"/>
              </a:ext>
            </a:extLst>
          </p:cNvPr>
          <p:cNvSpPr txBox="1"/>
          <p:nvPr/>
        </p:nvSpPr>
        <p:spPr>
          <a:xfrm>
            <a:off x="5754253" y="576326"/>
            <a:ext cx="313592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 rtl="1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أكمل شفويا وفق الـمثال :</a:t>
            </a:r>
            <a:endParaRPr lang="en-US" sz="32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BA3736-EF32-4686-9014-158F7F4B653E}"/>
              </a:ext>
            </a:extLst>
          </p:cNvPr>
          <p:cNvSpPr txBox="1"/>
          <p:nvPr/>
        </p:nvSpPr>
        <p:spPr>
          <a:xfrm>
            <a:off x="7556384" y="4031843"/>
            <a:ext cx="3975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5400" b="1" dirty="0">
                <a:latin typeface="Sakkal Majalla" panose="02000000000000000000" pitchFamily="2" charset="-78"/>
                <a:cs typeface="Akhbar MT" pitchFamily="2" charset="-78"/>
              </a:rPr>
              <a:t>أتَسَوَّقُ مع أسرتي </a:t>
            </a:r>
            <a:endParaRPr lang="en-US" sz="8000" b="1" dirty="0">
              <a:latin typeface="Sakkal Majalla" panose="02000000000000000000" pitchFamily="2" charset="-78"/>
              <a:cs typeface="Akhbar MT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2CB803-485D-4A2F-822C-7F6577BEE352}"/>
              </a:ext>
            </a:extLst>
          </p:cNvPr>
          <p:cNvSpPr txBox="1"/>
          <p:nvPr/>
        </p:nvSpPr>
        <p:spPr>
          <a:xfrm>
            <a:off x="2274841" y="4041250"/>
            <a:ext cx="3975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5400" b="1" dirty="0">
                <a:latin typeface="Sakkal Majalla" panose="02000000000000000000" pitchFamily="2" charset="-78"/>
                <a:cs typeface="Akhbar MT" pitchFamily="2" charset="-78"/>
              </a:rPr>
              <a:t>وَلا أَلْعَبُ في السّوق </a:t>
            </a:r>
            <a:endParaRPr lang="en-US" sz="8000" b="1" dirty="0">
              <a:latin typeface="Sakkal Majalla" panose="02000000000000000000" pitchFamily="2" charset="-78"/>
              <a:cs typeface="Akhbar MT" pitchFamily="2" charset="-7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6609E6-370B-4D60-A6E9-2E3F37792C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2439" t="50000" r="43232" b="24065"/>
          <a:stretch/>
        </p:blipFill>
        <p:spPr>
          <a:xfrm>
            <a:off x="3377784" y="1251730"/>
            <a:ext cx="2637443" cy="26851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F2F4267-2593-499D-8022-0B7B7349A1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6463" t="50000" r="29208" b="24065"/>
          <a:stretch/>
        </p:blipFill>
        <p:spPr>
          <a:xfrm>
            <a:off x="8304873" y="1201550"/>
            <a:ext cx="2845292" cy="289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7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21C4855-77E1-4E40-AFA6-0240A6F3E76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-173679" y="211873"/>
            <a:chExt cx="12192000" cy="6858000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8CE1B636-9843-42DB-B848-A6280376FC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3679" y="211873"/>
              <a:ext cx="12192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84A56A07-4BDD-4262-9A26-13DE98165F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2321" y="508990"/>
              <a:ext cx="9008918" cy="5399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صورة 4">
              <a:extLst>
                <a:ext uri="{FF2B5EF4-FFF2-40B4-BE49-F238E27FC236}">
                  <a16:creationId xmlns:a16="http://schemas.microsoft.com/office/drawing/2014/main" id="{333CA73F-0059-46B2-874C-13134D2E487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79" y="1490310"/>
              <a:ext cx="1881285" cy="1206005"/>
            </a:xfrm>
            <a:prstGeom prst="rect">
              <a:avLst/>
            </a:prstGeom>
            <a:ln w="38100">
              <a:solidFill>
                <a:srgbClr val="21B0C0"/>
              </a:solidFill>
            </a:ln>
          </p:spPr>
        </p:pic>
        <p:pic>
          <p:nvPicPr>
            <p:cNvPr id="1030" name="Picture 6" descr="ورق عمل درس اللغوى (المعرب والمبني من الأسماء) مادة لغتى للصف الاول المتوسط  لعام 1441 - مؤسسة التحاضير الحديثة">
              <a:extLst>
                <a:ext uri="{FF2B5EF4-FFF2-40B4-BE49-F238E27FC236}">
                  <a16:creationId xmlns:a16="http://schemas.microsoft.com/office/drawing/2014/main" id="{D377AA55-5337-4E25-BE16-6CA6D7FD70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678" y="2763981"/>
              <a:ext cx="1881285" cy="13300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0427A89-0EDB-47E9-918A-B1E045E7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90381" y="533961"/>
              <a:ext cx="9378174" cy="6213823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55BF4B9-FE3E-4A55-B78A-EA232408B017}"/>
              </a:ext>
            </a:extLst>
          </p:cNvPr>
          <p:cNvSpPr/>
          <p:nvPr/>
        </p:nvSpPr>
        <p:spPr>
          <a:xfrm>
            <a:off x="2228643" y="257414"/>
            <a:ext cx="9378173" cy="6343169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4CC6F7-3072-4103-AA4E-B36E2E35E3D0}"/>
              </a:ext>
            </a:extLst>
          </p:cNvPr>
          <p:cNvSpPr txBox="1"/>
          <p:nvPr/>
        </p:nvSpPr>
        <p:spPr>
          <a:xfrm>
            <a:off x="5754253" y="576326"/>
            <a:ext cx="3135925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just" rtl="1"/>
            <a:r>
              <a:rPr lang="ar-AE" sz="320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أكمل شفويا وفق الـمثال :</a:t>
            </a:r>
            <a:endParaRPr lang="en-US" sz="32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BA3736-EF32-4686-9014-158F7F4B653E}"/>
              </a:ext>
            </a:extLst>
          </p:cNvPr>
          <p:cNvSpPr txBox="1"/>
          <p:nvPr/>
        </p:nvSpPr>
        <p:spPr>
          <a:xfrm>
            <a:off x="7556384" y="4031843"/>
            <a:ext cx="3975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5400" b="1" dirty="0">
                <a:latin typeface="Sakkal Majalla" panose="02000000000000000000" pitchFamily="2" charset="-78"/>
                <a:cs typeface="Akhbar MT" pitchFamily="2" charset="-78"/>
              </a:rPr>
              <a:t>أَصومُ شَهْرَ رَمَضان </a:t>
            </a:r>
            <a:endParaRPr lang="en-US" sz="8000" b="1" dirty="0">
              <a:latin typeface="Sakkal Majalla" panose="02000000000000000000" pitchFamily="2" charset="-78"/>
              <a:cs typeface="Akhbar MT" pitchFamily="2" charset="-78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82CB803-485D-4A2F-822C-7F6577BEE352}"/>
              </a:ext>
            </a:extLst>
          </p:cNvPr>
          <p:cNvSpPr txBox="1"/>
          <p:nvPr/>
        </p:nvSpPr>
        <p:spPr>
          <a:xfrm>
            <a:off x="2274841" y="4041250"/>
            <a:ext cx="3975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AE" sz="5400" b="1" dirty="0">
                <a:latin typeface="Sakkal Majalla" panose="02000000000000000000" pitchFamily="2" charset="-78"/>
                <a:cs typeface="Akhbar MT" pitchFamily="2" charset="-78"/>
              </a:rPr>
              <a:t>وَلا أَتْـرُكَ صَلاتي</a:t>
            </a:r>
            <a:endParaRPr lang="en-US" sz="8000" b="1" dirty="0">
              <a:latin typeface="Sakkal Majalla" panose="02000000000000000000" pitchFamily="2" charset="-78"/>
              <a:cs typeface="Akhbar MT" pitchFamily="2" charset="-78"/>
            </a:endParaRPr>
          </a:p>
        </p:txBody>
      </p:sp>
      <p:pic>
        <p:nvPicPr>
          <p:cNvPr id="10244" name="Picture 4" descr="عنصر حساء كومة من ملابس الصلاة للرجال catoon - artsandmusiccenter.com">
            <a:extLst>
              <a:ext uri="{FF2B5EF4-FFF2-40B4-BE49-F238E27FC236}">
                <a16:creationId xmlns:a16="http://schemas.microsoft.com/office/drawing/2014/main" id="{2AF1D7C3-909E-4191-BF83-56C7E0B30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93446" y="1161101"/>
            <a:ext cx="2440329" cy="266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B0453FD-68EC-4865-B97E-E95B79D25E82}"/>
              </a:ext>
            </a:extLst>
          </p:cNvPr>
          <p:cNvGrpSpPr/>
          <p:nvPr/>
        </p:nvGrpSpPr>
        <p:grpSpPr>
          <a:xfrm>
            <a:off x="7622208" y="1388980"/>
            <a:ext cx="3669472" cy="2419947"/>
            <a:chOff x="7622208" y="1388980"/>
            <a:chExt cx="3669472" cy="2419947"/>
          </a:xfrm>
        </p:grpSpPr>
        <p:pic>
          <p:nvPicPr>
            <p:cNvPr id="10246" name="Picture 6" descr="صور عن رمضان 2021 وأجمل العبارات عن شهر رمضان – اخر حاجة - اخر حاجة">
              <a:extLst>
                <a:ext uri="{FF2B5EF4-FFF2-40B4-BE49-F238E27FC236}">
                  <a16:creationId xmlns:a16="http://schemas.microsoft.com/office/drawing/2014/main" id="{925D810E-7101-4BE8-BC89-DC92370D8D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3" r="27921" b="3366"/>
            <a:stretch/>
          </p:blipFill>
          <p:spPr bwMode="auto">
            <a:xfrm>
              <a:off x="7622208" y="1388980"/>
              <a:ext cx="3669472" cy="24199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6" descr="صور عن رمضان 2021 وأجمل العبارات عن شهر رمضان – اخر حاجة - اخر حاجة">
              <a:extLst>
                <a:ext uri="{FF2B5EF4-FFF2-40B4-BE49-F238E27FC236}">
                  <a16:creationId xmlns:a16="http://schemas.microsoft.com/office/drawing/2014/main" id="{2C548CB4-F254-4E35-9A6D-141693E0D6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85" t="-1" r="27921" b="81683"/>
            <a:stretch/>
          </p:blipFill>
          <p:spPr bwMode="auto">
            <a:xfrm>
              <a:off x="7670822" y="3390811"/>
              <a:ext cx="1219358" cy="397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60230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2112</TotalTime>
  <Words>358</Words>
  <Application>Microsoft Office PowerPoint</Application>
  <PresentationFormat>Widescreen</PresentationFormat>
  <Paragraphs>93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Andalus</vt:lpstr>
      <vt:lpstr>Arial</vt:lpstr>
      <vt:lpstr>Calibri</vt:lpstr>
      <vt:lpstr>Calibri Light</vt:lpstr>
      <vt:lpstr>Sakkal Majalla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Nadine Madkour</dc:creator>
  <cp:lastModifiedBy>فاطمة عبد الله الشحي</cp:lastModifiedBy>
  <cp:revision>161</cp:revision>
  <dcterms:created xsi:type="dcterms:W3CDTF">2020-08-22T21:07:06Z</dcterms:created>
  <dcterms:modified xsi:type="dcterms:W3CDTF">2021-04-09T12:10:29Z</dcterms:modified>
</cp:coreProperties>
</file>