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1"/>
  </p:notesMasterIdLst>
  <p:sldIdLst>
    <p:sldId id="257" r:id="rId3"/>
    <p:sldId id="356" r:id="rId4"/>
    <p:sldId id="358" r:id="rId5"/>
    <p:sldId id="377" r:id="rId6"/>
    <p:sldId id="360" r:id="rId7"/>
    <p:sldId id="361" r:id="rId8"/>
    <p:sldId id="372" r:id="rId9"/>
    <p:sldId id="256" r:id="rId10"/>
    <p:sldId id="378" r:id="rId11"/>
    <p:sldId id="364" r:id="rId12"/>
    <p:sldId id="379" r:id="rId13"/>
    <p:sldId id="363" r:id="rId14"/>
    <p:sldId id="373" r:id="rId15"/>
    <p:sldId id="374" r:id="rId16"/>
    <p:sldId id="375" r:id="rId17"/>
    <p:sldId id="376" r:id="rId18"/>
    <p:sldId id="367" r:id="rId19"/>
    <p:sldId id="369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862281"/>
    <a:srgbClr val="CE3AC7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90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D74035-2D2F-431B-942A-0910030BBDEA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8652F8-420A-4438-A2A1-4E3BC1CBF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763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B6F8B-D691-4658-80A6-09316C28AF39}" type="datetime1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AE"/>
              <a:t>المعلمة عواطف عبدالله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26332-0370-41FB-B99B-25AAC66CCC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730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AC1BD-6CF3-4E3B-A2A5-6C1EB7B3A377}" type="datetime1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AE"/>
              <a:t>المعلمة عواطف عبدالله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26332-0370-41FB-B99B-25AAC66CCC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430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21F7D-5BA3-4060-81FB-30DF31597A35}" type="datetime1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AE"/>
              <a:t>المعلمة عواطف عبدالله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26332-0370-41FB-B99B-25AAC66CCC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0957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5D694-A0CE-4656-9786-1716B12577FE}" type="datetime1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AE"/>
              <a:t>المعلمة عواطف عبدالله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005F0-89E6-4B19-A170-4FF857CFF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9997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422A8-2FCC-4EA6-A19F-1A1F8168EEFA}" type="datetime1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AE"/>
              <a:t>المعلمة عواطف عبدالله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005F0-89E6-4B19-A170-4FF857CFF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4183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D7AD2-A252-4260-8547-84E0075FF933}" type="datetime1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AE"/>
              <a:t>المعلمة عواطف عبدالله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005F0-89E6-4B19-A170-4FF857CFF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8672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85264-B031-4131-8DE0-E04883B9C47D}" type="datetime1">
              <a:rPr lang="en-US" smtClean="0"/>
              <a:t>6/9/2020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AE"/>
              <a:t>المعلمة عواطف عبدالله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005F0-89E6-4B19-A170-4FF857CFF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5211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873C9-3DD3-4DAB-86E9-89073E95D14B}" type="datetime1">
              <a:rPr lang="en-US" smtClean="0"/>
              <a:t>6/9/2020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AE"/>
              <a:t>المعلمة عواطف عبدالله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005F0-89E6-4B19-A170-4FF857CFF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393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BBD15-6B41-4160-9865-4270F4070684}" type="datetime1">
              <a:rPr lang="en-US" smtClean="0"/>
              <a:t>6/9/2020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AE"/>
              <a:t>المعلمة عواطف عبدالله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005F0-89E6-4B19-A170-4FF857CFF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3176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9AB2B-4CA3-4FCD-BC44-38FD7D549244}" type="datetime1">
              <a:rPr lang="en-US" smtClean="0"/>
              <a:t>6/9/2020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AE"/>
              <a:t>المعلمة عواطف عبدالله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005F0-89E6-4B19-A170-4FF857CFF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4952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FBCE5-1192-4303-B096-B26328DCC836}" type="datetime1">
              <a:rPr lang="en-US" smtClean="0"/>
              <a:t>6/9/2020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AE"/>
              <a:t>المعلمة عواطف عبدالله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005F0-89E6-4B19-A170-4FF857CFF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896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F1279-05D0-4F95-BEB6-5168ABE8B79C}" type="datetime1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AE"/>
              <a:t>المعلمة عواطف عبدالله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26332-0370-41FB-B99B-25AAC66CCC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2560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098CC-46EF-4206-BCB1-6240C54AAEB3}" type="datetime1">
              <a:rPr lang="en-US" smtClean="0"/>
              <a:t>6/9/2020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AE"/>
              <a:t>المعلمة عواطف عبدالله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005F0-89E6-4B19-A170-4FF857CFF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2575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B9743-E4A2-4DA0-A225-03504801C3C7}" type="datetime1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AE"/>
              <a:t>المعلمة عواطف عبدالله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005F0-89E6-4B19-A170-4FF857CFF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0360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C1C90-4EF1-4B62-9445-3850C7976530}" type="datetime1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AE"/>
              <a:t>المعلمة عواطف عبدالله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005F0-89E6-4B19-A170-4FF857CFF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938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C6A67-79D9-4473-A999-CE6E40F3C8B8}" type="datetime1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AE"/>
              <a:t>المعلمة عواطف عبدالله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26332-0370-41FB-B99B-25AAC66CCC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755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E0417-A80E-4CF0-B4D2-00288C55EA40}" type="datetime1">
              <a:rPr lang="en-US" smtClean="0"/>
              <a:t>6/9/2020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AE"/>
              <a:t>المعلمة عواطف عبدالله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26332-0370-41FB-B99B-25AAC66CCC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257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BDA97-567D-4EAD-8478-36B91428B2D4}" type="datetime1">
              <a:rPr lang="en-US" smtClean="0"/>
              <a:t>6/9/2020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AE"/>
              <a:t>المعلمة عواطف عبدالله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26332-0370-41FB-B99B-25AAC66CCC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312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42C0E-1CD4-42BE-A267-15D9D36BCCB3}" type="datetime1">
              <a:rPr lang="en-US" smtClean="0"/>
              <a:t>6/9/2020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AE"/>
              <a:t>المعلمة عواطف عبدالله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26332-0370-41FB-B99B-25AAC66CCC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568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EC380-E44D-4149-AD96-C17F376A13E3}" type="datetime1">
              <a:rPr lang="en-US" smtClean="0"/>
              <a:t>6/9/2020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AE"/>
              <a:t>المعلمة عواطف عبدالله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26332-0370-41FB-B99B-25AAC66CCC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02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ED33C-4C85-4B78-BDEF-5607CED4ACEE}" type="datetime1">
              <a:rPr lang="en-US" smtClean="0"/>
              <a:t>6/9/2020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AE"/>
              <a:t>المعلمة عواطف عبدالله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26332-0370-41FB-B99B-25AAC66CCC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390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07B04-19A4-457D-A70E-91B84063EFA0}" type="datetime1">
              <a:rPr lang="en-US" smtClean="0"/>
              <a:t>6/9/2020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AE"/>
              <a:t>المعلمة عواطف عبدالله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26332-0370-41FB-B99B-25AAC66CCC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235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28F59E-C6DB-4C97-B7EF-65BE8E8D704A}" type="datetime1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ar-AE"/>
              <a:t>المعلمة عواطف عبدالله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26332-0370-41FB-B99B-25AAC66CCC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769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A68B58-3B0A-4307-A418-448CB9F725FA}" type="datetime1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ar-AE"/>
              <a:t>المعلمة عواطف عبدالله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F005F0-89E6-4B19-A170-4FF857CFF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641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hdphoto" Target="../media/hdphoto1.wdp"/><Relationship Id="rId7" Type="http://schemas.openxmlformats.org/officeDocument/2006/relationships/image" Target="../media/image9.png"/><Relationship Id="rId12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fif"/><Relationship Id="rId11" Type="http://schemas.openxmlformats.org/officeDocument/2006/relationships/image" Target="../media/image13.png"/><Relationship Id="rId5" Type="http://schemas.microsoft.com/office/2007/relationships/hdphoto" Target="../media/hdphoto2.wdp"/><Relationship Id="rId10" Type="http://schemas.openxmlformats.org/officeDocument/2006/relationships/image" Target="../media/image12.jfif"/><Relationship Id="rId4" Type="http://schemas.openxmlformats.org/officeDocument/2006/relationships/image" Target="../media/image7.png"/><Relationship Id="rId9" Type="http://schemas.openxmlformats.org/officeDocument/2006/relationships/image" Target="../media/image11.jf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51BA838-96E4-48D7-BC7B-5DB0B3FEE5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1773869-72B2-42B9-8CA3-71225A117C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8740" y="495703"/>
            <a:ext cx="8904912" cy="5724122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D5C06D-967B-48CB-B28A-8171DF23A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AE"/>
              <a:t>المعلمة عواطف عبدالله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1370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89E1B2F-FBB2-46DD-A138-38DAA0DCCB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BF511BA-4794-4E80-A00E-877AA4CDB1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980" t="29025" r="24898" b="28551"/>
          <a:stretch/>
        </p:blipFill>
        <p:spPr>
          <a:xfrm>
            <a:off x="434713" y="1244182"/>
            <a:ext cx="10851901" cy="5171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E74852-0AE9-4A92-9705-B4521B957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AE"/>
              <a:t>المعلمة عواطف عبدالله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912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AE7E38B-2F91-4397-BBE6-A4F38C18FA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2377"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CA5BD88-A870-4461-9B8B-C69B027594A3}"/>
              </a:ext>
            </a:extLst>
          </p:cNvPr>
          <p:cNvSpPr/>
          <p:nvPr/>
        </p:nvSpPr>
        <p:spPr>
          <a:xfrm>
            <a:off x="2728211" y="509666"/>
            <a:ext cx="7255239" cy="1543986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AE" sz="3200" dirty="0">
                <a:solidFill>
                  <a:srgbClr val="E7E6E6">
                    <a:lumMod val="10000"/>
                  </a:srgbClr>
                </a:solidFill>
                <a:latin typeface="Calibri" panose="020F0502020204030204"/>
                <a:cs typeface="Arial" panose="020B0604020202020204" pitchFamily="34" charset="0"/>
              </a:rPr>
              <a:t>1</a:t>
            </a:r>
            <a:r>
              <a:rPr kumimoji="0" lang="ar-AE" sz="32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/ تنشط حركة الْحشرات في فصل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0" name="Picture 2" descr="Cute Cartoon Bee Clip Art Image - cute cartoon bee with big eyes ...">
            <a:extLst>
              <a:ext uri="{FF2B5EF4-FFF2-40B4-BE49-F238E27FC236}">
                <a16:creationId xmlns:a16="http://schemas.microsoft.com/office/drawing/2014/main" id="{17B0F1D7-35BB-4BF3-AFF5-D5041428E7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3450" y="2398426"/>
            <a:ext cx="1236543" cy="733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D9E14D1-F5D2-4C04-BEF4-45C40D291B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82398" y="4163125"/>
            <a:ext cx="1237595" cy="7376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FD8407E-F2EB-4B18-8870-9B26473279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83450" y="5610654"/>
            <a:ext cx="1237595" cy="73768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A0F850F-10FE-48C1-8FF9-773FE6DDDF69}"/>
              </a:ext>
            </a:extLst>
          </p:cNvPr>
          <p:cNvSpPr txBox="1"/>
          <p:nvPr/>
        </p:nvSpPr>
        <p:spPr>
          <a:xfrm>
            <a:off x="7639987" y="2547566"/>
            <a:ext cx="21885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الربيع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74F3E07-3A26-4188-816A-48E471B021A5}"/>
              </a:ext>
            </a:extLst>
          </p:cNvPr>
          <p:cNvSpPr txBox="1"/>
          <p:nvPr/>
        </p:nvSpPr>
        <p:spPr>
          <a:xfrm>
            <a:off x="7793834" y="4326909"/>
            <a:ext cx="21885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الخريف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04FD5CA-4315-4086-AEB7-A84B2E894968}"/>
              </a:ext>
            </a:extLst>
          </p:cNvPr>
          <p:cNvSpPr txBox="1"/>
          <p:nvPr/>
        </p:nvSpPr>
        <p:spPr>
          <a:xfrm>
            <a:off x="7793834" y="5746893"/>
            <a:ext cx="21885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الصيف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33B57F2-EFCB-48E2-A5A3-2324B768E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AE"/>
              <a:t>المعلمة عواطف عبدالله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145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7.40741E-7 L -0.75768 0.3328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891" y="16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AE7E38B-2F91-4397-BBE6-A4F38C18FA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2377"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CA5BD88-A870-4461-9B8B-C69B027594A3}"/>
              </a:ext>
            </a:extLst>
          </p:cNvPr>
          <p:cNvSpPr/>
          <p:nvPr/>
        </p:nvSpPr>
        <p:spPr>
          <a:xfrm>
            <a:off x="2728211" y="509666"/>
            <a:ext cx="7255239" cy="1543986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3200" dirty="0">
                <a:solidFill>
                  <a:schemeClr val="bg2">
                    <a:lumMod val="10000"/>
                  </a:schemeClr>
                </a:solidFill>
              </a:rPr>
              <a:t>2 / النّحل من الحشرات المفيدة حسب النص لأنه  </a:t>
            </a:r>
            <a:endParaRPr lang="en-US" sz="32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2050" name="Picture 2" descr="Cute Cartoon Bee Clip Art Image - cute cartoon bee with big eyes ...">
            <a:extLst>
              <a:ext uri="{FF2B5EF4-FFF2-40B4-BE49-F238E27FC236}">
                <a16:creationId xmlns:a16="http://schemas.microsoft.com/office/drawing/2014/main" id="{17B0F1D7-35BB-4BF3-AFF5-D5041428E7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3450" y="2398426"/>
            <a:ext cx="1236543" cy="733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D9E14D1-F5D2-4C04-BEF4-45C40D291B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82398" y="4163125"/>
            <a:ext cx="1237595" cy="7376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FD8407E-F2EB-4B18-8870-9B26473279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83450" y="5610654"/>
            <a:ext cx="1237595" cy="73768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A0F850F-10FE-48C1-8FF9-773FE6DDDF69}"/>
              </a:ext>
            </a:extLst>
          </p:cNvPr>
          <p:cNvSpPr txBox="1"/>
          <p:nvPr/>
        </p:nvSpPr>
        <p:spPr>
          <a:xfrm>
            <a:off x="7639987" y="2547566"/>
            <a:ext cx="21885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3200" dirty="0"/>
              <a:t>يعطينا الغذاء</a:t>
            </a:r>
            <a:endParaRPr lang="en-US" sz="3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74F3E07-3A26-4188-816A-48E471B021A5}"/>
              </a:ext>
            </a:extLst>
          </p:cNvPr>
          <p:cNvSpPr txBox="1"/>
          <p:nvPr/>
        </p:nvSpPr>
        <p:spPr>
          <a:xfrm>
            <a:off x="7793834" y="4326909"/>
            <a:ext cx="21885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3200" dirty="0"/>
              <a:t>يعطينا الْدواء</a:t>
            </a:r>
            <a:endParaRPr lang="en-US" sz="3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04FD5CA-4315-4086-AEB7-A84B2E894968}"/>
              </a:ext>
            </a:extLst>
          </p:cNvPr>
          <p:cNvSpPr txBox="1"/>
          <p:nvPr/>
        </p:nvSpPr>
        <p:spPr>
          <a:xfrm>
            <a:off x="7793834" y="5746893"/>
            <a:ext cx="21885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3200" dirty="0"/>
              <a:t>يعطينا الْعسل</a:t>
            </a:r>
            <a:endParaRPr lang="en-US" sz="320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2CF9E87-1400-453B-B355-D3D4EFECA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AE"/>
              <a:t>المعلمة عواطف عبدالله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203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7.40741E-7 L -0.74661 -0.1356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331" y="-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AE7E38B-2F91-4397-BBE6-A4F38C18FA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2377"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CA5BD88-A870-4461-9B8B-C69B027594A3}"/>
              </a:ext>
            </a:extLst>
          </p:cNvPr>
          <p:cNvSpPr/>
          <p:nvPr/>
        </p:nvSpPr>
        <p:spPr>
          <a:xfrm>
            <a:off x="2728211" y="509666"/>
            <a:ext cx="7255239" cy="1543986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32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3 / يعيش النّحل حسب النص في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0" name="Picture 2" descr="Cute Cartoon Bee Clip Art Image - cute cartoon bee with big eyes ...">
            <a:extLst>
              <a:ext uri="{FF2B5EF4-FFF2-40B4-BE49-F238E27FC236}">
                <a16:creationId xmlns:a16="http://schemas.microsoft.com/office/drawing/2014/main" id="{17B0F1D7-35BB-4BF3-AFF5-D5041428E7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3450" y="2398426"/>
            <a:ext cx="1236543" cy="733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D9E14D1-F5D2-4C04-BEF4-45C40D291B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82398" y="5761030"/>
            <a:ext cx="1237595" cy="7376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FD8407E-F2EB-4B18-8870-9B26473279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9603" y="4222769"/>
            <a:ext cx="1237595" cy="73768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A0F850F-10FE-48C1-8FF9-773FE6DDDF69}"/>
              </a:ext>
            </a:extLst>
          </p:cNvPr>
          <p:cNvSpPr txBox="1"/>
          <p:nvPr/>
        </p:nvSpPr>
        <p:spPr>
          <a:xfrm>
            <a:off x="7639987" y="2547566"/>
            <a:ext cx="21885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الْجحر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74F3E07-3A26-4188-816A-48E471B021A5}"/>
              </a:ext>
            </a:extLst>
          </p:cNvPr>
          <p:cNvSpPr txBox="1"/>
          <p:nvPr/>
        </p:nvSpPr>
        <p:spPr>
          <a:xfrm>
            <a:off x="7793834" y="4326909"/>
            <a:ext cx="21885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الْخلية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04FD5CA-4315-4086-AEB7-A84B2E894968}"/>
              </a:ext>
            </a:extLst>
          </p:cNvPr>
          <p:cNvSpPr txBox="1"/>
          <p:nvPr/>
        </p:nvSpPr>
        <p:spPr>
          <a:xfrm>
            <a:off x="7793834" y="5746893"/>
            <a:ext cx="21885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الغابات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5814EBC-062D-4D24-BF4E-7E6C8041F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AE"/>
              <a:t>المعلمة عواطف عبدالله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132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33333E-6 L -0.74661 0.0083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370" y="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AE7E38B-2F91-4397-BBE6-A4F38C18FA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2377"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CA5BD88-A870-4461-9B8B-C69B027594A3}"/>
              </a:ext>
            </a:extLst>
          </p:cNvPr>
          <p:cNvSpPr/>
          <p:nvPr/>
        </p:nvSpPr>
        <p:spPr>
          <a:xfrm>
            <a:off x="2728211" y="509666"/>
            <a:ext cx="7255239" cy="1543986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32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4 / الْمسؤول عن جمع الرحيق وإدخاله للخلية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0" name="Picture 2" descr="Cute Cartoon Bee Clip Art Image - cute cartoon bee with big eyes ...">
            <a:extLst>
              <a:ext uri="{FF2B5EF4-FFF2-40B4-BE49-F238E27FC236}">
                <a16:creationId xmlns:a16="http://schemas.microsoft.com/office/drawing/2014/main" id="{17B0F1D7-35BB-4BF3-AFF5-D5041428E7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3450" y="2398426"/>
            <a:ext cx="1236543" cy="733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D9E14D1-F5D2-4C04-BEF4-45C40D291B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82398" y="4163125"/>
            <a:ext cx="1237595" cy="7376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FD8407E-F2EB-4B18-8870-9B26473279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83450" y="5610654"/>
            <a:ext cx="1237595" cy="73768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A0F850F-10FE-48C1-8FF9-773FE6DDDF69}"/>
              </a:ext>
            </a:extLst>
          </p:cNvPr>
          <p:cNvSpPr txBox="1"/>
          <p:nvPr/>
        </p:nvSpPr>
        <p:spPr>
          <a:xfrm>
            <a:off x="7639987" y="2547566"/>
            <a:ext cx="21885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العاملات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74F3E07-3A26-4188-816A-48E471B021A5}"/>
              </a:ext>
            </a:extLst>
          </p:cNvPr>
          <p:cNvSpPr txBox="1"/>
          <p:nvPr/>
        </p:nvSpPr>
        <p:spPr>
          <a:xfrm>
            <a:off x="7793834" y="4326909"/>
            <a:ext cx="21885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الذكور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04FD5CA-4315-4086-AEB7-A84B2E894968}"/>
              </a:ext>
            </a:extLst>
          </p:cNvPr>
          <p:cNvSpPr txBox="1"/>
          <p:nvPr/>
        </p:nvSpPr>
        <p:spPr>
          <a:xfrm>
            <a:off x="7793834" y="5746893"/>
            <a:ext cx="21885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الملكة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35468F0-9857-4404-B69C-F8327DF05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AE"/>
              <a:t>المعلمة عواطف عبدالله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37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7.40741E-7 L -0.75508 0.3405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760" y="17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AE7E38B-2F91-4397-BBE6-A4F38C18FA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2377"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CA5BD88-A870-4461-9B8B-C69B027594A3}"/>
              </a:ext>
            </a:extLst>
          </p:cNvPr>
          <p:cNvSpPr/>
          <p:nvPr/>
        </p:nvSpPr>
        <p:spPr>
          <a:xfrm>
            <a:off x="2728211" y="509666"/>
            <a:ext cx="7255239" cy="1543986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32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5 / نوع النص هو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0" name="Picture 2" descr="Cute Cartoon Bee Clip Art Image - cute cartoon bee with big eyes ...">
            <a:extLst>
              <a:ext uri="{FF2B5EF4-FFF2-40B4-BE49-F238E27FC236}">
                <a16:creationId xmlns:a16="http://schemas.microsoft.com/office/drawing/2014/main" id="{17B0F1D7-35BB-4BF3-AFF5-D5041428E7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3450" y="2398426"/>
            <a:ext cx="1236543" cy="733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D9E14D1-F5D2-4C04-BEF4-45C40D291B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82398" y="4163125"/>
            <a:ext cx="1237595" cy="7376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FD8407E-F2EB-4B18-8870-9B26473279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83450" y="5610654"/>
            <a:ext cx="1237595" cy="73768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A0F850F-10FE-48C1-8FF9-773FE6DDDF69}"/>
              </a:ext>
            </a:extLst>
          </p:cNvPr>
          <p:cNvSpPr txBox="1"/>
          <p:nvPr/>
        </p:nvSpPr>
        <p:spPr>
          <a:xfrm>
            <a:off x="7639987" y="2547566"/>
            <a:ext cx="21885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معلوماتي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74F3E07-3A26-4188-816A-48E471B021A5}"/>
              </a:ext>
            </a:extLst>
          </p:cNvPr>
          <p:cNvSpPr txBox="1"/>
          <p:nvPr/>
        </p:nvSpPr>
        <p:spPr>
          <a:xfrm>
            <a:off x="7793834" y="4326909"/>
            <a:ext cx="21885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قصصي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04FD5CA-4315-4086-AEB7-A84B2E894968}"/>
              </a:ext>
            </a:extLst>
          </p:cNvPr>
          <p:cNvSpPr txBox="1"/>
          <p:nvPr/>
        </p:nvSpPr>
        <p:spPr>
          <a:xfrm>
            <a:off x="7793834" y="5746893"/>
            <a:ext cx="21885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خيالي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2E6C689-20C1-40A2-95EE-BFD70DED4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AE"/>
              <a:t>المعلمة عواطف عبدالله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456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7.40741E-7 L -0.75508 0.3405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760" y="17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3FA52F-ED65-4711-A01C-1442B94BD2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F370E70-9B35-4863-A2D3-C2BCC5B83C7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131" t="31667" r="20911" b="27635"/>
          <a:stretch/>
        </p:blipFill>
        <p:spPr>
          <a:xfrm>
            <a:off x="631812" y="883402"/>
            <a:ext cx="10775545" cy="54399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Graphic 5" descr="Checkmark">
            <a:extLst>
              <a:ext uri="{FF2B5EF4-FFF2-40B4-BE49-F238E27FC236}">
                <a16:creationId xmlns:a16="http://schemas.microsoft.com/office/drawing/2014/main" id="{CB82A875-07F3-4DFF-8DF7-9251A02DA4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7547" y="4029557"/>
            <a:ext cx="914400" cy="914400"/>
          </a:xfrm>
          <a:prstGeom prst="rect">
            <a:avLst/>
          </a:prstGeom>
        </p:spPr>
      </p:pic>
      <p:pic>
        <p:nvPicPr>
          <p:cNvPr id="8" name="Graphic 7" descr="Close">
            <a:extLst>
              <a:ext uri="{FF2B5EF4-FFF2-40B4-BE49-F238E27FC236}">
                <a16:creationId xmlns:a16="http://schemas.microsoft.com/office/drawing/2014/main" id="{0DA6B95D-0375-4AC1-903D-1F7FCD0B1B2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502412" y="2117360"/>
            <a:ext cx="914400" cy="914400"/>
          </a:xfrm>
          <a:prstGeom prst="rect">
            <a:avLst/>
          </a:prstGeom>
        </p:spPr>
      </p:pic>
      <p:pic>
        <p:nvPicPr>
          <p:cNvPr id="10" name="Graphic 9" descr="Close">
            <a:extLst>
              <a:ext uri="{FF2B5EF4-FFF2-40B4-BE49-F238E27FC236}">
                <a16:creationId xmlns:a16="http://schemas.microsoft.com/office/drawing/2014/main" id="{B4875052-8C29-4D34-9E65-36A398F07BD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502412" y="3146155"/>
            <a:ext cx="914400" cy="914400"/>
          </a:xfrm>
          <a:prstGeom prst="rect">
            <a:avLst/>
          </a:prstGeom>
        </p:spPr>
      </p:pic>
      <p:pic>
        <p:nvPicPr>
          <p:cNvPr id="12" name="Graphic 11" descr="Checkmark">
            <a:extLst>
              <a:ext uri="{FF2B5EF4-FFF2-40B4-BE49-F238E27FC236}">
                <a16:creationId xmlns:a16="http://schemas.microsoft.com/office/drawing/2014/main" id="{4F269046-DEE3-4132-806B-9EDBB99079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02412" y="5073027"/>
            <a:ext cx="914400" cy="9144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7EC5FA-5865-4C6B-8985-2C9819ED2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AE"/>
              <a:t>المعلمة عواطف عبدالله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598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3FA52F-ED65-4711-A01C-1442B94BD2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BF511BA-4794-4E80-A00E-877AA4CDB1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980" t="29025" r="24898" b="28551"/>
          <a:stretch/>
        </p:blipFill>
        <p:spPr>
          <a:xfrm>
            <a:off x="1469035" y="1678898"/>
            <a:ext cx="9593705" cy="4571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035014-17CD-421E-A5BC-F461CC402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AE"/>
              <a:t>المعلمة عواطف عبدالله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0329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62482F3-2271-4684-B3FF-B5CA646902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A874889-0D34-426B-BAD5-A6584687AB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9952" y="0"/>
            <a:ext cx="5438103" cy="154851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2E4D50A-A333-4A44-9910-B04ABD7A47F3}"/>
              </a:ext>
            </a:extLst>
          </p:cNvPr>
          <p:cNvSpPr/>
          <p:nvPr/>
        </p:nvSpPr>
        <p:spPr>
          <a:xfrm>
            <a:off x="8434622" y="324918"/>
            <a:ext cx="244810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4400" b="1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بطاقة خروج</a:t>
            </a:r>
            <a:endParaRPr kumimoji="0" lang="en-US" sz="4400" b="1" i="0" u="none" strike="noStrike" kern="1200" cap="none" spc="0" normalizeH="0" baseline="0" noProof="0" dirty="0">
              <a:ln w="0"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31EADC-9322-42C8-8BB0-6130ABA265B5}"/>
              </a:ext>
            </a:extLst>
          </p:cNvPr>
          <p:cNvSpPr txBox="1"/>
          <p:nvPr/>
        </p:nvSpPr>
        <p:spPr>
          <a:xfrm>
            <a:off x="3973229" y="1873436"/>
            <a:ext cx="788482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4000" dirty="0"/>
              <a:t>الدخول على منصة نهلة وناهل</a:t>
            </a:r>
          </a:p>
          <a:p>
            <a:pPr algn="ctr"/>
            <a:r>
              <a:rPr lang="ar-AE" sz="4000" dirty="0"/>
              <a:t> وقراءة قصة (   </a:t>
            </a:r>
            <a:r>
              <a:rPr lang="ar-AE" sz="4000" dirty="0">
                <a:solidFill>
                  <a:srgbClr val="FF0000"/>
                </a:solidFill>
              </a:rPr>
              <a:t>النحلة</a:t>
            </a:r>
            <a:r>
              <a:rPr lang="ar-AE" sz="4000" dirty="0"/>
              <a:t>   ) ثم تصوير الطالب أو الطالبة وهو يقرأ جزء منها لمن يرغب وذلك لإرفاق الفيديو في قناة هند تقرأ وتبدع</a:t>
            </a:r>
            <a:endParaRPr lang="en-US" sz="4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2E44F20-DE4C-4387-87FD-3C78151DFDA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339" t="16340" r="41250" b="13023"/>
          <a:stretch/>
        </p:blipFill>
        <p:spPr>
          <a:xfrm>
            <a:off x="548485" y="1094359"/>
            <a:ext cx="3424744" cy="49617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F08281-81DC-4929-A6EA-D0A9BFD5A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AE"/>
              <a:t>المعلمة عواطف عبدالله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023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A506FA9-C88F-4630-94EE-25F92A40BA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704282A-FB7F-49D1-90F8-AA6ECB7408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7260" y="-198896"/>
            <a:ext cx="5434739" cy="154724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410C006-7ED1-43C5-A18F-B39A53BA233A}"/>
              </a:ext>
            </a:extLst>
          </p:cNvPr>
          <p:cNvSpPr/>
          <p:nvPr/>
        </p:nvSpPr>
        <p:spPr>
          <a:xfrm>
            <a:off x="8939431" y="190007"/>
            <a:ext cx="236635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4400" b="1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خطة الدرس</a:t>
            </a:r>
            <a:endParaRPr kumimoji="0" lang="en-US" sz="4400" b="1" i="0" u="none" strike="noStrike" kern="1200" cap="none" spc="0" normalizeH="0" baseline="0" noProof="0" dirty="0">
              <a:ln w="0"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059B2E3-412F-4408-8A48-51266F39D61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275" t="28368" r="11865" b="8869"/>
          <a:stretch/>
        </p:blipFill>
        <p:spPr>
          <a:xfrm>
            <a:off x="1184223" y="975214"/>
            <a:ext cx="10583057" cy="569278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64FA-C74D-4383-8AD4-CFB89CA73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AE"/>
              <a:t>المعلمة عواطف عبدالله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8167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>
            <a:extLst>
              <a:ext uri="{FF2B5EF4-FFF2-40B4-BE49-F238E27FC236}">
                <a16:creationId xmlns:a16="http://schemas.microsoft.com/office/drawing/2014/main" id="{BC733EBF-DA3D-4479-9B27-B15A355D2CB4}"/>
              </a:ext>
            </a:extLst>
          </p:cNvPr>
          <p:cNvSpPr/>
          <p:nvPr/>
        </p:nvSpPr>
        <p:spPr>
          <a:xfrm>
            <a:off x="5054994" y="4235632"/>
            <a:ext cx="2254478" cy="1517123"/>
          </a:xfrm>
          <a:prstGeom prst="rect">
            <a:avLst/>
          </a:prstGeom>
          <a:noFill/>
          <a:ln w="38100">
            <a:solidFill>
              <a:srgbClr val="92B5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1" name="Picture 50" descr="A close up of a clip&#10;&#10;Description automatically generated">
            <a:extLst>
              <a:ext uri="{FF2B5EF4-FFF2-40B4-BE49-F238E27FC236}">
                <a16:creationId xmlns:a16="http://schemas.microsoft.com/office/drawing/2014/main" id="{8F5715CB-9C88-44E7-9E0D-84B2E17BB6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414" b="23966" l="37077" r="97385">
                        <a14:foregroundMark x1="88615" y1="2414" x2="88615" y2="2414"/>
                        <a14:foregroundMark x1="97538" y1="11724" x2="97538" y2="11724"/>
                        <a14:foregroundMark x1="89692" y1="23966" x2="89692" y2="23966"/>
                        <a14:foregroundMark x1="42923" y1="5345" x2="42923" y2="5345"/>
                        <a14:foregroundMark x1="42615" y1="5172" x2="39692" y2="12414"/>
                        <a14:foregroundMark x1="39692" y1="12414" x2="39692" y2="12759"/>
                        <a14:foregroundMark x1="37231" y1="12241" x2="37231" y2="12241"/>
                        <a14:foregroundMark x1="37692" y1="12241" x2="38615" y2="16207"/>
                        <a14:foregroundMark x1="38769" y1="16207" x2="41538" y2="20172"/>
                        <a14:foregroundMark x1="37077" y1="11897" x2="37692" y2="12241"/>
                        <a14:foregroundMark x1="79846" y1="3276" x2="76000" y2="32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381" b="74769"/>
          <a:stretch/>
        </p:blipFill>
        <p:spPr>
          <a:xfrm>
            <a:off x="4509206" y="5641753"/>
            <a:ext cx="3330287" cy="114260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F50C20E3-D6F4-4480-B5E8-483EE5148C07}"/>
              </a:ext>
            </a:extLst>
          </p:cNvPr>
          <p:cNvSpPr/>
          <p:nvPr/>
        </p:nvSpPr>
        <p:spPr>
          <a:xfrm>
            <a:off x="1240903" y="4231774"/>
            <a:ext cx="2254478" cy="1517123"/>
          </a:xfrm>
          <a:prstGeom prst="rect">
            <a:avLst/>
          </a:prstGeom>
          <a:noFill/>
          <a:ln w="38100">
            <a:solidFill>
              <a:srgbClr val="6848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9" name="Picture 48" descr="A close up of a clip&#10;&#10;Description automatically generated">
            <a:extLst>
              <a:ext uri="{FF2B5EF4-FFF2-40B4-BE49-F238E27FC236}">
                <a16:creationId xmlns:a16="http://schemas.microsoft.com/office/drawing/2014/main" id="{F3F39B34-E96C-43ED-B8C5-23F1DE09BD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414" b="23966" l="37077" r="97385">
                        <a14:foregroundMark x1="88615" y1="2414" x2="88615" y2="2414"/>
                        <a14:foregroundMark x1="97538" y1="11724" x2="97538" y2="11724"/>
                        <a14:foregroundMark x1="89692" y1="23966" x2="89692" y2="23966"/>
                        <a14:foregroundMark x1="42923" y1="5345" x2="42923" y2="5345"/>
                        <a14:foregroundMark x1="42615" y1="5172" x2="39692" y2="12414"/>
                        <a14:foregroundMark x1="39692" y1="12414" x2="39692" y2="12759"/>
                        <a14:foregroundMark x1="37231" y1="12241" x2="37231" y2="12241"/>
                        <a14:foregroundMark x1="37692" y1="12241" x2="38615" y2="16207"/>
                        <a14:foregroundMark x1="38769" y1="16207" x2="41538" y2="20172"/>
                        <a14:foregroundMark x1="37077" y1="11897" x2="37692" y2="12241"/>
                        <a14:foregroundMark x1="79846" y1="3276" x2="76000" y2="32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381" b="74769"/>
          <a:stretch/>
        </p:blipFill>
        <p:spPr>
          <a:xfrm>
            <a:off x="695115" y="5637895"/>
            <a:ext cx="3330287" cy="114260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9D813A67-1EAF-4D2D-AACC-0D5327D59FB9}"/>
              </a:ext>
            </a:extLst>
          </p:cNvPr>
          <p:cNvSpPr/>
          <p:nvPr/>
        </p:nvSpPr>
        <p:spPr>
          <a:xfrm>
            <a:off x="1214179" y="1392340"/>
            <a:ext cx="2254478" cy="1517123"/>
          </a:xfrm>
          <a:prstGeom prst="rect">
            <a:avLst/>
          </a:prstGeom>
          <a:noFill/>
          <a:ln w="38100">
            <a:solidFill>
              <a:srgbClr val="4057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7" name="Picture 46" descr="A close up of a clip&#10;&#10;Description automatically generated">
            <a:extLst>
              <a:ext uri="{FF2B5EF4-FFF2-40B4-BE49-F238E27FC236}">
                <a16:creationId xmlns:a16="http://schemas.microsoft.com/office/drawing/2014/main" id="{F025BCDD-5410-45DD-87FA-5DF4DC99D6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414" b="23966" l="37077" r="97385">
                        <a14:foregroundMark x1="88615" y1="2414" x2="88615" y2="2414"/>
                        <a14:foregroundMark x1="97538" y1="11724" x2="97538" y2="11724"/>
                        <a14:foregroundMark x1="89692" y1="23966" x2="89692" y2="23966"/>
                        <a14:foregroundMark x1="42923" y1="5345" x2="42923" y2="5345"/>
                        <a14:foregroundMark x1="42615" y1="5172" x2="39692" y2="12414"/>
                        <a14:foregroundMark x1="39692" y1="12414" x2="39692" y2="12759"/>
                        <a14:foregroundMark x1="37231" y1="12241" x2="37231" y2="12241"/>
                        <a14:foregroundMark x1="37692" y1="12241" x2="38615" y2="16207"/>
                        <a14:foregroundMark x1="38769" y1="16207" x2="41538" y2="20172"/>
                        <a14:foregroundMark x1="37077" y1="11897" x2="37692" y2="12241"/>
                        <a14:foregroundMark x1="79846" y1="3276" x2="76000" y2="32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381" b="74769"/>
          <a:stretch/>
        </p:blipFill>
        <p:spPr>
          <a:xfrm>
            <a:off x="668391" y="2798461"/>
            <a:ext cx="3330287" cy="114260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7CAA6548-3E67-40CA-B39D-EC0A96A1036D}"/>
              </a:ext>
            </a:extLst>
          </p:cNvPr>
          <p:cNvSpPr/>
          <p:nvPr/>
        </p:nvSpPr>
        <p:spPr>
          <a:xfrm>
            <a:off x="5131313" y="1373199"/>
            <a:ext cx="2254478" cy="1517123"/>
          </a:xfrm>
          <a:prstGeom prst="rect">
            <a:avLst/>
          </a:prstGeom>
          <a:noFill/>
          <a:ln w="38100">
            <a:solidFill>
              <a:srgbClr val="E0BC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5" name="Picture 44" descr="A close up of a clip&#10;&#10;Description automatically generated">
            <a:extLst>
              <a:ext uri="{FF2B5EF4-FFF2-40B4-BE49-F238E27FC236}">
                <a16:creationId xmlns:a16="http://schemas.microsoft.com/office/drawing/2014/main" id="{46ED4CB0-FC4C-47FA-98F1-98EB1EB83F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414" b="23966" l="37077" r="97385">
                        <a14:foregroundMark x1="88615" y1="2414" x2="88615" y2="2414"/>
                        <a14:foregroundMark x1="97538" y1="11724" x2="97538" y2="11724"/>
                        <a14:foregroundMark x1="89692" y1="23966" x2="89692" y2="23966"/>
                        <a14:foregroundMark x1="42923" y1="5345" x2="42923" y2="5345"/>
                        <a14:foregroundMark x1="42615" y1="5172" x2="39692" y2="12414"/>
                        <a14:foregroundMark x1="39692" y1="12414" x2="39692" y2="12759"/>
                        <a14:foregroundMark x1="37231" y1="12241" x2="37231" y2="12241"/>
                        <a14:foregroundMark x1="37692" y1="12241" x2="38615" y2="16207"/>
                        <a14:foregroundMark x1="38769" y1="16207" x2="41538" y2="20172"/>
                        <a14:foregroundMark x1="37077" y1="11897" x2="37692" y2="12241"/>
                        <a14:foregroundMark x1="79846" y1="3276" x2="76000" y2="32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381" b="74769"/>
          <a:stretch/>
        </p:blipFill>
        <p:spPr>
          <a:xfrm>
            <a:off x="4585525" y="2779320"/>
            <a:ext cx="3330287" cy="114260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36743C78-77B7-45D6-A608-F7B17A39891F}"/>
              </a:ext>
            </a:extLst>
          </p:cNvPr>
          <p:cNvSpPr/>
          <p:nvPr/>
        </p:nvSpPr>
        <p:spPr>
          <a:xfrm>
            <a:off x="8916113" y="1381070"/>
            <a:ext cx="2254478" cy="1517123"/>
          </a:xfrm>
          <a:prstGeom prst="rect">
            <a:avLst/>
          </a:prstGeom>
          <a:noFill/>
          <a:ln w="38100">
            <a:solidFill>
              <a:srgbClr val="9157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2" name="Picture 41" descr="A close up of a clip&#10;&#10;Description automatically generated">
            <a:extLst>
              <a:ext uri="{FF2B5EF4-FFF2-40B4-BE49-F238E27FC236}">
                <a16:creationId xmlns:a16="http://schemas.microsoft.com/office/drawing/2014/main" id="{7B3EBB21-6B84-4BEC-A4B7-F31C2BE42F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414" b="23966" l="37077" r="97385">
                        <a14:foregroundMark x1="88615" y1="2414" x2="88615" y2="2414"/>
                        <a14:foregroundMark x1="97538" y1="11724" x2="97538" y2="11724"/>
                        <a14:foregroundMark x1="89692" y1="23966" x2="89692" y2="23966"/>
                        <a14:foregroundMark x1="42923" y1="5345" x2="42923" y2="5345"/>
                        <a14:foregroundMark x1="42615" y1="5172" x2="39692" y2="12414"/>
                        <a14:foregroundMark x1="39692" y1="12414" x2="39692" y2="12759"/>
                        <a14:foregroundMark x1="37231" y1="12241" x2="37231" y2="12241"/>
                        <a14:foregroundMark x1="37692" y1="12241" x2="38615" y2="16207"/>
                        <a14:foregroundMark x1="38769" y1="16207" x2="41538" y2="20172"/>
                        <a14:foregroundMark x1="37077" y1="11897" x2="37692" y2="12241"/>
                        <a14:foregroundMark x1="79846" y1="3276" x2="76000" y2="32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381" b="74769"/>
          <a:stretch/>
        </p:blipFill>
        <p:spPr>
          <a:xfrm>
            <a:off x="8370325" y="2787191"/>
            <a:ext cx="3330287" cy="114260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8" name="Picture 7" descr="A close up of a clock&#10;&#10;Description automatically generated">
            <a:extLst>
              <a:ext uri="{FF2B5EF4-FFF2-40B4-BE49-F238E27FC236}">
                <a16:creationId xmlns:a16="http://schemas.microsoft.com/office/drawing/2014/main" id="{759D93E1-2798-4514-A8EE-917ECF83DD8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3314" b="83728" l="13018" r="89053">
                        <a14:foregroundMark x1="50296" y1="28698" x2="50296" y2="28698"/>
                        <a14:foregroundMark x1="49704" y1="37870" x2="47041" y2="63905"/>
                        <a14:foregroundMark x1="47041" y1="63905" x2="35503" y2="45562"/>
                        <a14:foregroundMark x1="35503" y1="45562" x2="59172" y2="47929"/>
                        <a14:foregroundMark x1="59172" y1="47929" x2="63609" y2="50592"/>
                        <a14:foregroundMark x1="63609" y1="50592" x2="62130" y2="73669"/>
                        <a14:foregroundMark x1="62130" y1="73669" x2="57396" y2="78107"/>
                        <a14:foregroundMark x1="50888" y1="83728" x2="50888" y2="83728"/>
                        <a14:foregroundMark x1="46450" y1="70118" x2="31361" y2="52663"/>
                        <a14:foregroundMark x1="31361" y1="52663" x2="31361" y2="51183"/>
                        <a14:foregroundMark x1="53254" y1="74556" x2="35503" y2="64497"/>
                        <a14:foregroundMark x1="35503" y1="63905" x2="45266" y2="75148"/>
                        <a14:foregroundMark x1="45266" y1="73669" x2="60059" y2="70710"/>
                        <a14:foregroundMark x1="67160" y1="56805" x2="64793" y2="66568"/>
                        <a14:foregroundMark x1="66568" y1="56213" x2="64201" y2="62722"/>
                        <a14:foregroundMark x1="32544" y1="49408" x2="37870" y2="49408"/>
                        <a14:foregroundMark x1="49704" y1="27219" x2="49704" y2="27219"/>
                        <a14:foregroundMark x1="49704" y1="27219" x2="49704" y2="26627"/>
                        <a14:foregroundMark x1="63018" y1="20118" x2="63018" y2="20118"/>
                        <a14:foregroundMark x1="61834" y1="20118" x2="60651" y2="16864"/>
                        <a14:foregroundMark x1="60651" y1="16864" x2="38166" y2="14793"/>
                        <a14:foregroundMark x1="38166" y1="14793" x2="36686" y2="20118"/>
                        <a14:foregroundMark x1="38462" y1="13905" x2="41124" y2="15089"/>
                        <a14:foregroundMark x1="61834" y1="17456" x2="44675" y2="13314"/>
                        <a14:foregroundMark x1="49704" y1="24852" x2="52663" y2="34024"/>
                        <a14:foregroundMark x1="48817" y1="26036" x2="40533" y2="31657"/>
                        <a14:foregroundMark x1="81361" y1="28698" x2="81361" y2="37278"/>
                        <a14:foregroundMark x1="77811" y1="22485" x2="81953" y2="43195"/>
                        <a14:foregroundMark x1="82544" y1="39053" x2="89349" y2="43195"/>
                        <a14:foregroundMark x1="86982" y1="32249" x2="84911" y2="51183"/>
                        <a14:foregroundMark x1="19527" y1="23077" x2="20118" y2="40828"/>
                        <a14:foregroundMark x1="16568" y1="40828" x2="13018" y2="28107"/>
                        <a14:foregroundMark x1="29882" y1="83728" x2="29882" y2="83728"/>
                        <a14:foregroundMark x1="68639" y1="83728" x2="68639" y2="83728"/>
                        <a14:foregroundMark x1="67160" y1="81657" x2="65976" y2="701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152" t="9102" r="7926" b="10997"/>
          <a:stretch/>
        </p:blipFill>
        <p:spPr>
          <a:xfrm>
            <a:off x="9275057" y="1415095"/>
            <a:ext cx="1483011" cy="144639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6332A8F-FB9C-4AC7-8D49-377DB8B3D819}"/>
              </a:ext>
            </a:extLst>
          </p:cNvPr>
          <p:cNvSpPr txBox="1"/>
          <p:nvPr/>
        </p:nvSpPr>
        <p:spPr>
          <a:xfrm>
            <a:off x="3103400" y="2656373"/>
            <a:ext cx="4638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DD8CA8C-FFB3-456B-A5C1-073B4223DD4F}"/>
              </a:ext>
            </a:extLst>
          </p:cNvPr>
          <p:cNvSpPr txBox="1"/>
          <p:nvPr/>
        </p:nvSpPr>
        <p:spPr>
          <a:xfrm>
            <a:off x="8755746" y="2952108"/>
            <a:ext cx="20938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الالتزام بالوقت المحدد للحصص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315AE80-55EF-4A79-8A40-A92012EC5489}"/>
              </a:ext>
            </a:extLst>
          </p:cNvPr>
          <p:cNvSpPr txBox="1"/>
          <p:nvPr/>
        </p:nvSpPr>
        <p:spPr>
          <a:xfrm>
            <a:off x="7012424" y="2740736"/>
            <a:ext cx="4638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2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2CF0398-E6CA-4A9F-9D7D-FC6DE19E57AC}"/>
              </a:ext>
            </a:extLst>
          </p:cNvPr>
          <p:cNvSpPr txBox="1"/>
          <p:nvPr/>
        </p:nvSpPr>
        <p:spPr>
          <a:xfrm>
            <a:off x="4855441" y="3138391"/>
            <a:ext cx="20938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التفاعل الإيجابي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8AF4AC8-5108-491E-A705-1D1C4F5F69EF}"/>
              </a:ext>
            </a:extLst>
          </p:cNvPr>
          <p:cNvSpPr txBox="1"/>
          <p:nvPr/>
        </p:nvSpPr>
        <p:spPr>
          <a:xfrm>
            <a:off x="10840276" y="2749484"/>
            <a:ext cx="4638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EAEB0869-E002-4BD7-8F44-152B8075FB9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60"/>
          <a:stretch/>
        </p:blipFill>
        <p:spPr>
          <a:xfrm>
            <a:off x="1581575" y="1441422"/>
            <a:ext cx="1503917" cy="135075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FE3C07C9-F0EC-4F24-8541-542ACF9D3A34}"/>
              </a:ext>
            </a:extLst>
          </p:cNvPr>
          <p:cNvSpPr txBox="1"/>
          <p:nvPr/>
        </p:nvSpPr>
        <p:spPr>
          <a:xfrm>
            <a:off x="946417" y="3004550"/>
            <a:ext cx="20938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عدم مقاطعة المعلم بأي شكل واتباع التعليمات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82E0660-1100-448F-9282-0D7D86146CF1}"/>
              </a:ext>
            </a:extLst>
          </p:cNvPr>
          <p:cNvSpPr txBox="1"/>
          <p:nvPr/>
        </p:nvSpPr>
        <p:spPr>
          <a:xfrm>
            <a:off x="6949284" y="5542039"/>
            <a:ext cx="3388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341D91F-88F9-4BEC-83B8-AB9E7B453D5F}"/>
              </a:ext>
            </a:extLst>
          </p:cNvPr>
          <p:cNvSpPr txBox="1"/>
          <p:nvPr/>
        </p:nvSpPr>
        <p:spPr>
          <a:xfrm>
            <a:off x="997083" y="5843181"/>
            <a:ext cx="20938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عدم فتح الكاميرا أو تصوير الشاشة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صورة 10">
            <a:extLst>
              <a:ext uri="{FF2B5EF4-FFF2-40B4-BE49-F238E27FC236}">
                <a16:creationId xmlns:a16="http://schemas.microsoft.com/office/drawing/2014/main" id="{BE1FE0D5-6844-4128-B033-0124E99706A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177" y="4393095"/>
            <a:ext cx="1235549" cy="1235549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F1C07CE5-3169-477B-8306-4B5850F5D96E}"/>
              </a:ext>
            </a:extLst>
          </p:cNvPr>
          <p:cNvSpPr txBox="1"/>
          <p:nvPr/>
        </p:nvSpPr>
        <p:spPr>
          <a:xfrm>
            <a:off x="4839954" y="5855254"/>
            <a:ext cx="1955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عدم فتح المايكرفون بدون إذن المعلمة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5" name="صورة 11">
            <a:extLst>
              <a:ext uri="{FF2B5EF4-FFF2-40B4-BE49-F238E27FC236}">
                <a16:creationId xmlns:a16="http://schemas.microsoft.com/office/drawing/2014/main" id="{B42FAFF8-ECC0-4061-838A-B662E9610C3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0" r="4139" b="6234"/>
          <a:stretch/>
        </p:blipFill>
        <p:spPr>
          <a:xfrm>
            <a:off x="5472430" y="4283507"/>
            <a:ext cx="1419605" cy="1350752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B1D430D2-1477-4E27-8FDB-948DB3C1D662}"/>
              </a:ext>
            </a:extLst>
          </p:cNvPr>
          <p:cNvSpPr/>
          <p:nvPr/>
        </p:nvSpPr>
        <p:spPr>
          <a:xfrm>
            <a:off x="8871549" y="4280452"/>
            <a:ext cx="2254478" cy="1517123"/>
          </a:xfrm>
          <a:prstGeom prst="rect">
            <a:avLst/>
          </a:prstGeom>
          <a:noFill/>
          <a:ln w="38100">
            <a:solidFill>
              <a:srgbClr val="6E68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7" name="Picture 36" descr="A close up of a clip&#10;&#10;Description automatically generated">
            <a:extLst>
              <a:ext uri="{FF2B5EF4-FFF2-40B4-BE49-F238E27FC236}">
                <a16:creationId xmlns:a16="http://schemas.microsoft.com/office/drawing/2014/main" id="{C6143364-BF9A-4085-81FC-02058BAC2E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414" b="23966" l="37077" r="97385">
                        <a14:foregroundMark x1="88615" y1="2414" x2="88615" y2="2414"/>
                        <a14:foregroundMark x1="97538" y1="11724" x2="97538" y2="11724"/>
                        <a14:foregroundMark x1="89692" y1="23966" x2="89692" y2="23966"/>
                        <a14:foregroundMark x1="42923" y1="5345" x2="42923" y2="5345"/>
                        <a14:foregroundMark x1="42615" y1="5172" x2="39692" y2="12414"/>
                        <a14:foregroundMark x1="39692" y1="12414" x2="39692" y2="12759"/>
                        <a14:foregroundMark x1="37231" y1="12241" x2="37231" y2="12241"/>
                        <a14:foregroundMark x1="37692" y1="12241" x2="38615" y2="16207"/>
                        <a14:foregroundMark x1="38769" y1="16207" x2="41538" y2="20172"/>
                        <a14:foregroundMark x1="37077" y1="11897" x2="37692" y2="12241"/>
                        <a14:foregroundMark x1="79846" y1="3276" x2="76000" y2="32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381" b="74769"/>
          <a:stretch/>
        </p:blipFill>
        <p:spPr>
          <a:xfrm>
            <a:off x="8325761" y="5686573"/>
            <a:ext cx="3330287" cy="114260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95D90121-1D09-4E35-9469-C2FB0405ED0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01"/>
          <a:stretch/>
        </p:blipFill>
        <p:spPr>
          <a:xfrm>
            <a:off x="9305609" y="4361007"/>
            <a:ext cx="1425955" cy="1350588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A97DC199-9404-4702-B5A4-723EEDA6CF56}"/>
              </a:ext>
            </a:extLst>
          </p:cNvPr>
          <p:cNvSpPr txBox="1"/>
          <p:nvPr/>
        </p:nvSpPr>
        <p:spPr>
          <a:xfrm>
            <a:off x="10823980" y="5614137"/>
            <a:ext cx="4044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DAFFD0A-BB16-490E-BB83-688B29F84E32}"/>
              </a:ext>
            </a:extLst>
          </p:cNvPr>
          <p:cNvSpPr txBox="1"/>
          <p:nvPr/>
        </p:nvSpPr>
        <p:spPr>
          <a:xfrm>
            <a:off x="8864127" y="5911371"/>
            <a:ext cx="18258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الجلوس بشكل صحيح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56FCD5B-F782-4902-88A8-907A790FC3AB}"/>
              </a:ext>
            </a:extLst>
          </p:cNvPr>
          <p:cNvSpPr txBox="1"/>
          <p:nvPr/>
        </p:nvSpPr>
        <p:spPr>
          <a:xfrm>
            <a:off x="3069875" y="5530033"/>
            <a:ext cx="3388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pic>
        <p:nvPicPr>
          <p:cNvPr id="55" name="Picture 54" descr="A picture containing table&#10;&#10;Description automatically generated">
            <a:extLst>
              <a:ext uri="{FF2B5EF4-FFF2-40B4-BE49-F238E27FC236}">
                <a16:creationId xmlns:a16="http://schemas.microsoft.com/office/drawing/2014/main" id="{60C7D60B-8BD4-4418-964D-05BDA5BEEB8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00260" y="1499503"/>
            <a:ext cx="1229666" cy="1229666"/>
          </a:xfrm>
          <a:prstGeom prst="rect">
            <a:avLst/>
          </a:prstGeom>
        </p:spPr>
      </p:pic>
      <p:sp>
        <p:nvSpPr>
          <p:cNvPr id="56" name="Rectangle 55">
            <a:extLst>
              <a:ext uri="{FF2B5EF4-FFF2-40B4-BE49-F238E27FC236}">
                <a16:creationId xmlns:a16="http://schemas.microsoft.com/office/drawing/2014/main" id="{ABDE925B-54C1-4F8A-9FE8-D276B43F6BA3}"/>
              </a:ext>
            </a:extLst>
          </p:cNvPr>
          <p:cNvSpPr/>
          <p:nvPr/>
        </p:nvSpPr>
        <p:spPr>
          <a:xfrm>
            <a:off x="3196047" y="109467"/>
            <a:ext cx="556755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قواعد التعلم عن بعد</a:t>
            </a:r>
          </a:p>
        </p:txBody>
      </p:sp>
      <p:pic>
        <p:nvPicPr>
          <p:cNvPr id="58" name="Picture 57" descr="A picture containing drawing&#10;&#10;Description automatically generated">
            <a:extLst>
              <a:ext uri="{FF2B5EF4-FFF2-40B4-BE49-F238E27FC236}">
                <a16:creationId xmlns:a16="http://schemas.microsoft.com/office/drawing/2014/main" id="{D986472A-5A3F-488C-AA09-C3B666D76CC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667" b="90000" l="10000" r="90500">
                        <a14:foregroundMark x1="26500" y1="9833" x2="26500" y2="9833"/>
                        <a14:foregroundMark x1="25667" y1="13500" x2="24333" y2="19833"/>
                        <a14:foregroundMark x1="90333" y1="55667" x2="90333" y2="55667"/>
                        <a14:foregroundMark x1="90333" y1="71833" x2="90333" y2="71833"/>
                        <a14:foregroundMark x1="90500" y1="24500" x2="90500" y2="24500"/>
                        <a14:foregroundMark x1="31500" y1="13667" x2="31500" y2="13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259" y="-94552"/>
            <a:ext cx="1788297" cy="1788297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1B5F8A3-D079-4792-A667-659F812B3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AE"/>
              <a:t>المعلمة عواطف عبدالله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013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B581C65-AE75-4B2C-B184-14A820090C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197"/>
          <a:stretch/>
        </p:blipFill>
        <p:spPr>
          <a:xfrm>
            <a:off x="1549400" y="47780"/>
            <a:ext cx="9099556" cy="6787994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1543044" y="22226"/>
            <a:ext cx="2257430" cy="1676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819525" y="22225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108689" y="22226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8397870" y="22225"/>
            <a:ext cx="2257430" cy="1676400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552570" y="1659689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825881" y="1714500"/>
            <a:ext cx="2257430" cy="1676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115045" y="1714501"/>
            <a:ext cx="2257430" cy="1676400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8391526" y="1714500"/>
            <a:ext cx="2257430" cy="1676400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543044" y="3425825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3819525" y="3425824"/>
            <a:ext cx="2257430" cy="1676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6108689" y="3425825"/>
            <a:ext cx="2257430" cy="16764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8385170" y="3425824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536700" y="5118100"/>
            <a:ext cx="2257430" cy="1727201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813181" y="5118099"/>
            <a:ext cx="2257430" cy="1727201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6102345" y="5118100"/>
            <a:ext cx="2257430" cy="1727201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8391526" y="5118099"/>
            <a:ext cx="2257430" cy="1727201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7924800" y="5981699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ar-AE" sz="4400" b="1" dirty="0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عرض</a:t>
            </a:r>
            <a:endParaRPr lang="en-US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EA926A-2C63-4464-A537-0EDB82611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AE"/>
              <a:t>المعلمة عواطف عبدالله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715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32" grpId="0" animBg="1"/>
      <p:bldP spid="32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1C4FDBE2-32F7-4AC4-A40C-C51C65B1D4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7" name="Arc 136">
            <a:extLst>
              <a:ext uri="{FF2B5EF4-FFF2-40B4-BE49-F238E27FC236}">
                <a16:creationId xmlns:a16="http://schemas.microsoft.com/office/drawing/2014/main" id="{E2B33195-5BCA-4BB7-A82D-673952268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604789">
            <a:off x="675639" y="775849"/>
            <a:ext cx="2987899" cy="2987899"/>
          </a:xfrm>
          <a:prstGeom prst="arc">
            <a:avLst>
              <a:gd name="adj1" fmla="val 14455503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57F932-7BA4-4A07-B626-697F9FC80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3535" y="731123"/>
            <a:ext cx="4425551" cy="238760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 rtl="1">
              <a:lnSpc>
                <a:spcPct val="200000"/>
              </a:lnSpc>
            </a:pPr>
            <a:r>
              <a:rPr lang="ar-AE" sz="4000" dirty="0">
                <a:solidFill>
                  <a:srgbClr val="FFFFFF"/>
                </a:solidFill>
              </a:rPr>
              <a:t>درس</a:t>
            </a:r>
            <a:r>
              <a:rPr lang="en-US" sz="4000" dirty="0">
                <a:solidFill>
                  <a:srgbClr val="FFFFFF"/>
                </a:solidFill>
              </a:rPr>
              <a:t> </a:t>
            </a:r>
            <a:r>
              <a:rPr lang="en-US" sz="4000" dirty="0" err="1">
                <a:solidFill>
                  <a:srgbClr val="FFFFFF"/>
                </a:solidFill>
              </a:rPr>
              <a:t>الاستماع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ar-AE" dirty="0">
                <a:solidFill>
                  <a:srgbClr val="FFCCFF"/>
                </a:solidFill>
              </a:rPr>
              <a:t>النّحل</a:t>
            </a:r>
            <a:endParaRPr lang="en-US" dirty="0">
              <a:solidFill>
                <a:srgbClr val="FFCCFF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24072E-6CCF-45A5-B14A-F40D1B9E78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2817" y="3849845"/>
            <a:ext cx="5852757" cy="1881751"/>
          </a:xfrm>
        </p:spPr>
        <p:txBody>
          <a:bodyPr vert="horz" lIns="91440" tIns="45720" rIns="91440" bIns="45720" rtlCol="0">
            <a:normAutofit/>
          </a:bodyPr>
          <a:lstStyle/>
          <a:p>
            <a:pPr algn="r" rtl="1"/>
            <a:r>
              <a:rPr lang="en-US" dirty="0" err="1">
                <a:solidFill>
                  <a:srgbClr val="FFFFFF"/>
                </a:solidFill>
              </a:rPr>
              <a:t>نواتج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التعلم</a:t>
            </a:r>
            <a:r>
              <a:rPr lang="en-US" dirty="0">
                <a:solidFill>
                  <a:srgbClr val="FFFFFF"/>
                </a:solidFill>
              </a:rPr>
              <a:t> : </a:t>
            </a:r>
          </a:p>
          <a:p>
            <a:pPr algn="r" rtl="1"/>
            <a:r>
              <a:rPr lang="en-US" dirty="0">
                <a:solidFill>
                  <a:srgbClr val="FFFFFF"/>
                </a:solidFill>
              </a:rPr>
              <a:t>1</a:t>
            </a:r>
            <a:r>
              <a:rPr lang="ar-AE" dirty="0">
                <a:solidFill>
                  <a:srgbClr val="FFFFFF"/>
                </a:solidFill>
              </a:rPr>
              <a:t> / 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يستمع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المتعلم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للمادة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المسموعة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ويستوعب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المحتوى</a:t>
            </a:r>
            <a:r>
              <a:rPr lang="en-US" dirty="0">
                <a:solidFill>
                  <a:srgbClr val="FFFFFF"/>
                </a:solidFill>
              </a:rPr>
              <a:t>.</a:t>
            </a:r>
          </a:p>
          <a:p>
            <a:pPr algn="r" rtl="1"/>
            <a:r>
              <a:rPr lang="ar-AE" dirty="0">
                <a:solidFill>
                  <a:srgbClr val="FFFFFF"/>
                </a:solidFill>
              </a:rPr>
              <a:t>2 / يجيب المتعلم عن الأسئلة .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9" name="Oval 138">
            <a:extLst>
              <a:ext uri="{FF2B5EF4-FFF2-40B4-BE49-F238E27FC236}">
                <a16:creationId xmlns:a16="http://schemas.microsoft.com/office/drawing/2014/main" id="{CF8AD9F3-9AF6-494F-83A3-2F67756393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5976" y="2130090"/>
            <a:ext cx="457824" cy="44540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1" name="Freeform: Shape 140">
            <a:extLst>
              <a:ext uri="{FF2B5EF4-FFF2-40B4-BE49-F238E27FC236}">
                <a16:creationId xmlns:a16="http://schemas.microsoft.com/office/drawing/2014/main" id="{11156773-3FB3-46D9-9F87-8212874048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13872" y="3116072"/>
            <a:ext cx="4378128" cy="3741928"/>
          </a:xfrm>
          <a:custGeom>
            <a:avLst/>
            <a:gdLst>
              <a:gd name="connsiteX0" fmla="*/ 2605183 w 4378128"/>
              <a:gd name="connsiteY0" fmla="*/ 0 h 3741928"/>
              <a:gd name="connsiteX1" fmla="*/ 4262321 w 4378128"/>
              <a:gd name="connsiteY1" fmla="*/ 594897 h 3741928"/>
              <a:gd name="connsiteX2" fmla="*/ 4378128 w 4378128"/>
              <a:gd name="connsiteY2" fmla="*/ 700149 h 3741928"/>
              <a:gd name="connsiteX3" fmla="*/ 4378128 w 4378128"/>
              <a:gd name="connsiteY3" fmla="*/ 3741928 h 3741928"/>
              <a:gd name="connsiteX4" fmla="*/ 263831 w 4378128"/>
              <a:gd name="connsiteY4" fmla="*/ 3741928 h 3741928"/>
              <a:gd name="connsiteX5" fmla="*/ 204729 w 4378128"/>
              <a:gd name="connsiteY5" fmla="*/ 3619238 h 3741928"/>
              <a:gd name="connsiteX6" fmla="*/ 0 w 4378128"/>
              <a:gd name="connsiteY6" fmla="*/ 2605183 h 3741928"/>
              <a:gd name="connsiteX7" fmla="*/ 2605183 w 4378128"/>
              <a:gd name="connsiteY7" fmla="*/ 0 h 3741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78128" h="3741928">
                <a:moveTo>
                  <a:pt x="2605183" y="0"/>
                </a:moveTo>
                <a:cubicBezTo>
                  <a:pt x="3234659" y="0"/>
                  <a:pt x="3811992" y="223253"/>
                  <a:pt x="4262321" y="594897"/>
                </a:cubicBezTo>
                <a:lnTo>
                  <a:pt x="4378128" y="700149"/>
                </a:lnTo>
                <a:lnTo>
                  <a:pt x="4378128" y="3741928"/>
                </a:lnTo>
                <a:lnTo>
                  <a:pt x="263831" y="3741928"/>
                </a:lnTo>
                <a:lnTo>
                  <a:pt x="204729" y="3619238"/>
                </a:lnTo>
                <a:cubicBezTo>
                  <a:pt x="72899" y="3307558"/>
                  <a:pt x="0" y="2964884"/>
                  <a:pt x="0" y="2605183"/>
                </a:cubicBezTo>
                <a:cubicBezTo>
                  <a:pt x="0" y="1166380"/>
                  <a:pt x="1166380" y="0"/>
                  <a:pt x="260518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3" name="Freeform: Shape 142">
            <a:extLst>
              <a:ext uri="{FF2B5EF4-FFF2-40B4-BE49-F238E27FC236}">
                <a16:creationId xmlns:a16="http://schemas.microsoft.com/office/drawing/2014/main" id="{E8EA24D0-C854-4AA8-B8FD-D252660D88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99731" y="1"/>
            <a:ext cx="4208478" cy="3678281"/>
          </a:xfrm>
          <a:custGeom>
            <a:avLst/>
            <a:gdLst>
              <a:gd name="connsiteX0" fmla="*/ 711074 w 4208478"/>
              <a:gd name="connsiteY0" fmla="*/ 0 h 3678281"/>
              <a:gd name="connsiteX1" fmla="*/ 3497404 w 4208478"/>
              <a:gd name="connsiteY1" fmla="*/ 0 h 3678281"/>
              <a:gd name="connsiteX2" fmla="*/ 3592161 w 4208478"/>
              <a:gd name="connsiteY2" fmla="*/ 86120 h 3678281"/>
              <a:gd name="connsiteX3" fmla="*/ 4208478 w 4208478"/>
              <a:gd name="connsiteY3" fmla="*/ 1574042 h 3678281"/>
              <a:gd name="connsiteX4" fmla="*/ 2104239 w 4208478"/>
              <a:gd name="connsiteY4" fmla="*/ 3678281 h 3678281"/>
              <a:gd name="connsiteX5" fmla="*/ 0 w 4208478"/>
              <a:gd name="connsiteY5" fmla="*/ 1574042 h 3678281"/>
              <a:gd name="connsiteX6" fmla="*/ 616318 w 4208478"/>
              <a:gd name="connsiteY6" fmla="*/ 86120 h 3678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08478" h="3678281">
                <a:moveTo>
                  <a:pt x="711074" y="0"/>
                </a:moveTo>
                <a:lnTo>
                  <a:pt x="3497404" y="0"/>
                </a:lnTo>
                <a:lnTo>
                  <a:pt x="3592161" y="86120"/>
                </a:lnTo>
                <a:cubicBezTo>
                  <a:pt x="3972953" y="466913"/>
                  <a:pt x="4208478" y="992973"/>
                  <a:pt x="4208478" y="1574042"/>
                </a:cubicBezTo>
                <a:cubicBezTo>
                  <a:pt x="4208478" y="2736181"/>
                  <a:pt x="3266378" y="3678281"/>
                  <a:pt x="2104239" y="3678281"/>
                </a:cubicBezTo>
                <a:cubicBezTo>
                  <a:pt x="942100" y="3678281"/>
                  <a:pt x="0" y="2736181"/>
                  <a:pt x="0" y="1574042"/>
                </a:cubicBezTo>
                <a:cubicBezTo>
                  <a:pt x="0" y="992973"/>
                  <a:pt x="235525" y="466913"/>
                  <a:pt x="616318" y="8612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D114B870-1A53-48E2-A4C9-9D3E0A0263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382" t="11203" r="982" b="9091"/>
          <a:stretch/>
        </p:blipFill>
        <p:spPr>
          <a:xfrm>
            <a:off x="8782279" y="4162154"/>
            <a:ext cx="2899242" cy="2011053"/>
          </a:xfrm>
          <a:custGeom>
            <a:avLst/>
            <a:gdLst/>
            <a:ahLst/>
            <a:cxnLst/>
            <a:rect l="l" t="t" r="r" b="b"/>
            <a:pathLst>
              <a:path w="2833631" h="2677010">
                <a:moveTo>
                  <a:pt x="49418" y="0"/>
                </a:moveTo>
                <a:lnTo>
                  <a:pt x="2784213" y="0"/>
                </a:lnTo>
                <a:cubicBezTo>
                  <a:pt x="2811506" y="0"/>
                  <a:pt x="2833631" y="22125"/>
                  <a:pt x="2833631" y="49418"/>
                </a:cubicBezTo>
                <a:lnTo>
                  <a:pt x="2833631" y="2627592"/>
                </a:lnTo>
                <a:cubicBezTo>
                  <a:pt x="2833631" y="2654885"/>
                  <a:pt x="2811506" y="2677010"/>
                  <a:pt x="2784213" y="2677010"/>
                </a:cubicBezTo>
                <a:lnTo>
                  <a:pt x="49418" y="2677010"/>
                </a:lnTo>
                <a:cubicBezTo>
                  <a:pt x="22125" y="2677010"/>
                  <a:pt x="0" y="2654885"/>
                  <a:pt x="0" y="2627592"/>
                </a:cubicBezTo>
                <a:lnTo>
                  <a:pt x="0" y="49418"/>
                </a:lnTo>
                <a:cubicBezTo>
                  <a:pt x="0" y="22125"/>
                  <a:pt x="22125" y="0"/>
                  <a:pt x="49418" y="0"/>
                </a:cubicBezTo>
                <a:close/>
              </a:path>
            </a:pathLst>
          </a:custGeom>
        </p:spPr>
      </p:pic>
      <p:pic>
        <p:nvPicPr>
          <p:cNvPr id="5" name="Picture 2" descr="Bee Flying Sticker by Peter Steineck for iOS &amp; Android | GIPHY">
            <a:extLst>
              <a:ext uri="{FF2B5EF4-FFF2-40B4-BE49-F238E27FC236}">
                <a16:creationId xmlns:a16="http://schemas.microsoft.com/office/drawing/2014/main" id="{486A81FD-AFA4-40AD-9414-ED06AE736C1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7872" y="-39845"/>
            <a:ext cx="12192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6EB295-7960-41D0-B32D-A6BF35676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AE"/>
              <a:t>المعلمة عواطف عبدالله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1018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365D36F-161B-4BFA-B578-B4B1EC9F77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FC787E3-301C-498C-8579-29E204B985DA}"/>
              </a:ext>
            </a:extLst>
          </p:cNvPr>
          <p:cNvSpPr/>
          <p:nvPr/>
        </p:nvSpPr>
        <p:spPr>
          <a:xfrm>
            <a:off x="4089459" y="1385810"/>
            <a:ext cx="7048724" cy="769441"/>
          </a:xfrm>
          <a:prstGeom prst="rect">
            <a:avLst/>
          </a:prstGeom>
          <a:solidFill>
            <a:srgbClr val="FFFFCC"/>
          </a:solidFill>
          <a:ln>
            <a:solidFill>
              <a:srgbClr val="002060"/>
            </a:solidFill>
            <a:prstDash val="lgDash"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4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هل راقبت نحلةً يوماً ما؟ ماذا شاهدت؟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66DB244-714E-4534-BD26-9B248BCA4733}"/>
              </a:ext>
            </a:extLst>
          </p:cNvPr>
          <p:cNvSpPr/>
          <p:nvPr/>
        </p:nvSpPr>
        <p:spPr>
          <a:xfrm>
            <a:off x="4010912" y="2542020"/>
            <a:ext cx="6856365" cy="769441"/>
          </a:xfrm>
          <a:prstGeom prst="rect">
            <a:avLst/>
          </a:prstGeom>
          <a:solidFill>
            <a:srgbClr val="FFFFCC"/>
          </a:solidFill>
          <a:ln>
            <a:solidFill>
              <a:srgbClr val="002060"/>
            </a:solidFill>
            <a:prstDash val="lgDash"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4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ماذا يصْنع النحل لنا؟ هل تحب طعمه؟</a:t>
            </a:r>
          </a:p>
        </p:txBody>
      </p:sp>
      <p:sp>
        <p:nvSpPr>
          <p:cNvPr id="5" name="Callout: Up Arrow 4">
            <a:extLst>
              <a:ext uri="{FF2B5EF4-FFF2-40B4-BE49-F238E27FC236}">
                <a16:creationId xmlns:a16="http://schemas.microsoft.com/office/drawing/2014/main" id="{FD4B1475-586D-4D94-9EFB-99C74ED3F1AA}"/>
              </a:ext>
            </a:extLst>
          </p:cNvPr>
          <p:cNvSpPr/>
          <p:nvPr/>
        </p:nvSpPr>
        <p:spPr>
          <a:xfrm>
            <a:off x="5065651" y="4699838"/>
            <a:ext cx="4746885" cy="1544703"/>
          </a:xfrm>
          <a:prstGeom prst="upArrow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5400" dirty="0"/>
              <a:t>النحل </a:t>
            </a:r>
            <a:endParaRPr lang="en-US" sz="54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5882813-0A13-47F3-AEED-C1EDC2332F22}"/>
              </a:ext>
            </a:extLst>
          </p:cNvPr>
          <p:cNvSpPr/>
          <p:nvPr/>
        </p:nvSpPr>
        <p:spPr>
          <a:xfrm>
            <a:off x="4335523" y="3784787"/>
            <a:ext cx="6207148" cy="769441"/>
          </a:xfrm>
          <a:prstGeom prst="rect">
            <a:avLst/>
          </a:prstGeom>
          <a:solidFill>
            <a:srgbClr val="FFFFCC"/>
          </a:solidFill>
          <a:ln>
            <a:solidFill>
              <a:srgbClr val="002060"/>
            </a:solidFill>
            <a:prstDash val="lgDash"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4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ما موضوع نص الاستماع اليوم ؟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F9E9F7-EEB5-4A13-984C-3E68E9650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AE"/>
              <a:t>المعلمة عواطف عبدالله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724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343947E-35ED-47C8-BF3C-9677447C3D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7F6F393-EBA7-484E-A9A7-A9E3AEF4D8B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238" t="21188" r="25369" b="31357"/>
          <a:stretch/>
        </p:blipFill>
        <p:spPr>
          <a:xfrm>
            <a:off x="1319869" y="1199213"/>
            <a:ext cx="10481651" cy="5441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8AAD63B-505A-422B-A9CD-2424EAE9F1CB}"/>
              </a:ext>
            </a:extLst>
          </p:cNvPr>
          <p:cNvSpPr txBox="1"/>
          <p:nvPr/>
        </p:nvSpPr>
        <p:spPr>
          <a:xfrm>
            <a:off x="269824" y="1633928"/>
            <a:ext cx="808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dirty="0"/>
              <a:t>صفحة 53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96006A-565F-4A1B-91C4-FB896BAF3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AE"/>
              <a:t>المعلمة عواطف عبدالله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4672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6CAB0BC-4DDA-4853-9CC8-10B9957BF6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4112D47-8752-4055-AA0D-038F28A002E8}"/>
              </a:ext>
            </a:extLst>
          </p:cNvPr>
          <p:cNvSpPr/>
          <p:nvPr/>
        </p:nvSpPr>
        <p:spPr>
          <a:xfrm>
            <a:off x="6865495" y="344774"/>
            <a:ext cx="4601980" cy="7794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3200" dirty="0"/>
              <a:t>هيا نستمع للنص </a:t>
            </a:r>
            <a:endParaRPr lang="en-US" sz="3200" dirty="0"/>
          </a:p>
        </p:txBody>
      </p:sp>
      <p:pic>
        <p:nvPicPr>
          <p:cNvPr id="1026" name="Picture 2" descr="تفسير رؤية نحلة في المنام أو الحلم | أحلامك.نت">
            <a:extLst>
              <a:ext uri="{FF2B5EF4-FFF2-40B4-BE49-F238E27FC236}">
                <a16:creationId xmlns:a16="http://schemas.microsoft.com/office/drawing/2014/main" id="{2D673083-980D-4B32-8AB0-60B7431E9C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422" y="1469036"/>
            <a:ext cx="6778053" cy="48024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79A6D8-236C-46B9-ADA2-8A4444D0C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AE"/>
              <a:t>المعلمة عواطف عبدالله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450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343947E-35ED-47C8-BF3C-9677447C3D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7F6F393-EBA7-484E-A9A7-A9E3AEF4D8B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238" t="21188" r="25369" b="31357"/>
          <a:stretch/>
        </p:blipFill>
        <p:spPr>
          <a:xfrm>
            <a:off x="1469771" y="1199213"/>
            <a:ext cx="10481651" cy="5441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D51867-9031-4709-9CEB-7F458802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AE"/>
              <a:t>المعلمة عواطف عبدالله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6401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480</TotalTime>
  <Words>234</Words>
  <Application>Microsoft Office PowerPoint</Application>
  <PresentationFormat>Widescreen</PresentationFormat>
  <Paragraphs>66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درس الاستماع النّحل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عواطف عبدالله حسين</dc:creator>
  <cp:lastModifiedBy>عواطف عبدالله حسين</cp:lastModifiedBy>
  <cp:revision>40</cp:revision>
  <dcterms:created xsi:type="dcterms:W3CDTF">2020-06-02T19:00:08Z</dcterms:created>
  <dcterms:modified xsi:type="dcterms:W3CDTF">2020-06-09T14:45:02Z</dcterms:modified>
</cp:coreProperties>
</file>