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93" r:id="rId2"/>
    <p:sldId id="290" r:id="rId3"/>
    <p:sldId id="292" r:id="rId4"/>
    <p:sldId id="369" r:id="rId5"/>
    <p:sldId id="406" r:id="rId6"/>
    <p:sldId id="374" r:id="rId7"/>
    <p:sldId id="383" r:id="rId8"/>
    <p:sldId id="384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407" r:id="rId23"/>
    <p:sldId id="401" r:id="rId24"/>
    <p:sldId id="409" r:id="rId25"/>
    <p:sldId id="410" r:id="rId26"/>
    <p:sldId id="411" r:id="rId27"/>
    <p:sldId id="412" r:id="rId28"/>
    <p:sldId id="408" r:id="rId29"/>
    <p:sldId id="399" r:id="rId30"/>
    <p:sldId id="403" r:id="rId31"/>
    <p:sldId id="413" r:id="rId32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17F1"/>
    <a:srgbClr val="5A22E6"/>
    <a:srgbClr val="EC46A5"/>
    <a:srgbClr val="70B72F"/>
    <a:srgbClr val="ED3832"/>
    <a:srgbClr val="55C5BB"/>
    <a:srgbClr val="F2883B"/>
    <a:srgbClr val="EA3949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714"/>
  </p:normalViewPr>
  <p:slideViewPr>
    <p:cSldViewPr snapToGrid="0" snapToObjects="1">
      <p:cViewPr varScale="1">
        <p:scale>
          <a:sx n="104" d="100"/>
          <a:sy n="104" d="100"/>
        </p:scale>
        <p:origin x="2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04/08/2021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.jp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gif"/><Relationship Id="rId4" Type="http://schemas.openxmlformats.org/officeDocument/2006/relationships/audio" Target="../media/audio3.wav"/><Relationship Id="rId9" Type="http://schemas.openxmlformats.org/officeDocument/2006/relationships/image" Target="../media/image5.gif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10" Type="http://schemas.openxmlformats.org/officeDocument/2006/relationships/image" Target="../media/image30.jpeg"/><Relationship Id="rId4" Type="http://schemas.openxmlformats.org/officeDocument/2006/relationships/image" Target="../media/image2.jpe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10" Type="http://schemas.openxmlformats.org/officeDocument/2006/relationships/image" Target="../media/image33.jpeg"/><Relationship Id="rId4" Type="http://schemas.openxmlformats.org/officeDocument/2006/relationships/image" Target="../media/image2.jpe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42E73C-3FAD-486D-8D07-4458FC5B5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4060" y="232877"/>
            <a:ext cx="9378174" cy="62138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E19E05-66C0-465B-A87A-141E008ED2E2}"/>
              </a:ext>
            </a:extLst>
          </p:cNvPr>
          <p:cNvSpPr/>
          <p:nvPr/>
        </p:nvSpPr>
        <p:spPr>
          <a:xfrm>
            <a:off x="2588022" y="462099"/>
            <a:ext cx="8996895" cy="378690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rescent Moon Clip Art, PNG, 5011x5108px, Crescent, Cartoon, Gold, Lunar  Phase, Material Download Free">
            <a:extLst>
              <a:ext uri="{FF2B5EF4-FFF2-40B4-BE49-F238E27FC236}">
                <a16:creationId xmlns:a16="http://schemas.microsoft.com/office/drawing/2014/main" id="{FEB3BC71-E1E7-417E-B3EC-6C152F3F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" b="97246" l="1829" r="98659">
                        <a14:foregroundMark x1="65000" y1="4551" x2="44878" y2="5030"/>
                        <a14:foregroundMark x1="44878" y1="5030" x2="33902" y2="7904"/>
                        <a14:foregroundMark x1="57927" y1="1557" x2="45366" y2="479"/>
                        <a14:foregroundMark x1="6341" y1="31377" x2="4268" y2="58563"/>
                        <a14:foregroundMark x1="33293" y1="92335" x2="51585" y2="93293"/>
                        <a14:foregroundMark x1="51585" y1="93293" x2="69146" y2="91138"/>
                        <a14:foregroundMark x1="69146" y1="91138" x2="70122" y2="91138"/>
                        <a14:foregroundMark x1="98659" y1="63353" x2="85244" y2="81677"/>
                        <a14:foregroundMark x1="85244" y1="81677" x2="85122" y2="81796"/>
                        <a14:foregroundMark x1="63415" y1="94970" x2="44390" y2="97365"/>
                        <a14:foregroundMark x1="2805" y1="39521" x2="1829" y2="59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9414">
            <a:off x="5314542" y="983397"/>
            <a:ext cx="3104291" cy="2338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18BACE7-15FE-493A-AA87-5C08C9A2293C}"/>
              </a:ext>
            </a:extLst>
          </p:cNvPr>
          <p:cNvGrpSpPr/>
          <p:nvPr/>
        </p:nvGrpSpPr>
        <p:grpSpPr>
          <a:xfrm>
            <a:off x="9745358" y="4286665"/>
            <a:ext cx="1810327" cy="1911959"/>
            <a:chOff x="2733964" y="4249008"/>
            <a:chExt cx="1810327" cy="1911959"/>
          </a:xfrm>
        </p:grpSpPr>
        <p:pic>
          <p:nvPicPr>
            <p:cNvPr id="10" name="Picture 6" descr="المحتوى المجاني, نجوم, Stockxchng صورة بابوا نيو غينيا">
              <a:extLst>
                <a:ext uri="{FF2B5EF4-FFF2-40B4-BE49-F238E27FC236}">
                  <a16:creationId xmlns:a16="http://schemas.microsoft.com/office/drawing/2014/main" id="{F29B3435-7731-4C39-B715-56C206604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18" b="99454" l="9455" r="89455">
                          <a14:foregroundMark x1="56727" y1="87978" x2="58632" y2="93989"/>
                          <a14:foregroundMark x1="55636" y1="23497" x2="56364" y2="4918"/>
                          <a14:backgroundMark x1="60727" y1="96721" x2="60727" y2="99454"/>
                          <a14:backgroundMark x1="60727" y1="95628" x2="60364" y2="98361"/>
                          <a14:backgroundMark x1="59636" y1="93989" x2="59636" y2="9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2" t="3790" r="18192" b="-1"/>
            <a:stretch/>
          </p:blipFill>
          <p:spPr bwMode="auto">
            <a:xfrm>
              <a:off x="2733964" y="4249008"/>
              <a:ext cx="1810327" cy="191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2F6852-AADD-408A-B981-D3805CB1CD2E}"/>
                </a:ext>
              </a:extLst>
            </p:cNvPr>
            <p:cNvSpPr/>
            <p:nvPr/>
          </p:nvSpPr>
          <p:spPr>
            <a:xfrm>
              <a:off x="2936653" y="4779300"/>
              <a:ext cx="1266678" cy="861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ar-AE" sz="5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عِذْق</a:t>
              </a:r>
              <a:endParaRPr lang="en-US" sz="4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5B60FB-C85B-4B78-ABA1-8C6776F19FE1}"/>
              </a:ext>
            </a:extLst>
          </p:cNvPr>
          <p:cNvGrpSpPr/>
          <p:nvPr/>
        </p:nvGrpSpPr>
        <p:grpSpPr>
          <a:xfrm>
            <a:off x="4683851" y="4335105"/>
            <a:ext cx="1810327" cy="1911959"/>
            <a:chOff x="2733964" y="4249008"/>
            <a:chExt cx="1810327" cy="1911959"/>
          </a:xfrm>
        </p:grpSpPr>
        <p:pic>
          <p:nvPicPr>
            <p:cNvPr id="20" name="Picture 6" descr="المحتوى المجاني, نجوم, Stockxchng صورة بابوا نيو غينيا">
              <a:extLst>
                <a:ext uri="{FF2B5EF4-FFF2-40B4-BE49-F238E27FC236}">
                  <a16:creationId xmlns:a16="http://schemas.microsoft.com/office/drawing/2014/main" id="{F5218BE4-8D1D-49EE-9CC0-75CF0A3281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18" b="99454" l="9455" r="89455">
                          <a14:foregroundMark x1="56727" y1="87978" x2="58632" y2="93989"/>
                          <a14:foregroundMark x1="55636" y1="23497" x2="56364" y2="4918"/>
                          <a14:backgroundMark x1="60727" y1="96721" x2="60727" y2="99454"/>
                          <a14:backgroundMark x1="60727" y1="95628" x2="60364" y2="98361"/>
                          <a14:backgroundMark x1="59636" y1="93989" x2="59636" y2="9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2" t="3790" r="18192" b="-1"/>
            <a:stretch/>
          </p:blipFill>
          <p:spPr bwMode="auto">
            <a:xfrm>
              <a:off x="2733964" y="4249008"/>
              <a:ext cx="1810327" cy="191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C84B62-C59E-460C-BAA7-7FDF58A3F834}"/>
                </a:ext>
              </a:extLst>
            </p:cNvPr>
            <p:cNvSpPr/>
            <p:nvPr/>
          </p:nvSpPr>
          <p:spPr>
            <a:xfrm>
              <a:off x="2936653" y="4779300"/>
              <a:ext cx="126667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AE" sz="44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خُشوع</a:t>
              </a:r>
              <a:endParaRPr lang="en-US" sz="44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AF5E313-370A-4AC8-96B7-16BB3FD46485}"/>
              </a:ext>
            </a:extLst>
          </p:cNvPr>
          <p:cNvGrpSpPr/>
          <p:nvPr/>
        </p:nvGrpSpPr>
        <p:grpSpPr>
          <a:xfrm>
            <a:off x="6397591" y="4335105"/>
            <a:ext cx="1810327" cy="1911959"/>
            <a:chOff x="2733964" y="4249008"/>
            <a:chExt cx="1810327" cy="1911959"/>
          </a:xfrm>
        </p:grpSpPr>
        <p:pic>
          <p:nvPicPr>
            <p:cNvPr id="23" name="Picture 6" descr="المحتوى المجاني, نجوم, Stockxchng صورة بابوا نيو غينيا">
              <a:extLst>
                <a:ext uri="{FF2B5EF4-FFF2-40B4-BE49-F238E27FC236}">
                  <a16:creationId xmlns:a16="http://schemas.microsoft.com/office/drawing/2014/main" id="{53B71CC9-BBB2-4B5C-95B1-FB1EB50F50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18" b="99454" l="9455" r="89455">
                          <a14:foregroundMark x1="56727" y1="87978" x2="58632" y2="93989"/>
                          <a14:foregroundMark x1="55636" y1="23497" x2="56364" y2="4918"/>
                          <a14:backgroundMark x1="60727" y1="96721" x2="60727" y2="99454"/>
                          <a14:backgroundMark x1="60727" y1="95628" x2="60364" y2="98361"/>
                          <a14:backgroundMark x1="59636" y1="93989" x2="59636" y2="9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2" t="3790" r="18192" b="-1"/>
            <a:stretch/>
          </p:blipFill>
          <p:spPr bwMode="auto">
            <a:xfrm>
              <a:off x="2733964" y="4249008"/>
              <a:ext cx="1810327" cy="191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6CFEFFA-D168-4397-8CEB-E23464264F86}"/>
                </a:ext>
              </a:extLst>
            </p:cNvPr>
            <p:cNvSpPr/>
            <p:nvPr/>
          </p:nvSpPr>
          <p:spPr>
            <a:xfrm>
              <a:off x="2949156" y="4946158"/>
              <a:ext cx="1266678" cy="718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ar-AE" sz="4400" b="1" dirty="0">
                  <a:latin typeface="Sakkal Majalla" panose="02000000000000000000" pitchFamily="2" charset="-78"/>
                  <a:cs typeface="Akhbar MT" pitchFamily="2" charset="-78"/>
                </a:rPr>
                <a:t>مُبْهَجَة</a:t>
              </a:r>
              <a:endParaRPr lang="en-US" sz="4400" b="1" dirty="0">
                <a:latin typeface="Sakkal Majalla" panose="02000000000000000000" pitchFamily="2" charset="-78"/>
                <a:cs typeface="Akhbar MT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339721-A4CC-42CF-B737-B795CF3A0E4E}"/>
              </a:ext>
            </a:extLst>
          </p:cNvPr>
          <p:cNvGrpSpPr/>
          <p:nvPr/>
        </p:nvGrpSpPr>
        <p:grpSpPr>
          <a:xfrm>
            <a:off x="8128107" y="4315565"/>
            <a:ext cx="1810327" cy="1911959"/>
            <a:chOff x="7819477" y="4249008"/>
            <a:chExt cx="1810327" cy="1911959"/>
          </a:xfrm>
        </p:grpSpPr>
        <p:pic>
          <p:nvPicPr>
            <p:cNvPr id="27" name="Picture 6" descr="المحتوى المجاني, نجوم, Stockxchng صورة بابوا نيو غينيا">
              <a:extLst>
                <a:ext uri="{FF2B5EF4-FFF2-40B4-BE49-F238E27FC236}">
                  <a16:creationId xmlns:a16="http://schemas.microsoft.com/office/drawing/2014/main" id="{A905F780-470D-45F9-9F72-6AFF1099EB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18" b="99454" l="9455" r="89455">
                          <a14:foregroundMark x1="56727" y1="87978" x2="58632" y2="93989"/>
                          <a14:foregroundMark x1="55636" y1="23497" x2="56364" y2="4918"/>
                          <a14:backgroundMark x1="60727" y1="96721" x2="60727" y2="99454"/>
                          <a14:backgroundMark x1="60727" y1="95628" x2="60364" y2="98361"/>
                          <a14:backgroundMark x1="59636" y1="93989" x2="59636" y2="9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2" t="3790" r="18192" b="-1"/>
            <a:stretch/>
          </p:blipFill>
          <p:spPr bwMode="auto">
            <a:xfrm>
              <a:off x="7819477" y="4249008"/>
              <a:ext cx="1810327" cy="191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A5013C-2B5F-421C-B447-E701C50BC3A8}"/>
                </a:ext>
              </a:extLst>
            </p:cNvPr>
            <p:cNvSpPr/>
            <p:nvPr/>
          </p:nvSpPr>
          <p:spPr>
            <a:xfrm>
              <a:off x="8034669" y="4858143"/>
              <a:ext cx="1266678" cy="718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ar-AE" sz="4400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مَحَبَّـة</a:t>
              </a:r>
              <a:endParaRPr lang="en-US" sz="44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7243CD-9EE2-4867-ACF5-9CA92CE0DE09}"/>
              </a:ext>
            </a:extLst>
          </p:cNvPr>
          <p:cNvGrpSpPr/>
          <p:nvPr/>
        </p:nvGrpSpPr>
        <p:grpSpPr>
          <a:xfrm>
            <a:off x="2659619" y="4198480"/>
            <a:ext cx="2134051" cy="2185208"/>
            <a:chOff x="2733964" y="4249008"/>
            <a:chExt cx="1810327" cy="1911959"/>
          </a:xfrm>
        </p:grpSpPr>
        <p:pic>
          <p:nvPicPr>
            <p:cNvPr id="32" name="Picture 6" descr="المحتوى المجاني, نجوم, Stockxchng صورة بابوا نيو غينيا">
              <a:extLst>
                <a:ext uri="{FF2B5EF4-FFF2-40B4-BE49-F238E27FC236}">
                  <a16:creationId xmlns:a16="http://schemas.microsoft.com/office/drawing/2014/main" id="{4A945297-4F8A-42A9-BAB8-6BF586FD48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918" b="99454" l="9455" r="89455">
                          <a14:foregroundMark x1="56727" y1="87978" x2="58632" y2="93989"/>
                          <a14:foregroundMark x1="55636" y1="23497" x2="56364" y2="4918"/>
                          <a14:backgroundMark x1="60727" y1="96721" x2="60727" y2="99454"/>
                          <a14:backgroundMark x1="60727" y1="95628" x2="60364" y2="98361"/>
                          <a14:backgroundMark x1="59636" y1="93989" x2="59636" y2="98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2" t="3790" r="18192" b="-1"/>
            <a:stretch/>
          </p:blipFill>
          <p:spPr bwMode="auto">
            <a:xfrm>
              <a:off x="2733964" y="4249008"/>
              <a:ext cx="1810327" cy="1911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64489C-0DA7-425C-A07E-7F3410ED63B2}"/>
                </a:ext>
              </a:extLst>
            </p:cNvPr>
            <p:cNvSpPr/>
            <p:nvPr/>
          </p:nvSpPr>
          <p:spPr>
            <a:xfrm>
              <a:off x="2936653" y="4927883"/>
              <a:ext cx="1266678" cy="604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ar-AE" sz="36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الضَّوْضاء</a:t>
              </a:r>
              <a:endParaRPr lang="en-US" sz="3600" b="1" dirty="0">
                <a:solidFill>
                  <a:srgbClr val="7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00534 -0.5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03737 -0.300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07838 -0.534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9" y="-26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171 -0.278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0534 -0.532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F66FB13-7D21-4A47-90C2-1618BDBD71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95" t="13821" r="25000" b="31057"/>
          <a:stretch/>
        </p:blipFill>
        <p:spPr>
          <a:xfrm>
            <a:off x="308116" y="113031"/>
            <a:ext cx="11575767" cy="66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7A39F9E-FBD3-44F9-871C-9C468D33ED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61" t="9393" r="24269" b="28456"/>
          <a:stretch/>
        </p:blipFill>
        <p:spPr>
          <a:xfrm>
            <a:off x="339699" y="93292"/>
            <a:ext cx="11504943" cy="66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2625D5-7C81-41ED-8C92-386601647C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41" t="16931" r="25183" b="31382"/>
          <a:stretch/>
        </p:blipFill>
        <p:spPr>
          <a:xfrm>
            <a:off x="293893" y="97379"/>
            <a:ext cx="11402535" cy="66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04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97F425-ACD4-494A-A39F-E36A7AF8D3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40" t="21263" r="24817" b="30569"/>
          <a:stretch/>
        </p:blipFill>
        <p:spPr>
          <a:xfrm>
            <a:off x="167268" y="97378"/>
            <a:ext cx="11596426" cy="66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3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0CC651F-C530-4AD5-9075-E101990CE4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15" t="16931" r="28384" b="29431"/>
          <a:stretch/>
        </p:blipFill>
        <p:spPr>
          <a:xfrm>
            <a:off x="347357" y="39745"/>
            <a:ext cx="11574966" cy="67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66496D-8414-43A7-ACF4-CC1EE6FACA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79" t="16931" r="26108" b="29756"/>
          <a:stretch/>
        </p:blipFill>
        <p:spPr>
          <a:xfrm>
            <a:off x="237824" y="79493"/>
            <a:ext cx="11606818" cy="67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0D33A2-2451-4C70-82A9-BF8D2D200D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78" t="16931" r="25091" b="29756"/>
          <a:stretch/>
        </p:blipFill>
        <p:spPr>
          <a:xfrm>
            <a:off x="263426" y="79492"/>
            <a:ext cx="11555614" cy="66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6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034929A-9185-4EFA-8280-E9446CCF0A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68" t="13333" r="25458" b="29593"/>
          <a:stretch/>
        </p:blipFill>
        <p:spPr>
          <a:xfrm>
            <a:off x="317267" y="135162"/>
            <a:ext cx="11557466" cy="66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74E42D-D1B1-4DEB-9697-80481CE684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87" t="14148" r="24360" b="29430"/>
          <a:stretch/>
        </p:blipFill>
        <p:spPr>
          <a:xfrm>
            <a:off x="422454" y="73231"/>
            <a:ext cx="11347092" cy="671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4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2B0BCED-78B3-45EF-9716-D5C96BCC78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12" t="14634" r="24269" b="30244"/>
          <a:stretch/>
        </p:blipFill>
        <p:spPr>
          <a:xfrm>
            <a:off x="347358" y="112081"/>
            <a:ext cx="11422188" cy="66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3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1B2CC-9200-46D9-8082-530F8BDA53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985" t="10640" r="24545" b="22020"/>
          <a:stretch/>
        </p:blipFill>
        <p:spPr>
          <a:xfrm>
            <a:off x="2470727" y="1034473"/>
            <a:ext cx="5758873" cy="46181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0FB6E8-5326-4024-BD26-33FFD3AE02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571" t="8687" r="15265" b="16969"/>
          <a:stretch/>
        </p:blipFill>
        <p:spPr>
          <a:xfrm>
            <a:off x="8501459" y="1753028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025FFB-1CB8-4D6A-B89C-759816DB55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29" t="18641" r="28933" b="29756"/>
          <a:stretch/>
        </p:blipFill>
        <p:spPr>
          <a:xfrm>
            <a:off x="321338" y="204598"/>
            <a:ext cx="11422188" cy="64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39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9A466B-BEB3-446E-9F90-32EB671C41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012" t="13984" r="24634" b="27317"/>
          <a:stretch/>
        </p:blipFill>
        <p:spPr>
          <a:xfrm>
            <a:off x="2391372" y="347059"/>
            <a:ext cx="9378173" cy="62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6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343D2D-AD31-4756-9FEC-FF54D8BDCF1F}"/>
              </a:ext>
            </a:extLst>
          </p:cNvPr>
          <p:cNvSpPr txBox="1"/>
          <p:nvPr/>
        </p:nvSpPr>
        <p:spPr>
          <a:xfrm rot="20517411">
            <a:off x="3145299" y="1518363"/>
            <a:ext cx="6944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المتعلم معنى كلمة "يَشُقُّ" في رحلتي مع كلمة 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6979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912319-14D0-4C2C-87B1-CAF66718BE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158" t="39383" r="57982" b="31442"/>
          <a:stretch/>
        </p:blipFill>
        <p:spPr>
          <a:xfrm>
            <a:off x="3655003" y="3388699"/>
            <a:ext cx="1635368" cy="1249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19E02D-E2AD-4682-A76B-DEA57D11DA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83" t="25706" r="27543" b="39931"/>
          <a:stretch/>
        </p:blipFill>
        <p:spPr>
          <a:xfrm>
            <a:off x="2870795" y="4638341"/>
            <a:ext cx="1508792" cy="13315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405F4C-6A6C-400B-AD9F-5F9DFFE500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14" t="21883" r="60865" b="43234"/>
          <a:stretch/>
        </p:blipFill>
        <p:spPr>
          <a:xfrm>
            <a:off x="2685085" y="1950036"/>
            <a:ext cx="1408350" cy="1616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926755-FDE0-4541-994F-9F7FF1B6FF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728" t="27732" r="31598" b="46362"/>
          <a:stretch/>
        </p:blipFill>
        <p:spPr>
          <a:xfrm>
            <a:off x="3953828" y="767983"/>
            <a:ext cx="1554379" cy="1625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8F7354-AA7E-4E9F-86C4-1FF9B6803C98}"/>
              </a:ext>
            </a:extLst>
          </p:cNvPr>
          <p:cNvSpPr txBox="1"/>
          <p:nvPr/>
        </p:nvSpPr>
        <p:spPr>
          <a:xfrm>
            <a:off x="7557813" y="1155827"/>
            <a:ext cx="37836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انظر إلى رسومات القصة 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E660FA-7F28-4D16-B4DE-240D652F14EA}"/>
              </a:ext>
            </a:extLst>
          </p:cNvPr>
          <p:cNvSpPr txBox="1"/>
          <p:nvPr/>
        </p:nvSpPr>
        <p:spPr>
          <a:xfrm>
            <a:off x="5661890" y="3528880"/>
            <a:ext cx="567956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ما اللوحة التي أعجبتك أكثر ؟ تحدث عنها؟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157A6A-AC46-46D2-BDBC-CAF203EAF751}"/>
              </a:ext>
            </a:extLst>
          </p:cNvPr>
          <p:cNvSpPr txBox="1"/>
          <p:nvPr/>
        </p:nvSpPr>
        <p:spPr>
          <a:xfrm>
            <a:off x="5438866" y="2377732"/>
            <a:ext cx="605499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هل عبرت الرسومات عن النص تعبيرا جميلا ؟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808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8F7354-AA7E-4E9F-86C4-1FF9B6803C98}"/>
              </a:ext>
            </a:extLst>
          </p:cNvPr>
          <p:cNvSpPr txBox="1"/>
          <p:nvPr/>
        </p:nvSpPr>
        <p:spPr>
          <a:xfrm>
            <a:off x="8501672" y="880314"/>
            <a:ext cx="227012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رحلتي في كلمة 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58C36-68D3-4BEE-BE19-F5FF551CD578}"/>
              </a:ext>
            </a:extLst>
          </p:cNvPr>
          <p:cNvSpPr txBox="1"/>
          <p:nvPr/>
        </p:nvSpPr>
        <p:spPr>
          <a:xfrm>
            <a:off x="4831784" y="1881439"/>
            <a:ext cx="6054990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cs typeface="+mj-cs"/>
              </a:rPr>
              <a:t>صَوْتَ المُؤذن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 يَشُقّ</a:t>
            </a:r>
            <a:r>
              <a:rPr lang="ar-AE" sz="4400" dirty="0">
                <a:cs typeface="+mj-cs"/>
              </a:rPr>
              <a:t>ُ هُدوء الْمَكان</a:t>
            </a:r>
            <a:endParaRPr lang="en-US" sz="4400" dirty="0">
              <a:cs typeface="+mj-cs"/>
            </a:endParaRPr>
          </a:p>
        </p:txBody>
      </p:sp>
      <p:pic>
        <p:nvPicPr>
          <p:cNvPr id="1026" name="Picture 2" descr="مفاهيم وحدة هو الله رياض اطفال - مؤسسة التحاضير الحديثة">
            <a:extLst>
              <a:ext uri="{FF2B5EF4-FFF2-40B4-BE49-F238E27FC236}">
                <a16:creationId xmlns:a16="http://schemas.microsoft.com/office/drawing/2014/main" id="{1F92724E-3C70-4EDB-A5F6-B401BB015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/>
          <a:stretch/>
        </p:blipFill>
        <p:spPr bwMode="auto">
          <a:xfrm>
            <a:off x="3423046" y="2947998"/>
            <a:ext cx="1841126" cy="17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raying الأرشيف - جرافيكس العرب كل ما تحتاج لتكون مبدع | ملتقى المصممين |">
            <a:extLst>
              <a:ext uri="{FF2B5EF4-FFF2-40B4-BE49-F238E27FC236}">
                <a16:creationId xmlns:a16="http://schemas.microsoft.com/office/drawing/2014/main" id="{AA25D8FC-2630-4A50-983E-B596A17C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02" y="3151574"/>
            <a:ext cx="2692176" cy="155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مدفع الافطار واذان المغرب للشيخ احمد المنهالي من مسجد الشيخ زايد في ابوظبي  15 رمضان 1436هـ - YouTube">
            <a:extLst>
              <a:ext uri="{FF2B5EF4-FFF2-40B4-BE49-F238E27FC236}">
                <a16:creationId xmlns:a16="http://schemas.microsoft.com/office/drawing/2014/main" id="{90D33FC4-3968-4E7D-8905-B67408C2F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6" t="30506" r="12898" b="-1222"/>
          <a:stretch/>
        </p:blipFill>
        <p:spPr bwMode="auto">
          <a:xfrm>
            <a:off x="5980045" y="3005674"/>
            <a:ext cx="2054836" cy="169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D48E608-C817-438A-926E-E41E6ADB1976}"/>
              </a:ext>
            </a:extLst>
          </p:cNvPr>
          <p:cNvSpPr/>
          <p:nvPr/>
        </p:nvSpPr>
        <p:spPr>
          <a:xfrm>
            <a:off x="6206836" y="3005674"/>
            <a:ext cx="628073" cy="4233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00" dirty="0">
                <a:solidFill>
                  <a:schemeClr val="tx1"/>
                </a:solidFill>
              </a:rPr>
              <a:t>الله أكبر الله أ:بر </a:t>
            </a: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52D4F98-8A91-48EA-9525-BB6C62245651}"/>
              </a:ext>
            </a:extLst>
          </p:cNvPr>
          <p:cNvSpPr/>
          <p:nvPr/>
        </p:nvSpPr>
        <p:spPr>
          <a:xfrm>
            <a:off x="9614996" y="4914798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17A76D-F247-4B62-8AB0-20D013D371AE}"/>
              </a:ext>
            </a:extLst>
          </p:cNvPr>
          <p:cNvSpPr/>
          <p:nvPr/>
        </p:nvSpPr>
        <p:spPr>
          <a:xfrm>
            <a:off x="6744440" y="5078082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F58634-1A9C-4931-9CBE-5F04C34C3921}"/>
              </a:ext>
            </a:extLst>
          </p:cNvPr>
          <p:cNvSpPr/>
          <p:nvPr/>
        </p:nvSpPr>
        <p:spPr>
          <a:xfrm>
            <a:off x="4047055" y="5078082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6A90B1-E84B-4211-A1BD-DE3CBF8E8262}"/>
              </a:ext>
            </a:extLst>
          </p:cNvPr>
          <p:cNvSpPr/>
          <p:nvPr/>
        </p:nvSpPr>
        <p:spPr>
          <a:xfrm>
            <a:off x="5864089" y="2947997"/>
            <a:ext cx="2286748" cy="17738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8F7354-AA7E-4E9F-86C4-1FF9B6803C98}"/>
              </a:ext>
            </a:extLst>
          </p:cNvPr>
          <p:cNvSpPr txBox="1"/>
          <p:nvPr/>
        </p:nvSpPr>
        <p:spPr>
          <a:xfrm>
            <a:off x="8501672" y="880314"/>
            <a:ext cx="227012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رحلتي في كلمة 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58C36-68D3-4BEE-BE19-F5FF551CD578}"/>
              </a:ext>
            </a:extLst>
          </p:cNvPr>
          <p:cNvSpPr txBox="1"/>
          <p:nvPr/>
        </p:nvSpPr>
        <p:spPr>
          <a:xfrm>
            <a:off x="7069872" y="1881439"/>
            <a:ext cx="3816901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cs typeface="+mj-cs"/>
              </a:rPr>
              <a:t>الْبِنْتُ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تَشُقّ</a:t>
            </a:r>
            <a:r>
              <a:rPr lang="ar-AE" sz="4400" dirty="0">
                <a:cs typeface="+mj-cs"/>
              </a:rPr>
              <a:t>ُ الْوَرَقَة</a:t>
            </a:r>
            <a:endParaRPr lang="en-US" sz="4400" dirty="0">
              <a:cs typeface="+mj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52D4F98-8A91-48EA-9525-BB6C62245651}"/>
              </a:ext>
            </a:extLst>
          </p:cNvPr>
          <p:cNvSpPr/>
          <p:nvPr/>
        </p:nvSpPr>
        <p:spPr>
          <a:xfrm>
            <a:off x="9616000" y="5036782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17A76D-F247-4B62-8AB0-20D013D371AE}"/>
              </a:ext>
            </a:extLst>
          </p:cNvPr>
          <p:cNvSpPr/>
          <p:nvPr/>
        </p:nvSpPr>
        <p:spPr>
          <a:xfrm>
            <a:off x="6851690" y="5078082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F58634-1A9C-4931-9CBE-5F04C34C3921}"/>
              </a:ext>
            </a:extLst>
          </p:cNvPr>
          <p:cNvSpPr/>
          <p:nvPr/>
        </p:nvSpPr>
        <p:spPr>
          <a:xfrm>
            <a:off x="4047055" y="5078082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6A90B1-E84B-4211-A1BD-DE3CBF8E8262}"/>
              </a:ext>
            </a:extLst>
          </p:cNvPr>
          <p:cNvSpPr/>
          <p:nvPr/>
        </p:nvSpPr>
        <p:spPr>
          <a:xfrm>
            <a:off x="3140575" y="2743200"/>
            <a:ext cx="2573315" cy="19826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38852-463C-4C52-A333-6F2E251E68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906" t="43827" r="13475" b="28335"/>
          <a:stretch/>
        </p:blipFill>
        <p:spPr>
          <a:xfrm>
            <a:off x="3283857" y="2952073"/>
            <a:ext cx="2286749" cy="172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927D71-A637-40C0-8DD6-7777659F1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785" t="23577" r="12542" b="42347"/>
          <a:stretch/>
        </p:blipFill>
        <p:spPr>
          <a:xfrm>
            <a:off x="9078860" y="2952073"/>
            <a:ext cx="2225349" cy="1614032"/>
          </a:xfrm>
          <a:prstGeom prst="rect">
            <a:avLst/>
          </a:prstGeom>
        </p:spPr>
      </p:pic>
      <p:pic>
        <p:nvPicPr>
          <p:cNvPr id="2056" name="Picture 8" descr="نصيحة 1: كيفية كتابة مشروع المدرسة - آخر 2021">
            <a:extLst>
              <a:ext uri="{FF2B5EF4-FFF2-40B4-BE49-F238E27FC236}">
                <a16:creationId xmlns:a16="http://schemas.microsoft.com/office/drawing/2014/main" id="{A7679FED-052D-4513-A4B8-88DDB8A5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28" y="293061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8F7354-AA7E-4E9F-86C4-1FF9B6803C98}"/>
              </a:ext>
            </a:extLst>
          </p:cNvPr>
          <p:cNvSpPr txBox="1"/>
          <p:nvPr/>
        </p:nvSpPr>
        <p:spPr>
          <a:xfrm>
            <a:off x="8501672" y="880314"/>
            <a:ext cx="227012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رحلتي في كلمة 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58C36-68D3-4BEE-BE19-F5FF551CD578}"/>
              </a:ext>
            </a:extLst>
          </p:cNvPr>
          <p:cNvSpPr txBox="1"/>
          <p:nvPr/>
        </p:nvSpPr>
        <p:spPr>
          <a:xfrm>
            <a:off x="3104149" y="1913811"/>
            <a:ext cx="822867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عبر عن الصورتين بجملة من إنشائك مستخدما كلمة يشق 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6A07661-8FDB-48BE-84D0-CD79FB5F4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0" b="9037"/>
          <a:stretch/>
        </p:blipFill>
        <p:spPr bwMode="auto">
          <a:xfrm>
            <a:off x="7882973" y="2769495"/>
            <a:ext cx="3507523" cy="30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كاريكاتير صحيفة إماراتية.. علم الإمارات يزين المريخ عن طريق مسبار الأمل -  اليوم السابع">
            <a:extLst>
              <a:ext uri="{FF2B5EF4-FFF2-40B4-BE49-F238E27FC236}">
                <a16:creationId xmlns:a16="http://schemas.microsoft.com/office/drawing/2014/main" id="{5DB4E054-49AB-4E81-8448-4066F26A1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-3509" r="-1926" b="19994"/>
          <a:stretch/>
        </p:blipFill>
        <p:spPr bwMode="auto">
          <a:xfrm>
            <a:off x="3193419" y="3064867"/>
            <a:ext cx="3507524" cy="238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61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8F7354-AA7E-4E9F-86C4-1FF9B6803C98}"/>
              </a:ext>
            </a:extLst>
          </p:cNvPr>
          <p:cNvSpPr txBox="1"/>
          <p:nvPr/>
        </p:nvSpPr>
        <p:spPr>
          <a:xfrm>
            <a:off x="8501672" y="880314"/>
            <a:ext cx="227012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ar-AE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رحلتي في كلمة 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58C36-68D3-4BEE-BE19-F5FF551CD578}"/>
              </a:ext>
            </a:extLst>
          </p:cNvPr>
          <p:cNvSpPr txBox="1"/>
          <p:nvPr/>
        </p:nvSpPr>
        <p:spPr>
          <a:xfrm>
            <a:off x="3791415" y="1913811"/>
            <a:ext cx="754140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FF0000"/>
                </a:solidFill>
                <a:cs typeface="+mj-cs"/>
              </a:rPr>
              <a:t>استبدل كلمة </a:t>
            </a:r>
            <a:r>
              <a:rPr lang="ar-AE" sz="3600" dirty="0">
                <a:cs typeface="+mj-cs"/>
              </a:rPr>
              <a:t>صعب عليه </a:t>
            </a:r>
            <a:r>
              <a:rPr lang="ar-AE" sz="3600" dirty="0">
                <a:solidFill>
                  <a:srgbClr val="FF0000"/>
                </a:solidFill>
                <a:cs typeface="+mj-cs"/>
              </a:rPr>
              <a:t>بكلمة أخرى مناسبة </a:t>
            </a:r>
            <a:endParaRPr lang="en-US" sz="3600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4098" name="Picture 2" descr="المدونة - المؤسسة العربية للاختبارات النفسية | سلوك الطفل الكسول وأسبابه  وكيفية التعامل معه">
            <a:extLst>
              <a:ext uri="{FF2B5EF4-FFF2-40B4-BE49-F238E27FC236}">
                <a16:creationId xmlns:a16="http://schemas.microsoft.com/office/drawing/2014/main" id="{5FC5456F-BC34-4F57-90F5-D7439195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16" y="2687405"/>
            <a:ext cx="34250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16EDD8-9644-4135-A913-B51AEBAA3654}"/>
              </a:ext>
            </a:extLst>
          </p:cNvPr>
          <p:cNvSpPr txBox="1"/>
          <p:nvPr/>
        </p:nvSpPr>
        <p:spPr>
          <a:xfrm>
            <a:off x="6300440" y="3622833"/>
            <a:ext cx="4912252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dirty="0">
                <a:cs typeface="+mj-cs"/>
              </a:rPr>
              <a:t> </a:t>
            </a:r>
            <a:r>
              <a:rPr lang="ar-AE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الـمريض صَعُبَ عليه الصّوم </a:t>
            </a:r>
            <a:endParaRPr lang="en-US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813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D57B77-5B9C-449A-861A-E18FA43EA746}"/>
              </a:ext>
            </a:extLst>
          </p:cNvPr>
          <p:cNvGrpSpPr/>
          <p:nvPr/>
        </p:nvGrpSpPr>
        <p:grpSpPr>
          <a:xfrm>
            <a:off x="4742719" y="358081"/>
            <a:ext cx="5191125" cy="6103201"/>
            <a:chOff x="4980316" y="358081"/>
            <a:chExt cx="5191125" cy="610320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5349DA-D79D-4E14-8094-6FBDD9495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316" y="358081"/>
              <a:ext cx="5191125" cy="610320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3A8E35-393D-490D-AC6C-03A91D7E889B}"/>
                </a:ext>
              </a:extLst>
            </p:cNvPr>
            <p:cNvSpPr/>
            <p:nvPr/>
          </p:nvSpPr>
          <p:spPr>
            <a:xfrm>
              <a:off x="7618742" y="4169831"/>
              <a:ext cx="1379847" cy="408004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C76962-C194-4B6F-A556-0AD7D9C7DB2D}"/>
              </a:ext>
            </a:extLst>
          </p:cNvPr>
          <p:cNvSpPr txBox="1"/>
          <p:nvPr/>
        </p:nvSpPr>
        <p:spPr>
          <a:xfrm>
            <a:off x="6199775" y="4491613"/>
            <a:ext cx="114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dirty="0"/>
              <a:t>ص</a:t>
            </a:r>
            <a:r>
              <a:rPr lang="en-US" sz="3200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63712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53927A-715F-4454-A402-9A3C3B7BE6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256" t="20647" r="34969" b="22440"/>
          <a:stretch/>
        </p:blipFill>
        <p:spPr>
          <a:xfrm>
            <a:off x="2431768" y="211873"/>
            <a:ext cx="9220858" cy="644540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0AFE25-1FD7-437C-B933-6C0F22E0E897}"/>
              </a:ext>
            </a:extLst>
          </p:cNvPr>
          <p:cNvCxnSpPr/>
          <p:nvPr/>
        </p:nvCxnSpPr>
        <p:spPr>
          <a:xfrm flipH="1">
            <a:off x="5977054" y="1881439"/>
            <a:ext cx="1829400" cy="3147761"/>
          </a:xfrm>
          <a:prstGeom prst="line">
            <a:avLst/>
          </a:prstGeom>
          <a:ln w="76200">
            <a:solidFill>
              <a:srgbClr val="EC46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A70DEA-F2DF-4FB8-9498-9FD7D3194C19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1559350"/>
            <a:ext cx="1710454" cy="2421635"/>
          </a:xfrm>
          <a:prstGeom prst="line">
            <a:avLst/>
          </a:prstGeom>
          <a:ln w="76200">
            <a:solidFill>
              <a:srgbClr val="70B7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3DF67F-196D-4B05-94B9-830486337A79}"/>
              </a:ext>
            </a:extLst>
          </p:cNvPr>
          <p:cNvCxnSpPr>
            <a:cxnSpLocks/>
          </p:cNvCxnSpPr>
          <p:nvPr/>
        </p:nvCxnSpPr>
        <p:spPr>
          <a:xfrm flipH="1" flipV="1">
            <a:off x="5629696" y="3609112"/>
            <a:ext cx="2176758" cy="242163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8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3A267F-82B7-434B-9686-0CB1D0FFA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059" y="401404"/>
            <a:ext cx="9299517" cy="6237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016BC9-4C75-453B-801F-D53B9A916F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676" t="21774" r="37988" b="24716"/>
          <a:stretch/>
        </p:blipFill>
        <p:spPr>
          <a:xfrm>
            <a:off x="7393259" y="1115959"/>
            <a:ext cx="3767185" cy="4475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B3DAA2-24DD-4E3A-9893-23A3698B017D}"/>
              </a:ext>
            </a:extLst>
          </p:cNvPr>
          <p:cNvSpPr txBox="1"/>
          <p:nvPr/>
        </p:nvSpPr>
        <p:spPr>
          <a:xfrm>
            <a:off x="3318492" y="723153"/>
            <a:ext cx="3795118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l" rtl="1"/>
            <a:r>
              <a:rPr lang="ar-AE" sz="4400" u="sng" dirty="0">
                <a:cs typeface="(AH) Manal Black" pitchFamily="2" charset="-78"/>
              </a:rPr>
              <a:t>حل واجب النشاط كتاب ص -</a:t>
            </a:r>
            <a:r>
              <a:rPr lang="en-US" sz="4400" u="sng" dirty="0">
                <a:cs typeface="(AH) Manal Black" pitchFamily="2" charset="-78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677233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3A267F-82B7-434B-9686-0CB1D0FFA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4059" y="401404"/>
            <a:ext cx="9299517" cy="62371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2C7F51-7849-4D7A-A9BD-CCF0B9F64714}"/>
              </a:ext>
            </a:extLst>
          </p:cNvPr>
          <p:cNvSpPr txBox="1"/>
          <p:nvPr/>
        </p:nvSpPr>
        <p:spPr>
          <a:xfrm>
            <a:off x="7333673" y="2304738"/>
            <a:ext cx="38576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استعد للتحدث أمام زملائك عن الأشياء التي تحب القيام بها خلال شهر رمضان و كيف تقضي يومك فيه </a:t>
            </a:r>
            <a:endParaRPr lang="en-US" sz="4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9558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E5BFE7-7A09-4180-BFD1-338289909D4C}"/>
              </a:ext>
            </a:extLst>
          </p:cNvPr>
          <p:cNvSpPr txBox="1"/>
          <p:nvPr/>
        </p:nvSpPr>
        <p:spPr>
          <a:xfrm>
            <a:off x="7506685" y="923449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:-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B3FBD-18AF-4552-A89E-CE13C364D1C6}"/>
              </a:ext>
            </a:extLst>
          </p:cNvPr>
          <p:cNvSpPr txBox="1"/>
          <p:nvPr/>
        </p:nvSpPr>
        <p:spPr>
          <a:xfrm>
            <a:off x="2922231" y="2068496"/>
            <a:ext cx="8113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/>
              <a:t>يقرأ المتعلم النص القصصي قراءة صحيحة على أن تكون الكلمات مشكولة شكلا تاما 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5EA74-5EDC-42C8-BB3A-4BA9D05B7FBF}"/>
              </a:ext>
            </a:extLst>
          </p:cNvPr>
          <p:cNvSpPr txBox="1"/>
          <p:nvPr/>
        </p:nvSpPr>
        <p:spPr>
          <a:xfrm>
            <a:off x="3626934" y="3970683"/>
            <a:ext cx="7167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المتعلم معنى كلمة "يَشُقُّ" في رحلتي مع كلمة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117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DA6049-3DB1-4AD0-8D18-7F45B90C5C61}"/>
              </a:ext>
            </a:extLst>
          </p:cNvPr>
          <p:cNvSpPr txBox="1"/>
          <p:nvPr/>
        </p:nvSpPr>
        <p:spPr>
          <a:xfrm>
            <a:off x="2452604" y="1203561"/>
            <a:ext cx="8113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القصصي قراءة صحيحة على أن تكون الكلمات مشكولة شكلا تاما 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4977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496B7F-8C0A-4A2A-AED3-C84D5822C6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91" t="17655" r="24566" b="31178"/>
          <a:stretch/>
        </p:blipFill>
        <p:spPr>
          <a:xfrm>
            <a:off x="234176" y="-1"/>
            <a:ext cx="11719931" cy="677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AC33891-62A7-459B-9842-DECF60267C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40" t="16072" r="26108" b="27817"/>
          <a:stretch/>
        </p:blipFill>
        <p:spPr>
          <a:xfrm>
            <a:off x="140820" y="156117"/>
            <a:ext cx="11747640" cy="637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6248D66-AAF4-4570-9048-1D91B0D919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91" t="15219" r="26108" b="31382"/>
          <a:stretch/>
        </p:blipFill>
        <p:spPr>
          <a:xfrm>
            <a:off x="295293" y="78057"/>
            <a:ext cx="11601414" cy="67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1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621B19F-BCC3-4193-8A6D-B3D7360909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23" t="17769" r="24908" b="27480"/>
          <a:stretch/>
        </p:blipFill>
        <p:spPr>
          <a:xfrm>
            <a:off x="140821" y="186587"/>
            <a:ext cx="11703822" cy="667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91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227</Words>
  <Application>Microsoft Office PowerPoint</Application>
  <PresentationFormat>Widescreen</PresentationFormat>
  <Paragraphs>52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Andalus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137</cp:revision>
  <dcterms:created xsi:type="dcterms:W3CDTF">2020-08-22T21:07:06Z</dcterms:created>
  <dcterms:modified xsi:type="dcterms:W3CDTF">2021-04-08T10:50:04Z</dcterms:modified>
</cp:coreProperties>
</file>