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2" r:id="rId3"/>
    <p:sldId id="259" r:id="rId4"/>
    <p:sldId id="325" r:id="rId5"/>
    <p:sldId id="288" r:id="rId6"/>
    <p:sldId id="326" r:id="rId7"/>
    <p:sldId id="308" r:id="rId8"/>
    <p:sldId id="327" r:id="rId9"/>
    <p:sldId id="315" r:id="rId10"/>
    <p:sldId id="260" r:id="rId11"/>
    <p:sldId id="261" r:id="rId12"/>
    <p:sldId id="317" r:id="rId13"/>
    <p:sldId id="293" r:id="rId14"/>
    <p:sldId id="294" r:id="rId15"/>
    <p:sldId id="323" r:id="rId16"/>
    <p:sldId id="311" r:id="rId17"/>
    <p:sldId id="296" r:id="rId18"/>
    <p:sldId id="297" r:id="rId19"/>
    <p:sldId id="328" r:id="rId20"/>
    <p:sldId id="324" r:id="rId21"/>
    <p:sldId id="312" r:id="rId22"/>
    <p:sldId id="31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C3060-7D7E-4308-ABDE-EC8B22BF73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765DA8-BA28-4309-ABD8-352C204F7B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CCDD1C-5445-42B2-930B-65A6D0D8ABDD}"/>
              </a:ext>
            </a:extLst>
          </p:cNvPr>
          <p:cNvSpPr>
            <a:spLocks noGrp="1"/>
          </p:cNvSpPr>
          <p:nvPr>
            <p:ph type="dt" sz="half" idx="10"/>
          </p:nvPr>
        </p:nvSpPr>
        <p:spPr/>
        <p:txBody>
          <a:bodyPr/>
          <a:lstStyle/>
          <a:p>
            <a:fld id="{C7D207EE-0F7E-475E-AD25-D4CF733A62EF}" type="datetimeFigureOut">
              <a:rPr lang="en-US" smtClean="0"/>
              <a:t>5/27/2020</a:t>
            </a:fld>
            <a:endParaRPr lang="en-US"/>
          </a:p>
        </p:txBody>
      </p:sp>
      <p:sp>
        <p:nvSpPr>
          <p:cNvPr id="5" name="Footer Placeholder 4">
            <a:extLst>
              <a:ext uri="{FF2B5EF4-FFF2-40B4-BE49-F238E27FC236}">
                <a16:creationId xmlns:a16="http://schemas.microsoft.com/office/drawing/2014/main" id="{6B14D03C-34C2-4F18-B165-2AF7468190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8D0D96-862C-459A-8AD0-8BE23B8AE2D4}"/>
              </a:ext>
            </a:extLst>
          </p:cNvPr>
          <p:cNvSpPr>
            <a:spLocks noGrp="1"/>
          </p:cNvSpPr>
          <p:nvPr>
            <p:ph type="sldNum" sz="quarter" idx="12"/>
          </p:nvPr>
        </p:nvSpPr>
        <p:spPr/>
        <p:txBody>
          <a:bodyPr/>
          <a:lstStyle/>
          <a:p>
            <a:fld id="{A58BF4C1-9375-440F-9206-1975FC214217}" type="slidenum">
              <a:rPr lang="en-US" smtClean="0"/>
              <a:t>‹#›</a:t>
            </a:fld>
            <a:endParaRPr lang="en-US"/>
          </a:p>
        </p:txBody>
      </p:sp>
    </p:spTree>
    <p:extLst>
      <p:ext uri="{BB962C8B-B14F-4D97-AF65-F5344CB8AC3E}">
        <p14:creationId xmlns:p14="http://schemas.microsoft.com/office/powerpoint/2010/main" val="479876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57E09-F472-4150-8DB6-A0B92B4A7F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1267F6-3090-4DBA-92DB-BCE10622910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36D3A2-7E63-4D96-B39D-5FED631744B0}"/>
              </a:ext>
            </a:extLst>
          </p:cNvPr>
          <p:cNvSpPr>
            <a:spLocks noGrp="1"/>
          </p:cNvSpPr>
          <p:nvPr>
            <p:ph type="dt" sz="half" idx="10"/>
          </p:nvPr>
        </p:nvSpPr>
        <p:spPr/>
        <p:txBody>
          <a:bodyPr/>
          <a:lstStyle/>
          <a:p>
            <a:fld id="{C7D207EE-0F7E-475E-AD25-D4CF733A62EF}" type="datetimeFigureOut">
              <a:rPr lang="en-US" smtClean="0"/>
              <a:t>5/27/2020</a:t>
            </a:fld>
            <a:endParaRPr lang="en-US"/>
          </a:p>
        </p:txBody>
      </p:sp>
      <p:sp>
        <p:nvSpPr>
          <p:cNvPr id="5" name="Footer Placeholder 4">
            <a:extLst>
              <a:ext uri="{FF2B5EF4-FFF2-40B4-BE49-F238E27FC236}">
                <a16:creationId xmlns:a16="http://schemas.microsoft.com/office/drawing/2014/main" id="{76EEFC42-3CE8-4F9E-9F06-B95CF7A302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A5BBD0-2420-435D-BC5C-C71E2B74259E}"/>
              </a:ext>
            </a:extLst>
          </p:cNvPr>
          <p:cNvSpPr>
            <a:spLocks noGrp="1"/>
          </p:cNvSpPr>
          <p:nvPr>
            <p:ph type="sldNum" sz="quarter" idx="12"/>
          </p:nvPr>
        </p:nvSpPr>
        <p:spPr/>
        <p:txBody>
          <a:bodyPr/>
          <a:lstStyle/>
          <a:p>
            <a:fld id="{A58BF4C1-9375-440F-9206-1975FC214217}" type="slidenum">
              <a:rPr lang="en-US" smtClean="0"/>
              <a:t>‹#›</a:t>
            </a:fld>
            <a:endParaRPr lang="en-US"/>
          </a:p>
        </p:txBody>
      </p:sp>
    </p:spTree>
    <p:extLst>
      <p:ext uri="{BB962C8B-B14F-4D97-AF65-F5344CB8AC3E}">
        <p14:creationId xmlns:p14="http://schemas.microsoft.com/office/powerpoint/2010/main" val="2730682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1138BF-AA69-4EB2-9948-1F5B71873D8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4C37A4-A9C1-4337-8DE5-226A66F1AC8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B217A4-CF6E-4E7D-8D32-F849BC82DAA6}"/>
              </a:ext>
            </a:extLst>
          </p:cNvPr>
          <p:cNvSpPr>
            <a:spLocks noGrp="1"/>
          </p:cNvSpPr>
          <p:nvPr>
            <p:ph type="dt" sz="half" idx="10"/>
          </p:nvPr>
        </p:nvSpPr>
        <p:spPr/>
        <p:txBody>
          <a:bodyPr/>
          <a:lstStyle/>
          <a:p>
            <a:fld id="{C7D207EE-0F7E-475E-AD25-D4CF733A62EF}" type="datetimeFigureOut">
              <a:rPr lang="en-US" smtClean="0"/>
              <a:t>5/27/2020</a:t>
            </a:fld>
            <a:endParaRPr lang="en-US"/>
          </a:p>
        </p:txBody>
      </p:sp>
      <p:sp>
        <p:nvSpPr>
          <p:cNvPr id="5" name="Footer Placeholder 4">
            <a:extLst>
              <a:ext uri="{FF2B5EF4-FFF2-40B4-BE49-F238E27FC236}">
                <a16:creationId xmlns:a16="http://schemas.microsoft.com/office/drawing/2014/main" id="{82BF146A-025C-445F-BA4D-BBBB5C2900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EA10EC-6BD2-4FD5-B6DE-67EF3D07C594}"/>
              </a:ext>
            </a:extLst>
          </p:cNvPr>
          <p:cNvSpPr>
            <a:spLocks noGrp="1"/>
          </p:cNvSpPr>
          <p:nvPr>
            <p:ph type="sldNum" sz="quarter" idx="12"/>
          </p:nvPr>
        </p:nvSpPr>
        <p:spPr/>
        <p:txBody>
          <a:bodyPr/>
          <a:lstStyle/>
          <a:p>
            <a:fld id="{A58BF4C1-9375-440F-9206-1975FC214217}" type="slidenum">
              <a:rPr lang="en-US" smtClean="0"/>
              <a:t>‹#›</a:t>
            </a:fld>
            <a:endParaRPr lang="en-US"/>
          </a:p>
        </p:txBody>
      </p:sp>
    </p:spTree>
    <p:extLst>
      <p:ext uri="{BB962C8B-B14F-4D97-AF65-F5344CB8AC3E}">
        <p14:creationId xmlns:p14="http://schemas.microsoft.com/office/powerpoint/2010/main" val="2033601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7FE3F-1B80-4AB8-9CFF-5315D094BE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B1D819-7874-4E38-B0DB-02FBD706E4A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D30AEB-E3BE-4A04-8127-1D76352A4B5D}"/>
              </a:ext>
            </a:extLst>
          </p:cNvPr>
          <p:cNvSpPr>
            <a:spLocks noGrp="1"/>
          </p:cNvSpPr>
          <p:nvPr>
            <p:ph type="dt" sz="half" idx="10"/>
          </p:nvPr>
        </p:nvSpPr>
        <p:spPr/>
        <p:txBody>
          <a:bodyPr/>
          <a:lstStyle/>
          <a:p>
            <a:fld id="{C7D207EE-0F7E-475E-AD25-D4CF733A62EF}" type="datetimeFigureOut">
              <a:rPr lang="en-US" smtClean="0"/>
              <a:t>5/27/2020</a:t>
            </a:fld>
            <a:endParaRPr lang="en-US"/>
          </a:p>
        </p:txBody>
      </p:sp>
      <p:sp>
        <p:nvSpPr>
          <p:cNvPr id="5" name="Footer Placeholder 4">
            <a:extLst>
              <a:ext uri="{FF2B5EF4-FFF2-40B4-BE49-F238E27FC236}">
                <a16:creationId xmlns:a16="http://schemas.microsoft.com/office/drawing/2014/main" id="{62EBF8B0-7E23-4549-A58F-9130BF08F5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65065B-F8CB-4DE2-8F2B-CBA961734211}"/>
              </a:ext>
            </a:extLst>
          </p:cNvPr>
          <p:cNvSpPr>
            <a:spLocks noGrp="1"/>
          </p:cNvSpPr>
          <p:nvPr>
            <p:ph type="sldNum" sz="quarter" idx="12"/>
          </p:nvPr>
        </p:nvSpPr>
        <p:spPr/>
        <p:txBody>
          <a:bodyPr/>
          <a:lstStyle/>
          <a:p>
            <a:fld id="{A58BF4C1-9375-440F-9206-1975FC214217}" type="slidenum">
              <a:rPr lang="en-US" smtClean="0"/>
              <a:t>‹#›</a:t>
            </a:fld>
            <a:endParaRPr lang="en-US"/>
          </a:p>
        </p:txBody>
      </p:sp>
    </p:spTree>
    <p:extLst>
      <p:ext uri="{BB962C8B-B14F-4D97-AF65-F5344CB8AC3E}">
        <p14:creationId xmlns:p14="http://schemas.microsoft.com/office/powerpoint/2010/main" val="588967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EDB2D-9A7C-4077-AE10-8AD02309E5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5857F9-F677-4863-8E77-DBB764F409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457D5B-733C-4DD1-B2DB-513A2C850F18}"/>
              </a:ext>
            </a:extLst>
          </p:cNvPr>
          <p:cNvSpPr>
            <a:spLocks noGrp="1"/>
          </p:cNvSpPr>
          <p:nvPr>
            <p:ph type="dt" sz="half" idx="10"/>
          </p:nvPr>
        </p:nvSpPr>
        <p:spPr/>
        <p:txBody>
          <a:bodyPr/>
          <a:lstStyle/>
          <a:p>
            <a:fld id="{C7D207EE-0F7E-475E-AD25-D4CF733A62EF}" type="datetimeFigureOut">
              <a:rPr lang="en-US" smtClean="0"/>
              <a:t>5/27/2020</a:t>
            </a:fld>
            <a:endParaRPr lang="en-US"/>
          </a:p>
        </p:txBody>
      </p:sp>
      <p:sp>
        <p:nvSpPr>
          <p:cNvPr id="5" name="Footer Placeholder 4">
            <a:extLst>
              <a:ext uri="{FF2B5EF4-FFF2-40B4-BE49-F238E27FC236}">
                <a16:creationId xmlns:a16="http://schemas.microsoft.com/office/drawing/2014/main" id="{02078E99-6C83-4080-8E3F-C31D4BDCEC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F35AA5-5555-43F0-94AD-101F1665FA6B}"/>
              </a:ext>
            </a:extLst>
          </p:cNvPr>
          <p:cNvSpPr>
            <a:spLocks noGrp="1"/>
          </p:cNvSpPr>
          <p:nvPr>
            <p:ph type="sldNum" sz="quarter" idx="12"/>
          </p:nvPr>
        </p:nvSpPr>
        <p:spPr/>
        <p:txBody>
          <a:bodyPr/>
          <a:lstStyle/>
          <a:p>
            <a:fld id="{A58BF4C1-9375-440F-9206-1975FC214217}" type="slidenum">
              <a:rPr lang="en-US" smtClean="0"/>
              <a:t>‹#›</a:t>
            </a:fld>
            <a:endParaRPr lang="en-US"/>
          </a:p>
        </p:txBody>
      </p:sp>
    </p:spTree>
    <p:extLst>
      <p:ext uri="{BB962C8B-B14F-4D97-AF65-F5344CB8AC3E}">
        <p14:creationId xmlns:p14="http://schemas.microsoft.com/office/powerpoint/2010/main" val="1699206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8A191-37E4-4E59-B275-E9964DC4CF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3640D2-C177-4960-A70C-D75EB9AED95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9412D2-1EC1-4AD4-85E8-CE3BF779446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F154C3-C850-4A46-BE63-9068B758E3E5}"/>
              </a:ext>
            </a:extLst>
          </p:cNvPr>
          <p:cNvSpPr>
            <a:spLocks noGrp="1"/>
          </p:cNvSpPr>
          <p:nvPr>
            <p:ph type="dt" sz="half" idx="10"/>
          </p:nvPr>
        </p:nvSpPr>
        <p:spPr/>
        <p:txBody>
          <a:bodyPr/>
          <a:lstStyle/>
          <a:p>
            <a:fld id="{C7D207EE-0F7E-475E-AD25-D4CF733A62EF}" type="datetimeFigureOut">
              <a:rPr lang="en-US" smtClean="0"/>
              <a:t>5/27/2020</a:t>
            </a:fld>
            <a:endParaRPr lang="en-US"/>
          </a:p>
        </p:txBody>
      </p:sp>
      <p:sp>
        <p:nvSpPr>
          <p:cNvPr id="6" name="Footer Placeholder 5">
            <a:extLst>
              <a:ext uri="{FF2B5EF4-FFF2-40B4-BE49-F238E27FC236}">
                <a16:creationId xmlns:a16="http://schemas.microsoft.com/office/drawing/2014/main" id="{57FCC86F-2CC0-43BE-BE75-0D8ECF5070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8CD09F-976C-4DD3-ABC7-957F8608662F}"/>
              </a:ext>
            </a:extLst>
          </p:cNvPr>
          <p:cNvSpPr>
            <a:spLocks noGrp="1"/>
          </p:cNvSpPr>
          <p:nvPr>
            <p:ph type="sldNum" sz="quarter" idx="12"/>
          </p:nvPr>
        </p:nvSpPr>
        <p:spPr/>
        <p:txBody>
          <a:bodyPr/>
          <a:lstStyle/>
          <a:p>
            <a:fld id="{A58BF4C1-9375-440F-9206-1975FC214217}" type="slidenum">
              <a:rPr lang="en-US" smtClean="0"/>
              <a:t>‹#›</a:t>
            </a:fld>
            <a:endParaRPr lang="en-US"/>
          </a:p>
        </p:txBody>
      </p:sp>
    </p:spTree>
    <p:extLst>
      <p:ext uri="{BB962C8B-B14F-4D97-AF65-F5344CB8AC3E}">
        <p14:creationId xmlns:p14="http://schemas.microsoft.com/office/powerpoint/2010/main" val="1027741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B572E-AD01-4B9A-906A-DB7F3F6ED2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312A69-43FE-4903-967D-D651FEAABF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0EFF0B4-B1CB-4FDB-AFD3-08D8D823B61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695B3A-DFE8-444D-9362-294A765FBF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C156C4A-582C-4B28-97E5-ED5E850F3CD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437581-8B07-4333-BE82-5DA2DA854D77}"/>
              </a:ext>
            </a:extLst>
          </p:cNvPr>
          <p:cNvSpPr>
            <a:spLocks noGrp="1"/>
          </p:cNvSpPr>
          <p:nvPr>
            <p:ph type="dt" sz="half" idx="10"/>
          </p:nvPr>
        </p:nvSpPr>
        <p:spPr/>
        <p:txBody>
          <a:bodyPr/>
          <a:lstStyle/>
          <a:p>
            <a:fld id="{C7D207EE-0F7E-475E-AD25-D4CF733A62EF}" type="datetimeFigureOut">
              <a:rPr lang="en-US" smtClean="0"/>
              <a:t>5/27/2020</a:t>
            </a:fld>
            <a:endParaRPr lang="en-US"/>
          </a:p>
        </p:txBody>
      </p:sp>
      <p:sp>
        <p:nvSpPr>
          <p:cNvPr id="8" name="Footer Placeholder 7">
            <a:extLst>
              <a:ext uri="{FF2B5EF4-FFF2-40B4-BE49-F238E27FC236}">
                <a16:creationId xmlns:a16="http://schemas.microsoft.com/office/drawing/2014/main" id="{01435029-4D7A-475D-AB29-B4A13E3BD9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BBCD3A-AC48-42B7-8DCE-A9E3A140EF6D}"/>
              </a:ext>
            </a:extLst>
          </p:cNvPr>
          <p:cNvSpPr>
            <a:spLocks noGrp="1"/>
          </p:cNvSpPr>
          <p:nvPr>
            <p:ph type="sldNum" sz="quarter" idx="12"/>
          </p:nvPr>
        </p:nvSpPr>
        <p:spPr/>
        <p:txBody>
          <a:bodyPr/>
          <a:lstStyle/>
          <a:p>
            <a:fld id="{A58BF4C1-9375-440F-9206-1975FC214217}" type="slidenum">
              <a:rPr lang="en-US" smtClean="0"/>
              <a:t>‹#›</a:t>
            </a:fld>
            <a:endParaRPr lang="en-US"/>
          </a:p>
        </p:txBody>
      </p:sp>
    </p:spTree>
    <p:extLst>
      <p:ext uri="{BB962C8B-B14F-4D97-AF65-F5344CB8AC3E}">
        <p14:creationId xmlns:p14="http://schemas.microsoft.com/office/powerpoint/2010/main" val="4007161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899CB-50B7-4312-8933-FB99C6FEDE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B79E08-46B3-4B7C-9EA0-0CC6746B050F}"/>
              </a:ext>
            </a:extLst>
          </p:cNvPr>
          <p:cNvSpPr>
            <a:spLocks noGrp="1"/>
          </p:cNvSpPr>
          <p:nvPr>
            <p:ph type="dt" sz="half" idx="10"/>
          </p:nvPr>
        </p:nvSpPr>
        <p:spPr/>
        <p:txBody>
          <a:bodyPr/>
          <a:lstStyle/>
          <a:p>
            <a:fld id="{C7D207EE-0F7E-475E-AD25-D4CF733A62EF}" type="datetimeFigureOut">
              <a:rPr lang="en-US" smtClean="0"/>
              <a:t>5/27/2020</a:t>
            </a:fld>
            <a:endParaRPr lang="en-US"/>
          </a:p>
        </p:txBody>
      </p:sp>
      <p:sp>
        <p:nvSpPr>
          <p:cNvPr id="4" name="Footer Placeholder 3">
            <a:extLst>
              <a:ext uri="{FF2B5EF4-FFF2-40B4-BE49-F238E27FC236}">
                <a16:creationId xmlns:a16="http://schemas.microsoft.com/office/drawing/2014/main" id="{1E26A4C4-23A7-4931-B94D-BD4990B78C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BA8EB37-9704-413B-8CB3-5E89A967B455}"/>
              </a:ext>
            </a:extLst>
          </p:cNvPr>
          <p:cNvSpPr>
            <a:spLocks noGrp="1"/>
          </p:cNvSpPr>
          <p:nvPr>
            <p:ph type="sldNum" sz="quarter" idx="12"/>
          </p:nvPr>
        </p:nvSpPr>
        <p:spPr/>
        <p:txBody>
          <a:bodyPr/>
          <a:lstStyle/>
          <a:p>
            <a:fld id="{A58BF4C1-9375-440F-9206-1975FC214217}" type="slidenum">
              <a:rPr lang="en-US" smtClean="0"/>
              <a:t>‹#›</a:t>
            </a:fld>
            <a:endParaRPr lang="en-US"/>
          </a:p>
        </p:txBody>
      </p:sp>
    </p:spTree>
    <p:extLst>
      <p:ext uri="{BB962C8B-B14F-4D97-AF65-F5344CB8AC3E}">
        <p14:creationId xmlns:p14="http://schemas.microsoft.com/office/powerpoint/2010/main" val="4158777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FFE2F2-3C1A-4CD3-8754-CC6AD9B2F9B0}"/>
              </a:ext>
            </a:extLst>
          </p:cNvPr>
          <p:cNvSpPr>
            <a:spLocks noGrp="1"/>
          </p:cNvSpPr>
          <p:nvPr>
            <p:ph type="dt" sz="half" idx="10"/>
          </p:nvPr>
        </p:nvSpPr>
        <p:spPr/>
        <p:txBody>
          <a:bodyPr/>
          <a:lstStyle/>
          <a:p>
            <a:fld id="{C7D207EE-0F7E-475E-AD25-D4CF733A62EF}" type="datetimeFigureOut">
              <a:rPr lang="en-US" smtClean="0"/>
              <a:t>5/27/2020</a:t>
            </a:fld>
            <a:endParaRPr lang="en-US"/>
          </a:p>
        </p:txBody>
      </p:sp>
      <p:sp>
        <p:nvSpPr>
          <p:cNvPr id="3" name="Footer Placeholder 2">
            <a:extLst>
              <a:ext uri="{FF2B5EF4-FFF2-40B4-BE49-F238E27FC236}">
                <a16:creationId xmlns:a16="http://schemas.microsoft.com/office/drawing/2014/main" id="{0D0654D6-7A36-4058-86E8-3A514AAB4A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3A49F9-1961-4690-ABE2-0DC52F27755A}"/>
              </a:ext>
            </a:extLst>
          </p:cNvPr>
          <p:cNvSpPr>
            <a:spLocks noGrp="1"/>
          </p:cNvSpPr>
          <p:nvPr>
            <p:ph type="sldNum" sz="quarter" idx="12"/>
          </p:nvPr>
        </p:nvSpPr>
        <p:spPr/>
        <p:txBody>
          <a:bodyPr/>
          <a:lstStyle/>
          <a:p>
            <a:fld id="{A58BF4C1-9375-440F-9206-1975FC214217}" type="slidenum">
              <a:rPr lang="en-US" smtClean="0"/>
              <a:t>‹#›</a:t>
            </a:fld>
            <a:endParaRPr lang="en-US"/>
          </a:p>
        </p:txBody>
      </p:sp>
    </p:spTree>
    <p:extLst>
      <p:ext uri="{BB962C8B-B14F-4D97-AF65-F5344CB8AC3E}">
        <p14:creationId xmlns:p14="http://schemas.microsoft.com/office/powerpoint/2010/main" val="2355910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B4F16-261F-4B1B-AFB7-F3B149CBCF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5F5CBB-C076-4070-A093-84A63E83D4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D315C5-2A33-40EF-AAC0-E66DEE25CE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56A4B00-EFAE-4D4F-9EFB-CF3578A5793A}"/>
              </a:ext>
            </a:extLst>
          </p:cNvPr>
          <p:cNvSpPr>
            <a:spLocks noGrp="1"/>
          </p:cNvSpPr>
          <p:nvPr>
            <p:ph type="dt" sz="half" idx="10"/>
          </p:nvPr>
        </p:nvSpPr>
        <p:spPr/>
        <p:txBody>
          <a:bodyPr/>
          <a:lstStyle/>
          <a:p>
            <a:fld id="{C7D207EE-0F7E-475E-AD25-D4CF733A62EF}" type="datetimeFigureOut">
              <a:rPr lang="en-US" smtClean="0"/>
              <a:t>5/27/2020</a:t>
            </a:fld>
            <a:endParaRPr lang="en-US"/>
          </a:p>
        </p:txBody>
      </p:sp>
      <p:sp>
        <p:nvSpPr>
          <p:cNvPr id="6" name="Footer Placeholder 5">
            <a:extLst>
              <a:ext uri="{FF2B5EF4-FFF2-40B4-BE49-F238E27FC236}">
                <a16:creationId xmlns:a16="http://schemas.microsoft.com/office/drawing/2014/main" id="{856D4EAD-08D1-4944-8168-7BE8407F53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9778FE-0CC3-4B72-9B9B-61B13B310740}"/>
              </a:ext>
            </a:extLst>
          </p:cNvPr>
          <p:cNvSpPr>
            <a:spLocks noGrp="1"/>
          </p:cNvSpPr>
          <p:nvPr>
            <p:ph type="sldNum" sz="quarter" idx="12"/>
          </p:nvPr>
        </p:nvSpPr>
        <p:spPr/>
        <p:txBody>
          <a:bodyPr/>
          <a:lstStyle/>
          <a:p>
            <a:fld id="{A58BF4C1-9375-440F-9206-1975FC214217}" type="slidenum">
              <a:rPr lang="en-US" smtClean="0"/>
              <a:t>‹#›</a:t>
            </a:fld>
            <a:endParaRPr lang="en-US"/>
          </a:p>
        </p:txBody>
      </p:sp>
    </p:spTree>
    <p:extLst>
      <p:ext uri="{BB962C8B-B14F-4D97-AF65-F5344CB8AC3E}">
        <p14:creationId xmlns:p14="http://schemas.microsoft.com/office/powerpoint/2010/main" val="916075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9BE75-9B8C-4282-9BD3-417477D7AA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2FBAE0-30BD-48DE-BBEA-353AA9E0D9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4397AF-C2C9-4273-A901-05171E0B50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9F573A-016E-4427-925D-344F8C6C4B0C}"/>
              </a:ext>
            </a:extLst>
          </p:cNvPr>
          <p:cNvSpPr>
            <a:spLocks noGrp="1"/>
          </p:cNvSpPr>
          <p:nvPr>
            <p:ph type="dt" sz="half" idx="10"/>
          </p:nvPr>
        </p:nvSpPr>
        <p:spPr/>
        <p:txBody>
          <a:bodyPr/>
          <a:lstStyle/>
          <a:p>
            <a:fld id="{C7D207EE-0F7E-475E-AD25-D4CF733A62EF}" type="datetimeFigureOut">
              <a:rPr lang="en-US" smtClean="0"/>
              <a:t>5/27/2020</a:t>
            </a:fld>
            <a:endParaRPr lang="en-US"/>
          </a:p>
        </p:txBody>
      </p:sp>
      <p:sp>
        <p:nvSpPr>
          <p:cNvPr id="6" name="Footer Placeholder 5">
            <a:extLst>
              <a:ext uri="{FF2B5EF4-FFF2-40B4-BE49-F238E27FC236}">
                <a16:creationId xmlns:a16="http://schemas.microsoft.com/office/drawing/2014/main" id="{985344E5-088D-4D4B-B69C-C9D1EA9047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A3FECE-059B-4EB3-B57F-2BD6ED93E855}"/>
              </a:ext>
            </a:extLst>
          </p:cNvPr>
          <p:cNvSpPr>
            <a:spLocks noGrp="1"/>
          </p:cNvSpPr>
          <p:nvPr>
            <p:ph type="sldNum" sz="quarter" idx="12"/>
          </p:nvPr>
        </p:nvSpPr>
        <p:spPr/>
        <p:txBody>
          <a:bodyPr/>
          <a:lstStyle/>
          <a:p>
            <a:fld id="{A58BF4C1-9375-440F-9206-1975FC214217}" type="slidenum">
              <a:rPr lang="en-US" smtClean="0"/>
              <a:t>‹#›</a:t>
            </a:fld>
            <a:endParaRPr lang="en-US"/>
          </a:p>
        </p:txBody>
      </p:sp>
    </p:spTree>
    <p:extLst>
      <p:ext uri="{BB962C8B-B14F-4D97-AF65-F5344CB8AC3E}">
        <p14:creationId xmlns:p14="http://schemas.microsoft.com/office/powerpoint/2010/main" val="1093236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E87C22-1DFB-488D-9F21-82AFC3A50B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C67E051-725E-4799-957A-0990F804B3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0D1AEF-D641-4E49-9577-E03BCA0A1C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D207EE-0F7E-475E-AD25-D4CF733A62EF}" type="datetimeFigureOut">
              <a:rPr lang="en-US" smtClean="0"/>
              <a:t>5/27/2020</a:t>
            </a:fld>
            <a:endParaRPr lang="en-US"/>
          </a:p>
        </p:txBody>
      </p:sp>
      <p:sp>
        <p:nvSpPr>
          <p:cNvPr id="5" name="Footer Placeholder 4">
            <a:extLst>
              <a:ext uri="{FF2B5EF4-FFF2-40B4-BE49-F238E27FC236}">
                <a16:creationId xmlns:a16="http://schemas.microsoft.com/office/drawing/2014/main" id="{4754143B-F998-4A01-956A-BE9FFE871C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855F2F-6CAF-424F-A0AE-73DB7CBA73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8BF4C1-9375-440F-9206-1975FC214217}" type="slidenum">
              <a:rPr lang="en-US" smtClean="0"/>
              <a:t>‹#›</a:t>
            </a:fld>
            <a:endParaRPr lang="en-US"/>
          </a:p>
        </p:txBody>
      </p:sp>
    </p:spTree>
    <p:extLst>
      <p:ext uri="{BB962C8B-B14F-4D97-AF65-F5344CB8AC3E}">
        <p14:creationId xmlns:p14="http://schemas.microsoft.com/office/powerpoint/2010/main" val="1263487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2.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31.jpeg"/><Relationship Id="rId5" Type="http://schemas.openxmlformats.org/officeDocument/2006/relationships/image" Target="../media/image7.jpe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40.jpeg"/><Relationship Id="rId5" Type="http://schemas.openxmlformats.org/officeDocument/2006/relationships/image" Target="../media/image7.jpe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95E99-8239-4F5E-A9C1-0A5AF2DF0F9B}"/>
              </a:ext>
            </a:extLst>
          </p:cNvPr>
          <p:cNvSpPr>
            <a:spLocks noGrp="1"/>
          </p:cNvSpPr>
          <p:nvPr>
            <p:ph type="ctrTitle"/>
          </p:nvPr>
        </p:nvSpPr>
        <p:spPr/>
        <p:txBody>
          <a:bodyPr>
            <a:normAutofit/>
          </a:bodyPr>
          <a:lstStyle/>
          <a:p>
            <a:r>
              <a:rPr lang="en-US" b="1" u="sng" dirty="0"/>
              <a:t>15-3 Similar Triangles</a:t>
            </a:r>
          </a:p>
        </p:txBody>
      </p:sp>
    </p:spTree>
    <p:extLst>
      <p:ext uri="{BB962C8B-B14F-4D97-AF65-F5344CB8AC3E}">
        <p14:creationId xmlns:p14="http://schemas.microsoft.com/office/powerpoint/2010/main" val="3087956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85E0D8D7-44C4-4A0C-95A2-F046DDA8FF91}"/>
              </a:ext>
            </a:extLst>
          </p:cNvPr>
          <p:cNvSpPr>
            <a:spLocks noGrp="1" noChangeArrowheads="1"/>
          </p:cNvSpPr>
          <p:nvPr>
            <p:ph type="title"/>
          </p:nvPr>
        </p:nvSpPr>
        <p:spPr/>
        <p:txBody>
          <a:bodyPr/>
          <a:lstStyle/>
          <a:p>
            <a:r>
              <a:rPr lang="en-US" altLang="en-US"/>
              <a:t>Example 2</a:t>
            </a:r>
          </a:p>
        </p:txBody>
      </p:sp>
      <p:sp>
        <p:nvSpPr>
          <p:cNvPr id="6148" name="Text Box 4">
            <a:extLst>
              <a:ext uri="{FF2B5EF4-FFF2-40B4-BE49-F238E27FC236}">
                <a16:creationId xmlns:a16="http://schemas.microsoft.com/office/drawing/2014/main" id="{8E9FAE56-6114-4324-AD48-AEFA2425BC69}"/>
              </a:ext>
            </a:extLst>
          </p:cNvPr>
          <p:cNvSpPr txBox="1">
            <a:spLocks noChangeArrowheads="1"/>
          </p:cNvSpPr>
          <p:nvPr/>
        </p:nvSpPr>
        <p:spPr bwMode="auto">
          <a:xfrm>
            <a:off x="4152900" y="771526"/>
            <a:ext cx="5981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C61C23"/>
                </a:solidFill>
              </a:rPr>
              <a:t>Use the SSS and SAS Similarity Theorems</a:t>
            </a:r>
            <a:endParaRPr lang="en-US" altLang="en-US" sz="2000" b="1">
              <a:solidFill>
                <a:srgbClr val="EC1D24"/>
              </a:solidFill>
            </a:endParaRPr>
          </a:p>
        </p:txBody>
      </p:sp>
      <p:sp>
        <p:nvSpPr>
          <p:cNvPr id="6149" name="Rectangle 5">
            <a:extLst>
              <a:ext uri="{FF2B5EF4-FFF2-40B4-BE49-F238E27FC236}">
                <a16:creationId xmlns:a16="http://schemas.microsoft.com/office/drawing/2014/main" id="{98B2E68A-DD8C-4D0A-9EF9-A2305799E08C}"/>
              </a:ext>
            </a:extLst>
          </p:cNvPr>
          <p:cNvSpPr>
            <a:spLocks noChangeArrowheads="1"/>
          </p:cNvSpPr>
          <p:nvPr/>
        </p:nvSpPr>
        <p:spPr bwMode="auto">
          <a:xfrm>
            <a:off x="2400300" y="1503363"/>
            <a:ext cx="4457700" cy="142192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nSpc>
                <a:spcPct val="90000"/>
              </a:lnSpc>
              <a:spcAft>
                <a:spcPct val="20000"/>
              </a:spcAft>
              <a:buFontTx/>
              <a:buNone/>
            </a:pPr>
            <a:r>
              <a:rPr lang="en-US" altLang="en-US" sz="2400" b="1">
                <a:solidFill>
                  <a:srgbClr val="E01B22"/>
                </a:solidFill>
                <a:ea typeface="Times New Roman" panose="02020603050405020304" pitchFamily="18" charset="0"/>
                <a:cs typeface="Arial" panose="020B0604020202020204" pitchFamily="34" charset="0"/>
              </a:rPr>
              <a:t>A.</a:t>
            </a:r>
            <a:r>
              <a:rPr lang="en-US" altLang="en-US" sz="2400">
                <a:solidFill>
                  <a:srgbClr val="00539D"/>
                </a:solidFill>
                <a:ea typeface="Times New Roman" panose="02020603050405020304" pitchFamily="18" charset="0"/>
                <a:cs typeface="Arial" panose="020B0604020202020204" pitchFamily="34" charset="0"/>
              </a:rPr>
              <a:t>  </a:t>
            </a:r>
            <a:r>
              <a:rPr lang="en-US" altLang="en-US" sz="2400" b="1">
                <a:solidFill>
                  <a:srgbClr val="00539D"/>
                </a:solidFill>
                <a:ea typeface="Times New Roman" panose="02020603050405020304" pitchFamily="18" charset="0"/>
                <a:cs typeface="Arial" panose="020B0604020202020204" pitchFamily="34" charset="0"/>
              </a:rPr>
              <a:t>Determine whether the triangles are similar. If so, write a similarity statement. Explain your reasoning.</a:t>
            </a:r>
          </a:p>
        </p:txBody>
      </p:sp>
      <p:sp>
        <p:nvSpPr>
          <p:cNvPr id="6151" name="Text Box 7">
            <a:extLst>
              <a:ext uri="{FF2B5EF4-FFF2-40B4-BE49-F238E27FC236}">
                <a16:creationId xmlns:a16="http://schemas.microsoft.com/office/drawing/2014/main" id="{287C7F67-D202-496F-AFE7-F8779650BBC6}"/>
              </a:ext>
            </a:extLst>
          </p:cNvPr>
          <p:cNvSpPr txBox="1">
            <a:spLocks noChangeArrowheads="1"/>
          </p:cNvSpPr>
          <p:nvPr/>
        </p:nvSpPr>
        <p:spPr bwMode="auto">
          <a:xfrm>
            <a:off x="2384426" y="4937126"/>
            <a:ext cx="7845425" cy="47307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1257300" algn="l"/>
              </a:tabLst>
              <a:defRPr>
                <a:solidFill>
                  <a:schemeClr val="tx1"/>
                </a:solidFill>
                <a:latin typeface="Arial" panose="020B0604020202020204" pitchFamily="34" charset="0"/>
              </a:defRPr>
            </a:lvl1pPr>
            <a:lvl2pPr marL="1489075">
              <a:tabLst>
                <a:tab pos="1257300" algn="l"/>
              </a:tabLst>
              <a:defRPr>
                <a:solidFill>
                  <a:schemeClr val="tx1"/>
                </a:solidFill>
                <a:latin typeface="Arial" panose="020B0604020202020204" pitchFamily="34" charset="0"/>
              </a:defRPr>
            </a:lvl2pPr>
            <a:lvl3pPr marL="1603375">
              <a:tabLst>
                <a:tab pos="1257300" algn="l"/>
              </a:tabLst>
              <a:defRPr>
                <a:solidFill>
                  <a:schemeClr val="tx1"/>
                </a:solidFill>
                <a:latin typeface="Arial" panose="020B0604020202020204" pitchFamily="34" charset="0"/>
              </a:defRPr>
            </a:lvl3pPr>
            <a:lvl4pPr marL="1717675">
              <a:tabLst>
                <a:tab pos="1257300" algn="l"/>
              </a:tabLst>
              <a:defRPr>
                <a:solidFill>
                  <a:schemeClr val="tx1"/>
                </a:solidFill>
                <a:latin typeface="Arial" panose="020B0604020202020204" pitchFamily="34" charset="0"/>
              </a:defRPr>
            </a:lvl4pPr>
            <a:lvl5pPr marL="1831975">
              <a:tabLst>
                <a:tab pos="1257300" algn="l"/>
              </a:tabLst>
              <a:defRPr>
                <a:solidFill>
                  <a:schemeClr val="tx1"/>
                </a:solidFill>
                <a:latin typeface="Arial" panose="020B0604020202020204" pitchFamily="34" charset="0"/>
              </a:defRPr>
            </a:lvl5pPr>
            <a:lvl6pPr marL="2289175" fontAlgn="base">
              <a:spcBef>
                <a:spcPct val="0"/>
              </a:spcBef>
              <a:spcAft>
                <a:spcPct val="0"/>
              </a:spcAft>
              <a:tabLst>
                <a:tab pos="1257300" algn="l"/>
              </a:tabLst>
              <a:defRPr>
                <a:solidFill>
                  <a:schemeClr val="tx1"/>
                </a:solidFill>
                <a:latin typeface="Arial" panose="020B0604020202020204" pitchFamily="34" charset="0"/>
              </a:defRPr>
            </a:lvl6pPr>
            <a:lvl7pPr marL="2746375" fontAlgn="base">
              <a:spcBef>
                <a:spcPct val="0"/>
              </a:spcBef>
              <a:spcAft>
                <a:spcPct val="0"/>
              </a:spcAft>
              <a:tabLst>
                <a:tab pos="1257300" algn="l"/>
              </a:tabLst>
              <a:defRPr>
                <a:solidFill>
                  <a:schemeClr val="tx1"/>
                </a:solidFill>
                <a:latin typeface="Arial" panose="020B0604020202020204" pitchFamily="34" charset="0"/>
              </a:defRPr>
            </a:lvl7pPr>
            <a:lvl8pPr marL="3203575" fontAlgn="base">
              <a:spcBef>
                <a:spcPct val="0"/>
              </a:spcBef>
              <a:spcAft>
                <a:spcPct val="0"/>
              </a:spcAft>
              <a:tabLst>
                <a:tab pos="1257300" algn="l"/>
              </a:tabLst>
              <a:defRPr>
                <a:solidFill>
                  <a:schemeClr val="tx1"/>
                </a:solidFill>
                <a:latin typeface="Arial" panose="020B0604020202020204" pitchFamily="34" charset="0"/>
              </a:defRPr>
            </a:lvl8pPr>
            <a:lvl9pPr marL="3660775" fontAlgn="base">
              <a:spcBef>
                <a:spcPct val="0"/>
              </a:spcBef>
              <a:spcAft>
                <a:spcPct val="0"/>
              </a:spcAft>
              <a:tabLst>
                <a:tab pos="1257300" algn="l"/>
              </a:tabLst>
              <a:defRPr>
                <a:solidFill>
                  <a:schemeClr val="tx1"/>
                </a:solidFill>
                <a:latin typeface="Arial" panose="020B0604020202020204" pitchFamily="34" charset="0"/>
              </a:defRPr>
            </a:lvl9pPr>
          </a:lstStyle>
          <a:p>
            <a:pPr>
              <a:lnSpc>
                <a:spcPct val="90000"/>
              </a:lnSpc>
              <a:spcBef>
                <a:spcPct val="20000"/>
              </a:spcBef>
              <a:spcAft>
                <a:spcPct val="20000"/>
              </a:spcAft>
              <a:buClr>
                <a:srgbClr val="FFFFFF"/>
              </a:buClr>
            </a:pPr>
            <a:r>
              <a:rPr lang="en-US" altLang="en-US" sz="2400" b="1">
                <a:solidFill>
                  <a:srgbClr val="00539D"/>
                </a:solidFill>
              </a:rPr>
              <a:t>Answer:</a:t>
            </a:r>
            <a:r>
              <a:rPr lang="en-US" altLang="en-US" sz="2400"/>
              <a:t>  </a:t>
            </a:r>
            <a:r>
              <a:rPr lang="en-US" altLang="en-US" sz="2400">
                <a:solidFill>
                  <a:srgbClr val="E01B22"/>
                </a:solidFill>
              </a:rPr>
              <a:t>So, </a:t>
            </a:r>
            <a:r>
              <a:rPr lang="el-GR" altLang="en-US" sz="2400">
                <a:solidFill>
                  <a:srgbClr val="E01B22"/>
                </a:solidFill>
                <a:cs typeface="Arial" panose="020B0604020202020204" pitchFamily="34" charset="0"/>
              </a:rPr>
              <a:t>Δ</a:t>
            </a:r>
            <a:r>
              <a:rPr lang="en-US" altLang="en-US" sz="2400" i="1">
                <a:solidFill>
                  <a:srgbClr val="E01B22"/>
                </a:solidFill>
                <a:cs typeface="Arial" panose="020B0604020202020204" pitchFamily="34" charset="0"/>
              </a:rPr>
              <a:t>ABC</a:t>
            </a:r>
            <a:r>
              <a:rPr lang="en-US" altLang="en-US" sz="2400">
                <a:solidFill>
                  <a:srgbClr val="E01B22"/>
                </a:solidFill>
                <a:cs typeface="Arial" panose="020B0604020202020204" pitchFamily="34" charset="0"/>
              </a:rPr>
              <a:t> ~ </a:t>
            </a:r>
            <a:r>
              <a:rPr lang="el-GR" altLang="en-US" sz="2400">
                <a:solidFill>
                  <a:srgbClr val="E01B22"/>
                </a:solidFill>
                <a:cs typeface="Arial" panose="020B0604020202020204" pitchFamily="34" charset="0"/>
              </a:rPr>
              <a:t>Δ</a:t>
            </a:r>
            <a:r>
              <a:rPr lang="en-US" altLang="en-US" sz="2400" i="1">
                <a:solidFill>
                  <a:srgbClr val="E01B22"/>
                </a:solidFill>
                <a:cs typeface="Arial" panose="020B0604020202020204" pitchFamily="34" charset="0"/>
              </a:rPr>
              <a:t>DEC </a:t>
            </a:r>
            <a:r>
              <a:rPr lang="en-US" altLang="en-US" sz="2400">
                <a:solidFill>
                  <a:srgbClr val="E01B22"/>
                </a:solidFill>
                <a:cs typeface="Arial" panose="020B0604020202020204" pitchFamily="34" charset="0"/>
              </a:rPr>
              <a:t>by the SSS Similarity Theorem.</a:t>
            </a:r>
            <a:endParaRPr lang="el-GR" altLang="en-US" sz="2400" i="1">
              <a:solidFill>
                <a:srgbClr val="E01B22"/>
              </a:solidFill>
              <a:cs typeface="Arial" panose="020B0604020202020204" pitchFamily="34" charset="0"/>
            </a:endParaRPr>
          </a:p>
        </p:txBody>
      </p:sp>
      <p:pic>
        <p:nvPicPr>
          <p:cNvPr id="6153" name="Picture 9" descr="09Geom07-03-2-A-AE">
            <a:extLst>
              <a:ext uri="{FF2B5EF4-FFF2-40B4-BE49-F238E27FC236}">
                <a16:creationId xmlns:a16="http://schemas.microsoft.com/office/drawing/2014/main" id="{E7C654DB-B409-4685-A254-68274A336D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371600"/>
            <a:ext cx="2743200" cy="2006600"/>
          </a:xfrm>
          <a:prstGeom prst="rect">
            <a:avLst/>
          </a:prstGeom>
          <a:noFill/>
          <a:extLst>
            <a:ext uri="{909E8E84-426E-40DD-AFC4-6F175D3DCCD1}">
              <a14:hiddenFill xmlns:a14="http://schemas.microsoft.com/office/drawing/2010/main">
                <a:solidFill>
                  <a:srgbClr val="FFFFFF"/>
                </a:solidFill>
              </a14:hiddenFill>
            </a:ext>
          </a:extLst>
        </p:spPr>
      </p:pic>
      <p:grpSp>
        <p:nvGrpSpPr>
          <p:cNvPr id="6162" name="Group 18">
            <a:extLst>
              <a:ext uri="{FF2B5EF4-FFF2-40B4-BE49-F238E27FC236}">
                <a16:creationId xmlns:a16="http://schemas.microsoft.com/office/drawing/2014/main" id="{DFD2FC44-5374-49BF-B43B-AFC608345048}"/>
              </a:ext>
            </a:extLst>
          </p:cNvPr>
          <p:cNvGrpSpPr>
            <a:grpSpLocks/>
          </p:cNvGrpSpPr>
          <p:nvPr/>
        </p:nvGrpSpPr>
        <p:grpSpPr bwMode="auto">
          <a:xfrm>
            <a:off x="2476500" y="3509964"/>
            <a:ext cx="6134100" cy="795337"/>
            <a:chOff x="600" y="2211"/>
            <a:chExt cx="3864" cy="501"/>
          </a:xfrm>
        </p:grpSpPr>
        <p:pic>
          <p:nvPicPr>
            <p:cNvPr id="6155" name="Picture 11" descr="7-3-2">
              <a:extLst>
                <a:ext uri="{FF2B5EF4-FFF2-40B4-BE49-F238E27FC236}">
                  <a16:creationId xmlns:a16="http://schemas.microsoft.com/office/drawing/2014/main" id="{9D8925E1-039E-4551-A471-04E6180907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68224"/>
            <a:stretch>
              <a:fillRect/>
            </a:stretch>
          </p:blipFill>
          <p:spPr bwMode="auto">
            <a:xfrm>
              <a:off x="600" y="2211"/>
              <a:ext cx="1224" cy="501"/>
            </a:xfrm>
            <a:prstGeom prst="rect">
              <a:avLst/>
            </a:prstGeom>
            <a:noFill/>
            <a:extLst>
              <a:ext uri="{909E8E84-426E-40DD-AFC4-6F175D3DCCD1}">
                <a14:hiddenFill xmlns:a14="http://schemas.microsoft.com/office/drawing/2010/main">
                  <a:solidFill>
                    <a:srgbClr val="FFFFFF"/>
                  </a:solidFill>
                </a14:hiddenFill>
              </a:ext>
            </a:extLst>
          </p:spPr>
        </p:pic>
        <p:pic>
          <p:nvPicPr>
            <p:cNvPr id="6159" name="Picture 15">
              <a:extLst>
                <a:ext uri="{FF2B5EF4-FFF2-40B4-BE49-F238E27FC236}">
                  <a16:creationId xmlns:a16="http://schemas.microsoft.com/office/drawing/2014/main" id="{44F84BF1-CB35-4F6B-B07D-1B78074DE4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4" y="2211"/>
              <a:ext cx="1248"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61" name="Picture 17">
              <a:extLst>
                <a:ext uri="{FF2B5EF4-FFF2-40B4-BE49-F238E27FC236}">
                  <a16:creationId xmlns:a16="http://schemas.microsoft.com/office/drawing/2014/main" id="{E8791B8D-8054-45C3-9C90-25DD9364FA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0" y="2211"/>
              <a:ext cx="1284" cy="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49">
                                            <p:txEl>
                                              <p:pRg st="0" end="0"/>
                                            </p:txEl>
                                          </p:spTgt>
                                        </p:tgtEl>
                                        <p:attrNameLst>
                                          <p:attrName>style.visibility</p:attrName>
                                        </p:attrNameLst>
                                      </p:cBhvr>
                                      <p:to>
                                        <p:strVal val="visible"/>
                                      </p:to>
                                    </p:set>
                                    <p:animEffect transition="in" filter="wipe(left)">
                                      <p:cBhvr>
                                        <p:cTn id="7" dur="500"/>
                                        <p:tgtEl>
                                          <p:spTgt spid="6149">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6153"/>
                                        </p:tgtEl>
                                        <p:attrNameLst>
                                          <p:attrName>style.visibility</p:attrName>
                                        </p:attrNameLst>
                                      </p:cBhvr>
                                      <p:to>
                                        <p:strVal val="visible"/>
                                      </p:to>
                                    </p:set>
                                    <p:animEffect transition="in" filter="wipe(left)">
                                      <p:cBhvr>
                                        <p:cTn id="11" dur="500"/>
                                        <p:tgtEl>
                                          <p:spTgt spid="615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6162"/>
                                        </p:tgtEl>
                                        <p:attrNameLst>
                                          <p:attrName>style.visibility</p:attrName>
                                        </p:attrNameLst>
                                      </p:cBhvr>
                                      <p:to>
                                        <p:strVal val="visible"/>
                                      </p:to>
                                    </p:set>
                                    <p:animEffect transition="in" filter="wipe(left)">
                                      <p:cBhvr>
                                        <p:cTn id="16" dur="500"/>
                                        <p:tgtEl>
                                          <p:spTgt spid="616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151"/>
                                        </p:tgtEl>
                                        <p:attrNameLst>
                                          <p:attrName>style.visibility</p:attrName>
                                        </p:attrNameLst>
                                      </p:cBhvr>
                                      <p:to>
                                        <p:strVal val="visible"/>
                                      </p:to>
                                    </p:set>
                                    <p:animEffect transition="in" filter="wipe(left)">
                                      <p:cBhvr>
                                        <p:cTn id="21"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build="p" autoUpdateAnimBg="0" advAuto="0"/>
      <p:bldP spid="6151"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745C304-B254-44F3-B576-50EAECCA8B94}"/>
              </a:ext>
            </a:extLst>
          </p:cNvPr>
          <p:cNvSpPr>
            <a:spLocks noGrp="1" noChangeArrowheads="1"/>
          </p:cNvSpPr>
          <p:nvPr>
            <p:ph type="title"/>
          </p:nvPr>
        </p:nvSpPr>
        <p:spPr/>
        <p:txBody>
          <a:bodyPr/>
          <a:lstStyle/>
          <a:p>
            <a:r>
              <a:rPr lang="en-US" altLang="en-US"/>
              <a:t>Example 2</a:t>
            </a:r>
          </a:p>
        </p:txBody>
      </p:sp>
      <p:sp>
        <p:nvSpPr>
          <p:cNvPr id="7172" name="Text Box 4">
            <a:extLst>
              <a:ext uri="{FF2B5EF4-FFF2-40B4-BE49-F238E27FC236}">
                <a16:creationId xmlns:a16="http://schemas.microsoft.com/office/drawing/2014/main" id="{4FB21E55-6B5E-476A-AD6F-BF41A226F325}"/>
              </a:ext>
            </a:extLst>
          </p:cNvPr>
          <p:cNvSpPr txBox="1">
            <a:spLocks noChangeArrowheads="1"/>
          </p:cNvSpPr>
          <p:nvPr/>
        </p:nvSpPr>
        <p:spPr bwMode="auto">
          <a:xfrm>
            <a:off x="4152900" y="771526"/>
            <a:ext cx="5981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C61C23"/>
                </a:solidFill>
              </a:rPr>
              <a:t>Use the SSS and SAS Similarity Theorems</a:t>
            </a:r>
            <a:endParaRPr lang="en-US" altLang="en-US" sz="2000" b="1">
              <a:solidFill>
                <a:srgbClr val="EC1D24"/>
              </a:solidFill>
            </a:endParaRPr>
          </a:p>
        </p:txBody>
      </p:sp>
      <p:sp>
        <p:nvSpPr>
          <p:cNvPr id="7173" name="Rectangle 5">
            <a:extLst>
              <a:ext uri="{FF2B5EF4-FFF2-40B4-BE49-F238E27FC236}">
                <a16:creationId xmlns:a16="http://schemas.microsoft.com/office/drawing/2014/main" id="{9BA2E126-D5BA-44D4-92EB-96009775E18B}"/>
              </a:ext>
            </a:extLst>
          </p:cNvPr>
          <p:cNvSpPr>
            <a:spLocks noChangeArrowheads="1"/>
          </p:cNvSpPr>
          <p:nvPr/>
        </p:nvSpPr>
        <p:spPr bwMode="auto">
          <a:xfrm>
            <a:off x="2400300" y="1503363"/>
            <a:ext cx="4991100" cy="142192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nSpc>
                <a:spcPct val="90000"/>
              </a:lnSpc>
              <a:spcAft>
                <a:spcPct val="20000"/>
              </a:spcAft>
              <a:buFontTx/>
              <a:buNone/>
            </a:pPr>
            <a:r>
              <a:rPr lang="en-US" altLang="en-US" sz="2400" b="1">
                <a:solidFill>
                  <a:srgbClr val="E01B22"/>
                </a:solidFill>
                <a:ea typeface="Times New Roman" panose="02020603050405020304" pitchFamily="18" charset="0"/>
                <a:cs typeface="Arial" panose="020B0604020202020204" pitchFamily="34" charset="0"/>
              </a:rPr>
              <a:t>B.</a:t>
            </a:r>
            <a:r>
              <a:rPr lang="en-US" altLang="en-US" sz="2400">
                <a:solidFill>
                  <a:srgbClr val="00539D"/>
                </a:solidFill>
                <a:ea typeface="Times New Roman" panose="02020603050405020304" pitchFamily="18" charset="0"/>
                <a:cs typeface="Arial" panose="020B0604020202020204" pitchFamily="34" charset="0"/>
              </a:rPr>
              <a:t>  </a:t>
            </a:r>
            <a:r>
              <a:rPr lang="en-US" altLang="en-US" sz="2400" b="1">
                <a:solidFill>
                  <a:srgbClr val="00539D"/>
                </a:solidFill>
                <a:ea typeface="Times New Roman" panose="02020603050405020304" pitchFamily="18" charset="0"/>
                <a:cs typeface="Arial" panose="020B0604020202020204" pitchFamily="34" charset="0"/>
              </a:rPr>
              <a:t>Determine whether the triangles are similar. If so, write a similarity statement. Explain your reasoning.</a:t>
            </a:r>
          </a:p>
        </p:txBody>
      </p:sp>
      <p:sp>
        <p:nvSpPr>
          <p:cNvPr id="7174" name="Text Box 6">
            <a:extLst>
              <a:ext uri="{FF2B5EF4-FFF2-40B4-BE49-F238E27FC236}">
                <a16:creationId xmlns:a16="http://schemas.microsoft.com/office/drawing/2014/main" id="{4D527B67-CE38-461A-B6A7-815D67E485D5}"/>
              </a:ext>
            </a:extLst>
          </p:cNvPr>
          <p:cNvSpPr txBox="1">
            <a:spLocks noChangeArrowheads="1"/>
          </p:cNvSpPr>
          <p:nvPr/>
        </p:nvSpPr>
        <p:spPr bwMode="auto">
          <a:xfrm>
            <a:off x="2384426" y="4937126"/>
            <a:ext cx="7845425" cy="47307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1257300" algn="l"/>
              </a:tabLst>
              <a:defRPr>
                <a:solidFill>
                  <a:schemeClr val="tx1"/>
                </a:solidFill>
                <a:latin typeface="Arial" panose="020B0604020202020204" pitchFamily="34" charset="0"/>
              </a:defRPr>
            </a:lvl1pPr>
            <a:lvl2pPr marL="1489075">
              <a:tabLst>
                <a:tab pos="1257300" algn="l"/>
              </a:tabLst>
              <a:defRPr>
                <a:solidFill>
                  <a:schemeClr val="tx1"/>
                </a:solidFill>
                <a:latin typeface="Arial" panose="020B0604020202020204" pitchFamily="34" charset="0"/>
              </a:defRPr>
            </a:lvl2pPr>
            <a:lvl3pPr marL="1603375">
              <a:tabLst>
                <a:tab pos="1257300" algn="l"/>
              </a:tabLst>
              <a:defRPr>
                <a:solidFill>
                  <a:schemeClr val="tx1"/>
                </a:solidFill>
                <a:latin typeface="Arial" panose="020B0604020202020204" pitchFamily="34" charset="0"/>
              </a:defRPr>
            </a:lvl3pPr>
            <a:lvl4pPr marL="1717675">
              <a:tabLst>
                <a:tab pos="1257300" algn="l"/>
              </a:tabLst>
              <a:defRPr>
                <a:solidFill>
                  <a:schemeClr val="tx1"/>
                </a:solidFill>
                <a:latin typeface="Arial" panose="020B0604020202020204" pitchFamily="34" charset="0"/>
              </a:defRPr>
            </a:lvl4pPr>
            <a:lvl5pPr marL="1831975">
              <a:tabLst>
                <a:tab pos="1257300" algn="l"/>
              </a:tabLst>
              <a:defRPr>
                <a:solidFill>
                  <a:schemeClr val="tx1"/>
                </a:solidFill>
                <a:latin typeface="Arial" panose="020B0604020202020204" pitchFamily="34" charset="0"/>
              </a:defRPr>
            </a:lvl5pPr>
            <a:lvl6pPr marL="2289175" fontAlgn="base">
              <a:spcBef>
                <a:spcPct val="0"/>
              </a:spcBef>
              <a:spcAft>
                <a:spcPct val="0"/>
              </a:spcAft>
              <a:tabLst>
                <a:tab pos="1257300" algn="l"/>
              </a:tabLst>
              <a:defRPr>
                <a:solidFill>
                  <a:schemeClr val="tx1"/>
                </a:solidFill>
                <a:latin typeface="Arial" panose="020B0604020202020204" pitchFamily="34" charset="0"/>
              </a:defRPr>
            </a:lvl6pPr>
            <a:lvl7pPr marL="2746375" fontAlgn="base">
              <a:spcBef>
                <a:spcPct val="0"/>
              </a:spcBef>
              <a:spcAft>
                <a:spcPct val="0"/>
              </a:spcAft>
              <a:tabLst>
                <a:tab pos="1257300" algn="l"/>
              </a:tabLst>
              <a:defRPr>
                <a:solidFill>
                  <a:schemeClr val="tx1"/>
                </a:solidFill>
                <a:latin typeface="Arial" panose="020B0604020202020204" pitchFamily="34" charset="0"/>
              </a:defRPr>
            </a:lvl7pPr>
            <a:lvl8pPr marL="3203575" fontAlgn="base">
              <a:spcBef>
                <a:spcPct val="0"/>
              </a:spcBef>
              <a:spcAft>
                <a:spcPct val="0"/>
              </a:spcAft>
              <a:tabLst>
                <a:tab pos="1257300" algn="l"/>
              </a:tabLst>
              <a:defRPr>
                <a:solidFill>
                  <a:schemeClr val="tx1"/>
                </a:solidFill>
                <a:latin typeface="Arial" panose="020B0604020202020204" pitchFamily="34" charset="0"/>
              </a:defRPr>
            </a:lvl8pPr>
            <a:lvl9pPr marL="3660775" fontAlgn="base">
              <a:spcBef>
                <a:spcPct val="0"/>
              </a:spcBef>
              <a:spcAft>
                <a:spcPct val="0"/>
              </a:spcAft>
              <a:tabLst>
                <a:tab pos="1257300" algn="l"/>
              </a:tabLst>
              <a:defRPr>
                <a:solidFill>
                  <a:schemeClr val="tx1"/>
                </a:solidFill>
                <a:latin typeface="Arial" panose="020B0604020202020204" pitchFamily="34" charset="0"/>
              </a:defRPr>
            </a:lvl9pPr>
          </a:lstStyle>
          <a:p>
            <a:pPr>
              <a:lnSpc>
                <a:spcPct val="90000"/>
              </a:lnSpc>
              <a:spcBef>
                <a:spcPct val="20000"/>
              </a:spcBef>
              <a:spcAft>
                <a:spcPct val="20000"/>
              </a:spcAft>
              <a:buClr>
                <a:srgbClr val="FFFFFF"/>
              </a:buClr>
            </a:pPr>
            <a:r>
              <a:rPr lang="en-US" altLang="en-US" sz="2400" b="1">
                <a:solidFill>
                  <a:srgbClr val="00539D"/>
                </a:solidFill>
              </a:rPr>
              <a:t>Answer:</a:t>
            </a:r>
            <a:r>
              <a:rPr lang="en-US" altLang="en-US" sz="2400"/>
              <a:t>  </a:t>
            </a:r>
            <a:r>
              <a:rPr lang="en-US" altLang="en-US" sz="2400">
                <a:solidFill>
                  <a:srgbClr val="E01B22"/>
                </a:solidFill>
              </a:rPr>
              <a:t>Since the lengths of the sides that include </a:t>
            </a:r>
            <a:br>
              <a:rPr lang="en-US" altLang="en-US" sz="2400">
                <a:solidFill>
                  <a:srgbClr val="E01B22"/>
                </a:solidFill>
              </a:rPr>
            </a:br>
            <a:r>
              <a:rPr lang="en-US" altLang="en-US" sz="2400">
                <a:solidFill>
                  <a:srgbClr val="E01B22"/>
                </a:solidFill>
                <a:sym typeface="Symbol" panose="05050102010706020507" pitchFamily="18" charset="2"/>
              </a:rPr>
              <a:t></a:t>
            </a:r>
            <a:r>
              <a:rPr lang="en-US" altLang="en-US" sz="2400" i="1">
                <a:solidFill>
                  <a:srgbClr val="E01B22"/>
                </a:solidFill>
                <a:sym typeface="Symbol" panose="05050102010706020507" pitchFamily="18" charset="2"/>
              </a:rPr>
              <a:t>M</a:t>
            </a:r>
            <a:r>
              <a:rPr lang="en-US" altLang="en-US" sz="2400">
                <a:solidFill>
                  <a:srgbClr val="E01B22"/>
                </a:solidFill>
                <a:sym typeface="Symbol" panose="05050102010706020507" pitchFamily="18" charset="2"/>
              </a:rPr>
              <a:t> are proportional, </a:t>
            </a:r>
            <a:r>
              <a:rPr lang="el-GR" altLang="en-US" sz="2400">
                <a:solidFill>
                  <a:srgbClr val="E01B22"/>
                </a:solidFill>
                <a:cs typeface="Arial" panose="020B0604020202020204" pitchFamily="34" charset="0"/>
                <a:sym typeface="Symbol" panose="05050102010706020507" pitchFamily="18" charset="2"/>
              </a:rPr>
              <a:t>Δ</a:t>
            </a:r>
            <a:r>
              <a:rPr lang="en-US" altLang="en-US" sz="2400" i="1">
                <a:solidFill>
                  <a:srgbClr val="E01B22"/>
                </a:solidFill>
                <a:cs typeface="Arial" panose="020B0604020202020204" pitchFamily="34" charset="0"/>
                <a:sym typeface="Symbol" panose="05050102010706020507" pitchFamily="18" charset="2"/>
              </a:rPr>
              <a:t>MNP</a:t>
            </a:r>
            <a:r>
              <a:rPr lang="en-US" altLang="en-US" sz="2400">
                <a:solidFill>
                  <a:srgbClr val="E01B22"/>
                </a:solidFill>
                <a:cs typeface="Arial" panose="020B0604020202020204" pitchFamily="34" charset="0"/>
                <a:sym typeface="Symbol" panose="05050102010706020507" pitchFamily="18" charset="2"/>
              </a:rPr>
              <a:t> ~ </a:t>
            </a:r>
            <a:r>
              <a:rPr lang="el-GR" altLang="en-US" sz="2400">
                <a:solidFill>
                  <a:srgbClr val="E01B22"/>
                </a:solidFill>
                <a:cs typeface="Arial" panose="020B0604020202020204" pitchFamily="34" charset="0"/>
                <a:sym typeface="Symbol" panose="05050102010706020507" pitchFamily="18" charset="2"/>
              </a:rPr>
              <a:t>Δ</a:t>
            </a:r>
            <a:r>
              <a:rPr lang="en-US" altLang="en-US" sz="2400" i="1">
                <a:solidFill>
                  <a:srgbClr val="E01B22"/>
                </a:solidFill>
                <a:cs typeface="Arial" panose="020B0604020202020204" pitchFamily="34" charset="0"/>
                <a:sym typeface="Symbol" panose="05050102010706020507" pitchFamily="18" charset="2"/>
              </a:rPr>
              <a:t>MRS</a:t>
            </a:r>
            <a:r>
              <a:rPr lang="en-US" altLang="en-US" sz="2400">
                <a:solidFill>
                  <a:srgbClr val="E01B22"/>
                </a:solidFill>
                <a:cs typeface="Arial" panose="020B0604020202020204" pitchFamily="34" charset="0"/>
                <a:sym typeface="Symbol" panose="05050102010706020507" pitchFamily="18" charset="2"/>
              </a:rPr>
              <a:t> by the SAS Similarity Theorem.</a:t>
            </a:r>
            <a:endParaRPr lang="el-GR" altLang="en-US" sz="2400" i="1">
              <a:solidFill>
                <a:srgbClr val="E01B22"/>
              </a:solidFill>
              <a:cs typeface="Arial" panose="020B0604020202020204" pitchFamily="34" charset="0"/>
              <a:sym typeface="Symbol" panose="05050102010706020507" pitchFamily="18" charset="2"/>
            </a:endParaRPr>
          </a:p>
        </p:txBody>
      </p:sp>
      <p:sp>
        <p:nvSpPr>
          <p:cNvPr id="7176" name="Text Box 8">
            <a:extLst>
              <a:ext uri="{FF2B5EF4-FFF2-40B4-BE49-F238E27FC236}">
                <a16:creationId xmlns:a16="http://schemas.microsoft.com/office/drawing/2014/main" id="{DEC92FBC-D919-4BC9-83B0-1FDD7509AC88}"/>
              </a:ext>
            </a:extLst>
          </p:cNvPr>
          <p:cNvSpPr txBox="1">
            <a:spLocks noChangeArrowheads="1"/>
          </p:cNvSpPr>
          <p:nvPr/>
        </p:nvSpPr>
        <p:spPr bwMode="auto">
          <a:xfrm>
            <a:off x="2384426" y="3556001"/>
            <a:ext cx="7845425" cy="47307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1257300" algn="l"/>
              </a:tabLst>
              <a:defRPr>
                <a:solidFill>
                  <a:schemeClr val="tx1"/>
                </a:solidFill>
                <a:latin typeface="Arial" panose="020B0604020202020204" pitchFamily="34" charset="0"/>
              </a:defRPr>
            </a:lvl1pPr>
            <a:lvl2pPr marL="1489075">
              <a:tabLst>
                <a:tab pos="1257300" algn="l"/>
              </a:tabLst>
              <a:defRPr>
                <a:solidFill>
                  <a:schemeClr val="tx1"/>
                </a:solidFill>
                <a:latin typeface="Arial" panose="020B0604020202020204" pitchFamily="34" charset="0"/>
              </a:defRPr>
            </a:lvl2pPr>
            <a:lvl3pPr marL="1603375">
              <a:tabLst>
                <a:tab pos="1257300" algn="l"/>
              </a:tabLst>
              <a:defRPr>
                <a:solidFill>
                  <a:schemeClr val="tx1"/>
                </a:solidFill>
                <a:latin typeface="Arial" panose="020B0604020202020204" pitchFamily="34" charset="0"/>
              </a:defRPr>
            </a:lvl3pPr>
            <a:lvl4pPr marL="1717675">
              <a:tabLst>
                <a:tab pos="1257300" algn="l"/>
              </a:tabLst>
              <a:defRPr>
                <a:solidFill>
                  <a:schemeClr val="tx1"/>
                </a:solidFill>
                <a:latin typeface="Arial" panose="020B0604020202020204" pitchFamily="34" charset="0"/>
              </a:defRPr>
            </a:lvl4pPr>
            <a:lvl5pPr marL="1831975">
              <a:tabLst>
                <a:tab pos="1257300" algn="l"/>
              </a:tabLst>
              <a:defRPr>
                <a:solidFill>
                  <a:schemeClr val="tx1"/>
                </a:solidFill>
                <a:latin typeface="Arial" panose="020B0604020202020204" pitchFamily="34" charset="0"/>
              </a:defRPr>
            </a:lvl5pPr>
            <a:lvl6pPr marL="2289175" fontAlgn="base">
              <a:spcBef>
                <a:spcPct val="0"/>
              </a:spcBef>
              <a:spcAft>
                <a:spcPct val="0"/>
              </a:spcAft>
              <a:tabLst>
                <a:tab pos="1257300" algn="l"/>
              </a:tabLst>
              <a:defRPr>
                <a:solidFill>
                  <a:schemeClr val="tx1"/>
                </a:solidFill>
                <a:latin typeface="Arial" panose="020B0604020202020204" pitchFamily="34" charset="0"/>
              </a:defRPr>
            </a:lvl6pPr>
            <a:lvl7pPr marL="2746375" fontAlgn="base">
              <a:spcBef>
                <a:spcPct val="0"/>
              </a:spcBef>
              <a:spcAft>
                <a:spcPct val="0"/>
              </a:spcAft>
              <a:tabLst>
                <a:tab pos="1257300" algn="l"/>
              </a:tabLst>
              <a:defRPr>
                <a:solidFill>
                  <a:schemeClr val="tx1"/>
                </a:solidFill>
                <a:latin typeface="Arial" panose="020B0604020202020204" pitchFamily="34" charset="0"/>
              </a:defRPr>
            </a:lvl7pPr>
            <a:lvl8pPr marL="3203575" fontAlgn="base">
              <a:spcBef>
                <a:spcPct val="0"/>
              </a:spcBef>
              <a:spcAft>
                <a:spcPct val="0"/>
              </a:spcAft>
              <a:tabLst>
                <a:tab pos="1257300" algn="l"/>
              </a:tabLst>
              <a:defRPr>
                <a:solidFill>
                  <a:schemeClr val="tx1"/>
                </a:solidFill>
                <a:latin typeface="Arial" panose="020B0604020202020204" pitchFamily="34" charset="0"/>
              </a:defRPr>
            </a:lvl8pPr>
            <a:lvl9pPr marL="3660775" fontAlgn="base">
              <a:spcBef>
                <a:spcPct val="0"/>
              </a:spcBef>
              <a:spcAft>
                <a:spcPct val="0"/>
              </a:spcAft>
              <a:tabLst>
                <a:tab pos="1257300" algn="l"/>
              </a:tabLst>
              <a:defRPr>
                <a:solidFill>
                  <a:schemeClr val="tx1"/>
                </a:solidFill>
                <a:latin typeface="Arial" panose="020B0604020202020204" pitchFamily="34" charset="0"/>
              </a:defRPr>
            </a:lvl9pPr>
          </a:lstStyle>
          <a:p>
            <a:pPr>
              <a:lnSpc>
                <a:spcPct val="90000"/>
              </a:lnSpc>
              <a:spcBef>
                <a:spcPct val="20000"/>
              </a:spcBef>
              <a:spcAft>
                <a:spcPct val="20000"/>
              </a:spcAft>
              <a:buClr>
                <a:srgbClr val="FFFFFF"/>
              </a:buClr>
            </a:pPr>
            <a:r>
              <a:rPr lang="en-US" altLang="en-US" sz="2400"/>
              <a:t>By the Reflexive Property, </a:t>
            </a:r>
            <a:r>
              <a:rPr lang="en-US" altLang="en-US" sz="2400">
                <a:sym typeface="Symbol" panose="05050102010706020507" pitchFamily="18" charset="2"/>
              </a:rPr>
              <a:t></a:t>
            </a:r>
            <a:r>
              <a:rPr lang="en-US" altLang="en-US" sz="2400" i="1">
                <a:sym typeface="Symbol" panose="05050102010706020507" pitchFamily="18" charset="2"/>
              </a:rPr>
              <a:t>M</a:t>
            </a:r>
            <a:r>
              <a:rPr lang="en-US" altLang="en-US" sz="2400">
                <a:sym typeface="Symbol" panose="05050102010706020507" pitchFamily="18" charset="2"/>
              </a:rPr>
              <a:t>  </a:t>
            </a:r>
            <a:r>
              <a:rPr lang="en-US" altLang="en-US" sz="2400" i="1">
                <a:sym typeface="Symbol" panose="05050102010706020507" pitchFamily="18" charset="2"/>
              </a:rPr>
              <a:t>M</a:t>
            </a:r>
            <a:r>
              <a:rPr lang="en-US" altLang="en-US" sz="2400">
                <a:sym typeface="Symbol" panose="05050102010706020507" pitchFamily="18" charset="2"/>
              </a:rPr>
              <a:t>.</a:t>
            </a:r>
            <a:endParaRPr lang="en-US" altLang="en-US" sz="2400" i="1">
              <a:sym typeface="Symbol" panose="05050102010706020507" pitchFamily="18" charset="2"/>
            </a:endParaRPr>
          </a:p>
        </p:txBody>
      </p:sp>
      <p:pic>
        <p:nvPicPr>
          <p:cNvPr id="7177" name="Picture 9" descr="7-3-2">
            <a:extLst>
              <a:ext uri="{FF2B5EF4-FFF2-40B4-BE49-F238E27FC236}">
                <a16:creationId xmlns:a16="http://schemas.microsoft.com/office/drawing/2014/main" id="{BB0F55EB-9E6E-4263-8F9B-09BED65695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1064"/>
          <a:stretch>
            <a:fillRect/>
          </a:stretch>
        </p:blipFill>
        <p:spPr bwMode="auto">
          <a:xfrm>
            <a:off x="2428876" y="3946526"/>
            <a:ext cx="7527925" cy="803275"/>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09Geom07-03-2-B-AE">
            <a:extLst>
              <a:ext uri="{FF2B5EF4-FFF2-40B4-BE49-F238E27FC236}">
                <a16:creationId xmlns:a16="http://schemas.microsoft.com/office/drawing/2014/main" id="{FA866985-DFA2-4CD6-9ACB-434A6270A5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1600201"/>
            <a:ext cx="2209800" cy="17557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73">
                                            <p:txEl>
                                              <p:pRg st="0" end="0"/>
                                            </p:txEl>
                                          </p:spTgt>
                                        </p:tgtEl>
                                        <p:attrNameLst>
                                          <p:attrName>style.visibility</p:attrName>
                                        </p:attrNameLst>
                                      </p:cBhvr>
                                      <p:to>
                                        <p:strVal val="visible"/>
                                      </p:to>
                                    </p:set>
                                    <p:animEffect transition="in" filter="wipe(left)">
                                      <p:cBhvr>
                                        <p:cTn id="7" dur="500"/>
                                        <p:tgtEl>
                                          <p:spTgt spid="7173">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7178"/>
                                        </p:tgtEl>
                                        <p:attrNameLst>
                                          <p:attrName>style.visibility</p:attrName>
                                        </p:attrNameLst>
                                      </p:cBhvr>
                                      <p:to>
                                        <p:strVal val="visible"/>
                                      </p:to>
                                    </p:set>
                                    <p:animEffect transition="in" filter="wipe(left)">
                                      <p:cBhvr>
                                        <p:cTn id="11" dur="500"/>
                                        <p:tgtEl>
                                          <p:spTgt spid="717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176"/>
                                        </p:tgtEl>
                                        <p:attrNameLst>
                                          <p:attrName>style.visibility</p:attrName>
                                        </p:attrNameLst>
                                      </p:cBhvr>
                                      <p:to>
                                        <p:strVal val="visible"/>
                                      </p:to>
                                    </p:set>
                                    <p:animEffect transition="in" filter="wipe(left)">
                                      <p:cBhvr>
                                        <p:cTn id="16" dur="500"/>
                                        <p:tgtEl>
                                          <p:spTgt spid="717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7177"/>
                                        </p:tgtEl>
                                        <p:attrNameLst>
                                          <p:attrName>style.visibility</p:attrName>
                                        </p:attrNameLst>
                                      </p:cBhvr>
                                      <p:to>
                                        <p:strVal val="visible"/>
                                      </p:to>
                                    </p:set>
                                    <p:animEffect transition="in" filter="wipe(left)">
                                      <p:cBhvr>
                                        <p:cTn id="21" dur="500"/>
                                        <p:tgtEl>
                                          <p:spTgt spid="717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174"/>
                                        </p:tgtEl>
                                        <p:attrNameLst>
                                          <p:attrName>style.visibility</p:attrName>
                                        </p:attrNameLst>
                                      </p:cBhvr>
                                      <p:to>
                                        <p:strVal val="visible"/>
                                      </p:to>
                                    </p:set>
                                    <p:animEffect transition="in" filter="wipe(left)">
                                      <p:cBhvr>
                                        <p:cTn id="26"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build="p" autoUpdateAnimBg="0" advAuto="0"/>
      <p:bldP spid="7174" grpId="0" autoUpdateAnimBg="0"/>
      <p:bldP spid="717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B447DC40-BF36-4653-ACFF-A30D80932664}"/>
              </a:ext>
            </a:extLst>
          </p:cNvPr>
          <p:cNvSpPr>
            <a:spLocks noGrp="1" noChangeArrowheads="1"/>
          </p:cNvSpPr>
          <p:nvPr>
            <p:ph type="title"/>
          </p:nvPr>
        </p:nvSpPr>
        <p:spPr/>
        <p:txBody>
          <a:bodyPr/>
          <a:lstStyle/>
          <a:p>
            <a:r>
              <a:rPr lang="en-US" altLang="en-US"/>
              <a:t>Concept</a:t>
            </a:r>
          </a:p>
        </p:txBody>
      </p:sp>
      <p:pic>
        <p:nvPicPr>
          <p:cNvPr id="4" name="Picture 3">
            <a:extLst>
              <a:ext uri="{FF2B5EF4-FFF2-40B4-BE49-F238E27FC236}">
                <a16:creationId xmlns:a16="http://schemas.microsoft.com/office/drawing/2014/main" id="{D0C95979-5F83-4834-8FEF-B717275F9C26}"/>
              </a:ext>
            </a:extLst>
          </p:cNvPr>
          <p:cNvPicPr>
            <a:picLocks noChangeAspect="1"/>
          </p:cNvPicPr>
          <p:nvPr/>
        </p:nvPicPr>
        <p:blipFill>
          <a:blip r:embed="rId3"/>
          <a:stretch>
            <a:fillRect/>
          </a:stretch>
        </p:blipFill>
        <p:spPr>
          <a:xfrm>
            <a:off x="643467" y="1357038"/>
            <a:ext cx="10905066" cy="4143924"/>
          </a:xfrm>
          <a:prstGeom prst="rect">
            <a:avLst/>
          </a:prstGeom>
        </p:spPr>
      </p:pic>
    </p:spTree>
    <p:custDataLst>
      <p:tags r:id="rId1"/>
    </p:custData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E1973A31-6727-48AB-8554-83E0D30745C8}"/>
              </a:ext>
            </a:extLst>
          </p:cNvPr>
          <p:cNvSpPr>
            <a:spLocks noGrp="1" noChangeArrowheads="1"/>
          </p:cNvSpPr>
          <p:nvPr>
            <p:ph type="title"/>
          </p:nvPr>
        </p:nvSpPr>
        <p:spPr/>
        <p:txBody>
          <a:bodyPr/>
          <a:lstStyle/>
          <a:p>
            <a:r>
              <a:rPr lang="en-US" altLang="en-US"/>
              <a:t>Example 4</a:t>
            </a:r>
          </a:p>
        </p:txBody>
      </p:sp>
      <p:sp>
        <p:nvSpPr>
          <p:cNvPr id="93187" name="Text Box 3">
            <a:extLst>
              <a:ext uri="{FF2B5EF4-FFF2-40B4-BE49-F238E27FC236}">
                <a16:creationId xmlns:a16="http://schemas.microsoft.com/office/drawing/2014/main" id="{CF0025A4-8963-498F-91FC-6CE4208CA906}"/>
              </a:ext>
            </a:extLst>
          </p:cNvPr>
          <p:cNvSpPr txBox="1">
            <a:spLocks noChangeArrowheads="1"/>
          </p:cNvSpPr>
          <p:nvPr/>
        </p:nvSpPr>
        <p:spPr bwMode="auto">
          <a:xfrm>
            <a:off x="4152900" y="771526"/>
            <a:ext cx="5981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EC1D24"/>
                </a:solidFill>
              </a:rPr>
              <a:t>Parts of Similar Triangles</a:t>
            </a:r>
          </a:p>
        </p:txBody>
      </p:sp>
      <p:pic>
        <p:nvPicPr>
          <p:cNvPr id="93188" name="Picture 4" descr="GEO07-03-02">
            <a:extLst>
              <a:ext uri="{FF2B5EF4-FFF2-40B4-BE49-F238E27FC236}">
                <a16:creationId xmlns:a16="http://schemas.microsoft.com/office/drawing/2014/main" id="{3FFAFCC3-48D1-49A2-971E-DB050579E6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6726" y="2498726"/>
            <a:ext cx="3609975" cy="3495675"/>
          </a:xfrm>
          <a:prstGeom prst="rect">
            <a:avLst/>
          </a:prstGeom>
          <a:noFill/>
          <a:extLst>
            <a:ext uri="{909E8E84-426E-40DD-AFC4-6F175D3DCCD1}">
              <a14:hiddenFill xmlns:a14="http://schemas.microsoft.com/office/drawing/2010/main">
                <a:solidFill>
                  <a:srgbClr val="FFFFFF"/>
                </a:solidFill>
              </a14:hiddenFill>
            </a:ext>
          </a:extLst>
        </p:spPr>
      </p:pic>
      <p:grpSp>
        <p:nvGrpSpPr>
          <p:cNvPr id="93189" name="Group 5">
            <a:extLst>
              <a:ext uri="{FF2B5EF4-FFF2-40B4-BE49-F238E27FC236}">
                <a16:creationId xmlns:a16="http://schemas.microsoft.com/office/drawing/2014/main" id="{0553BE70-4EC3-4D9D-B479-3AE42BE48DDF}"/>
              </a:ext>
            </a:extLst>
          </p:cNvPr>
          <p:cNvGrpSpPr>
            <a:grpSpLocks/>
          </p:cNvGrpSpPr>
          <p:nvPr/>
        </p:nvGrpSpPr>
        <p:grpSpPr bwMode="auto">
          <a:xfrm>
            <a:off x="2400300" y="1457326"/>
            <a:ext cx="7962900" cy="803276"/>
            <a:chOff x="552" y="918"/>
            <a:chExt cx="5016" cy="506"/>
          </a:xfrm>
        </p:grpSpPr>
        <p:pic>
          <p:nvPicPr>
            <p:cNvPr id="93190" name="Picture 6" descr="26_geom_7">
              <a:extLst>
                <a:ext uri="{FF2B5EF4-FFF2-40B4-BE49-F238E27FC236}">
                  <a16:creationId xmlns:a16="http://schemas.microsoft.com/office/drawing/2014/main" id="{8543DE5E-686F-4470-B0CA-F8F25B9E2E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0" y="918"/>
              <a:ext cx="760" cy="300"/>
            </a:xfrm>
            <a:prstGeom prst="rect">
              <a:avLst/>
            </a:prstGeom>
            <a:noFill/>
            <a:extLst>
              <a:ext uri="{909E8E84-426E-40DD-AFC4-6F175D3DCCD1}">
                <a14:hiddenFill xmlns:a14="http://schemas.microsoft.com/office/drawing/2010/main">
                  <a:solidFill>
                    <a:srgbClr val="FFFFFF"/>
                  </a:solidFill>
                </a14:hiddenFill>
              </a:ext>
            </a:extLst>
          </p:spPr>
        </p:pic>
        <p:sp>
          <p:nvSpPr>
            <p:cNvPr id="93191" name="Rectangle 7">
              <a:extLst>
                <a:ext uri="{FF2B5EF4-FFF2-40B4-BE49-F238E27FC236}">
                  <a16:creationId xmlns:a16="http://schemas.microsoft.com/office/drawing/2014/main" id="{BE8CE008-37E5-4041-9433-BCB6B48FB82E}"/>
                </a:ext>
              </a:extLst>
            </p:cNvPr>
            <p:cNvSpPr>
              <a:spLocks noChangeArrowheads="1"/>
            </p:cNvSpPr>
            <p:nvPr/>
          </p:nvSpPr>
          <p:spPr bwMode="auto">
            <a:xfrm>
              <a:off x="552" y="947"/>
              <a:ext cx="5016" cy="47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nSpc>
                  <a:spcPct val="90000"/>
                </a:lnSpc>
                <a:spcAft>
                  <a:spcPct val="20000"/>
                </a:spcAft>
                <a:buFontTx/>
                <a:buNone/>
              </a:pPr>
              <a:r>
                <a:rPr lang="en-US" altLang="en-US" sz="2400" b="1">
                  <a:solidFill>
                    <a:srgbClr val="E01B22"/>
                  </a:solidFill>
                  <a:ea typeface="Times New Roman" panose="02020603050405020304" pitchFamily="18" charset="0"/>
                  <a:cs typeface="Arial" panose="020B0604020202020204" pitchFamily="34" charset="0"/>
                </a:rPr>
                <a:t>ALGEBRA</a:t>
              </a:r>
              <a:r>
                <a:rPr lang="en-US" altLang="en-US" sz="2400">
                  <a:solidFill>
                    <a:srgbClr val="00539D"/>
                  </a:solidFill>
                  <a:ea typeface="Times New Roman" panose="02020603050405020304" pitchFamily="18" charset="0"/>
                  <a:cs typeface="Arial" panose="020B0604020202020204" pitchFamily="34" charset="0"/>
                </a:rPr>
                <a:t>  </a:t>
              </a:r>
              <a:r>
                <a:rPr lang="en-US" altLang="en-US" sz="2400" b="1">
                  <a:solidFill>
                    <a:srgbClr val="00539D"/>
                  </a:solidFill>
                  <a:ea typeface="Times New Roman" panose="02020603050405020304" pitchFamily="18" charset="0"/>
                  <a:cs typeface="Arial" panose="020B0604020202020204" pitchFamily="34" charset="0"/>
                </a:rPr>
                <a:t>Given               , </a:t>
              </a:r>
              <a:r>
                <a:rPr lang="en-US" altLang="en-US" sz="2400" i="1">
                  <a:solidFill>
                    <a:srgbClr val="00539D"/>
                  </a:solidFill>
                  <a:ea typeface="Times New Roman" panose="02020603050405020304" pitchFamily="18" charset="0"/>
                  <a:cs typeface="Arial" panose="020B0604020202020204" pitchFamily="34" charset="0"/>
                </a:rPr>
                <a:t>RS = </a:t>
              </a:r>
              <a:r>
                <a:rPr lang="en-US" altLang="en-US" sz="2400">
                  <a:solidFill>
                    <a:srgbClr val="00539D"/>
                  </a:solidFill>
                  <a:ea typeface="Times New Roman" panose="02020603050405020304" pitchFamily="18" charset="0"/>
                  <a:cs typeface="Arial" panose="020B0604020202020204" pitchFamily="34" charset="0"/>
                </a:rPr>
                <a:t>4</a:t>
              </a:r>
              <a:r>
                <a:rPr lang="en-US" altLang="en-US" sz="2400" b="1">
                  <a:solidFill>
                    <a:srgbClr val="00539D"/>
                  </a:solidFill>
                  <a:ea typeface="Times New Roman" panose="02020603050405020304" pitchFamily="18" charset="0"/>
                  <a:cs typeface="Arial" panose="020B0604020202020204" pitchFamily="34" charset="0"/>
                </a:rPr>
                <a:t>, </a:t>
              </a:r>
              <a:r>
                <a:rPr lang="en-US" altLang="en-US" sz="2400" i="1">
                  <a:solidFill>
                    <a:srgbClr val="00539D"/>
                  </a:solidFill>
                  <a:ea typeface="Times New Roman" panose="02020603050405020304" pitchFamily="18" charset="0"/>
                  <a:cs typeface="Arial" panose="020B0604020202020204" pitchFamily="34" charset="0"/>
                </a:rPr>
                <a:t>RQ</a:t>
              </a:r>
              <a:r>
                <a:rPr lang="en-US" altLang="en-US" sz="2400">
                  <a:solidFill>
                    <a:srgbClr val="00539D"/>
                  </a:solidFill>
                  <a:ea typeface="Times New Roman" panose="02020603050405020304" pitchFamily="18" charset="0"/>
                  <a:cs typeface="Arial" panose="020B0604020202020204" pitchFamily="34" charset="0"/>
                </a:rPr>
                <a:t> = </a:t>
              </a:r>
              <a:r>
                <a:rPr lang="en-US" altLang="en-US" sz="2400" i="1">
                  <a:solidFill>
                    <a:srgbClr val="00539D"/>
                  </a:solidFill>
                  <a:ea typeface="Times New Roman" panose="02020603050405020304" pitchFamily="18" charset="0"/>
                  <a:cs typeface="Arial" panose="020B0604020202020204" pitchFamily="34" charset="0"/>
                </a:rPr>
                <a:t>x </a:t>
              </a:r>
              <a:r>
                <a:rPr lang="en-US" altLang="en-US" sz="2400">
                  <a:solidFill>
                    <a:srgbClr val="00539D"/>
                  </a:solidFill>
                  <a:ea typeface="Times New Roman" panose="02020603050405020304" pitchFamily="18" charset="0"/>
                  <a:cs typeface="Arial" panose="020B0604020202020204" pitchFamily="34" charset="0"/>
                </a:rPr>
                <a:t>+ 3</a:t>
              </a:r>
              <a:r>
                <a:rPr lang="en-US" altLang="en-US" sz="2400" b="1">
                  <a:solidFill>
                    <a:srgbClr val="00539D"/>
                  </a:solidFill>
                  <a:ea typeface="Times New Roman" panose="02020603050405020304" pitchFamily="18" charset="0"/>
                  <a:cs typeface="Arial" panose="020B0604020202020204" pitchFamily="34" charset="0"/>
                </a:rPr>
                <a:t>, </a:t>
              </a:r>
              <a:br>
                <a:rPr lang="en-US" altLang="en-US" sz="2400" b="1">
                  <a:solidFill>
                    <a:srgbClr val="00539D"/>
                  </a:solidFill>
                  <a:ea typeface="Times New Roman" panose="02020603050405020304" pitchFamily="18" charset="0"/>
                  <a:cs typeface="Arial" panose="020B0604020202020204" pitchFamily="34" charset="0"/>
                </a:rPr>
              </a:br>
              <a:r>
                <a:rPr lang="en-US" altLang="en-US" sz="2400" i="1">
                  <a:solidFill>
                    <a:srgbClr val="00539D"/>
                  </a:solidFill>
                  <a:ea typeface="Times New Roman" panose="02020603050405020304" pitchFamily="18" charset="0"/>
                  <a:cs typeface="Arial" panose="020B0604020202020204" pitchFamily="34" charset="0"/>
                </a:rPr>
                <a:t>QT</a:t>
              </a:r>
              <a:r>
                <a:rPr lang="en-US" altLang="en-US" sz="2400" b="1">
                  <a:solidFill>
                    <a:srgbClr val="00539D"/>
                  </a:solidFill>
                  <a:ea typeface="Times New Roman" panose="02020603050405020304" pitchFamily="18" charset="0"/>
                  <a:cs typeface="Arial" panose="020B0604020202020204" pitchFamily="34" charset="0"/>
                </a:rPr>
                <a:t> </a:t>
              </a:r>
              <a:r>
                <a:rPr lang="en-US" altLang="en-US" sz="2400">
                  <a:solidFill>
                    <a:srgbClr val="00539D"/>
                  </a:solidFill>
                  <a:ea typeface="Times New Roman" panose="02020603050405020304" pitchFamily="18" charset="0"/>
                  <a:cs typeface="Arial" panose="020B0604020202020204" pitchFamily="34" charset="0"/>
                </a:rPr>
                <a:t>= 2</a:t>
              </a:r>
              <a:r>
                <a:rPr lang="en-US" altLang="en-US" sz="2400" i="1">
                  <a:solidFill>
                    <a:srgbClr val="00539D"/>
                  </a:solidFill>
                  <a:ea typeface="Times New Roman" panose="02020603050405020304" pitchFamily="18" charset="0"/>
                  <a:cs typeface="Arial" panose="020B0604020202020204" pitchFamily="34" charset="0"/>
                </a:rPr>
                <a:t>x</a:t>
              </a:r>
              <a:r>
                <a:rPr lang="en-US" altLang="en-US" sz="2400">
                  <a:solidFill>
                    <a:srgbClr val="00539D"/>
                  </a:solidFill>
                  <a:ea typeface="Times New Roman" panose="02020603050405020304" pitchFamily="18" charset="0"/>
                  <a:cs typeface="Arial" panose="020B0604020202020204" pitchFamily="34" charset="0"/>
                </a:rPr>
                <a:t> + 10</a:t>
              </a:r>
              <a:r>
                <a:rPr lang="en-US" altLang="en-US" sz="2400" b="1">
                  <a:solidFill>
                    <a:srgbClr val="00539D"/>
                  </a:solidFill>
                  <a:ea typeface="Times New Roman" panose="02020603050405020304" pitchFamily="18" charset="0"/>
                  <a:cs typeface="Arial" panose="020B0604020202020204" pitchFamily="34" charset="0"/>
                </a:rPr>
                <a:t>, </a:t>
              </a:r>
              <a:r>
                <a:rPr lang="en-US" altLang="en-US" sz="2400" i="1">
                  <a:solidFill>
                    <a:srgbClr val="00539D"/>
                  </a:solidFill>
                  <a:ea typeface="Times New Roman" panose="02020603050405020304" pitchFamily="18" charset="0"/>
                  <a:cs typeface="Arial" panose="020B0604020202020204" pitchFamily="34" charset="0"/>
                </a:rPr>
                <a:t>UT</a:t>
              </a:r>
              <a:r>
                <a:rPr lang="en-US" altLang="en-US" sz="2400">
                  <a:solidFill>
                    <a:srgbClr val="00539D"/>
                  </a:solidFill>
                  <a:ea typeface="Times New Roman" panose="02020603050405020304" pitchFamily="18" charset="0"/>
                  <a:cs typeface="Arial" panose="020B0604020202020204" pitchFamily="34" charset="0"/>
                </a:rPr>
                <a:t> = 10</a:t>
              </a:r>
              <a:r>
                <a:rPr lang="en-US" altLang="en-US" sz="2400" b="1">
                  <a:solidFill>
                    <a:srgbClr val="00539D"/>
                  </a:solidFill>
                  <a:ea typeface="Times New Roman" panose="02020603050405020304" pitchFamily="18" charset="0"/>
                  <a:cs typeface="Arial" panose="020B0604020202020204" pitchFamily="34" charset="0"/>
                </a:rPr>
                <a:t>, find </a:t>
              </a:r>
              <a:r>
                <a:rPr lang="en-US" altLang="en-US" sz="2400" i="1">
                  <a:solidFill>
                    <a:srgbClr val="00539D"/>
                  </a:solidFill>
                  <a:ea typeface="Times New Roman" panose="02020603050405020304" pitchFamily="18" charset="0"/>
                  <a:cs typeface="Arial" panose="020B0604020202020204" pitchFamily="34" charset="0"/>
                </a:rPr>
                <a:t>RQ</a:t>
              </a:r>
              <a:r>
                <a:rPr lang="en-US" altLang="en-US" sz="2400" b="1">
                  <a:solidFill>
                    <a:srgbClr val="00539D"/>
                  </a:solidFill>
                  <a:ea typeface="Times New Roman" panose="02020603050405020304" pitchFamily="18" charset="0"/>
                  <a:cs typeface="Arial" panose="020B0604020202020204" pitchFamily="34" charset="0"/>
                </a:rPr>
                <a:t> and </a:t>
              </a:r>
              <a:r>
                <a:rPr lang="en-US" altLang="en-US" sz="2400" i="1">
                  <a:solidFill>
                    <a:srgbClr val="00539D"/>
                  </a:solidFill>
                  <a:ea typeface="Times New Roman" panose="02020603050405020304" pitchFamily="18" charset="0"/>
                  <a:cs typeface="Arial" panose="020B0604020202020204" pitchFamily="34" charset="0"/>
                </a:rPr>
                <a:t>QT</a:t>
              </a:r>
              <a:r>
                <a:rPr lang="en-US" altLang="en-US" sz="2400" b="1">
                  <a:solidFill>
                    <a:srgbClr val="00539D"/>
                  </a:solidFill>
                  <a:ea typeface="Times New Roman" panose="02020603050405020304" pitchFamily="18" charset="0"/>
                  <a:cs typeface="Arial" panose="020B0604020202020204" pitchFamily="34" charset="0"/>
                </a:rPr>
                <a:t>.</a:t>
              </a:r>
            </a:p>
          </p:txBody>
        </p:sp>
      </p:gr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93189"/>
                                        </p:tgtEl>
                                        <p:attrNameLst>
                                          <p:attrName>style.visibility</p:attrName>
                                        </p:attrNameLst>
                                      </p:cBhvr>
                                      <p:to>
                                        <p:strVal val="visible"/>
                                      </p:to>
                                    </p:set>
                                    <p:animEffect transition="in" filter="wipe(left)">
                                      <p:cBhvr>
                                        <p:cTn id="7" dur="500"/>
                                        <p:tgtEl>
                                          <p:spTgt spid="93189"/>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93188"/>
                                        </p:tgtEl>
                                        <p:attrNameLst>
                                          <p:attrName>style.visibility</p:attrName>
                                        </p:attrNameLst>
                                      </p:cBhvr>
                                      <p:to>
                                        <p:strVal val="visible"/>
                                      </p:to>
                                    </p:set>
                                    <p:animEffect transition="in" filter="wipe(left)">
                                      <p:cBhvr>
                                        <p:cTn id="11" dur="500"/>
                                        <p:tgtEl>
                                          <p:spTgt spid="93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A2BC537B-1B6E-4BE6-AAA2-7C7A85658FDC}"/>
              </a:ext>
            </a:extLst>
          </p:cNvPr>
          <p:cNvSpPr>
            <a:spLocks noGrp="1" noChangeArrowheads="1"/>
          </p:cNvSpPr>
          <p:nvPr>
            <p:ph type="title"/>
          </p:nvPr>
        </p:nvSpPr>
        <p:spPr/>
        <p:txBody>
          <a:bodyPr/>
          <a:lstStyle/>
          <a:p>
            <a:r>
              <a:rPr lang="en-US" altLang="en-US"/>
              <a:t>Example 4</a:t>
            </a:r>
          </a:p>
        </p:txBody>
      </p:sp>
      <p:sp>
        <p:nvSpPr>
          <p:cNvPr id="94212" name="Text Box 4">
            <a:extLst>
              <a:ext uri="{FF2B5EF4-FFF2-40B4-BE49-F238E27FC236}">
                <a16:creationId xmlns:a16="http://schemas.microsoft.com/office/drawing/2014/main" id="{6428C5EA-B068-4AA3-A651-DEDAF0498C17}"/>
              </a:ext>
            </a:extLst>
          </p:cNvPr>
          <p:cNvSpPr txBox="1">
            <a:spLocks noChangeArrowheads="1"/>
          </p:cNvSpPr>
          <p:nvPr/>
        </p:nvSpPr>
        <p:spPr bwMode="auto">
          <a:xfrm>
            <a:off x="4152900" y="771526"/>
            <a:ext cx="5981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EC1D24"/>
                </a:solidFill>
              </a:rPr>
              <a:t>Parts of Similar Triangles</a:t>
            </a:r>
          </a:p>
        </p:txBody>
      </p:sp>
      <p:pic>
        <p:nvPicPr>
          <p:cNvPr id="94235" name="Picture 27" descr="Ch06-106">
            <a:extLst>
              <a:ext uri="{FF2B5EF4-FFF2-40B4-BE49-F238E27FC236}">
                <a16:creationId xmlns:a16="http://schemas.microsoft.com/office/drawing/2014/main" id="{F73392B0-8F5D-4A75-A060-85BE5C1D3B1D}"/>
              </a:ext>
            </a:extLst>
          </p:cNvPr>
          <p:cNvPicPr preferRelativeResize="0">
            <a:picLocks noChangeAspect="1" noChangeArrowheads="1"/>
          </p:cNvPicPr>
          <p:nvPr/>
        </p:nvPicPr>
        <p:blipFill>
          <a:blip r:embed="rId3">
            <a:lum bright="-100000"/>
            <a:extLst>
              <a:ext uri="{28A0092B-C50C-407E-A947-70E740481C1C}">
                <a14:useLocalDpi xmlns:a14="http://schemas.microsoft.com/office/drawing/2010/main" val="0"/>
              </a:ext>
            </a:extLst>
          </a:blip>
          <a:srcRect/>
          <a:stretch>
            <a:fillRect/>
          </a:stretch>
        </p:blipFill>
        <p:spPr bwMode="auto">
          <a:xfrm>
            <a:off x="2619376" y="3844925"/>
            <a:ext cx="2290763" cy="723900"/>
          </a:xfrm>
          <a:prstGeom prst="rect">
            <a:avLst/>
          </a:prstGeom>
          <a:noFill/>
          <a:extLst>
            <a:ext uri="{909E8E84-426E-40DD-AFC4-6F175D3DCCD1}">
              <a14:hiddenFill xmlns:a14="http://schemas.microsoft.com/office/drawing/2010/main">
                <a:solidFill>
                  <a:srgbClr val="FFFFFF"/>
                </a:solidFill>
              </a14:hiddenFill>
            </a:ext>
          </a:extLst>
        </p:spPr>
      </p:pic>
      <p:pic>
        <p:nvPicPr>
          <p:cNvPr id="94236" name="Picture 28" descr="Ch06-107">
            <a:extLst>
              <a:ext uri="{FF2B5EF4-FFF2-40B4-BE49-F238E27FC236}">
                <a16:creationId xmlns:a16="http://schemas.microsoft.com/office/drawing/2014/main" id="{81A75E5A-1D7D-4B90-9793-2B4E78FF360F}"/>
              </a:ext>
            </a:extLst>
          </p:cNvPr>
          <p:cNvPicPr preferRelativeResize="0">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2600325" y="4740276"/>
            <a:ext cx="2789238" cy="695325"/>
          </a:xfrm>
          <a:prstGeom prst="rect">
            <a:avLst/>
          </a:prstGeom>
          <a:noFill/>
          <a:extLst>
            <a:ext uri="{909E8E84-426E-40DD-AFC4-6F175D3DCCD1}">
              <a14:hiddenFill xmlns:a14="http://schemas.microsoft.com/office/drawing/2010/main">
                <a:solidFill>
                  <a:srgbClr val="FFFFFF"/>
                </a:solidFill>
              </a14:hiddenFill>
            </a:ext>
          </a:extLst>
        </p:spPr>
      </p:pic>
      <p:pic>
        <p:nvPicPr>
          <p:cNvPr id="94237" name="Picture 29" descr="Ch06-108">
            <a:extLst>
              <a:ext uri="{FF2B5EF4-FFF2-40B4-BE49-F238E27FC236}">
                <a16:creationId xmlns:a16="http://schemas.microsoft.com/office/drawing/2014/main" id="{9B10F8F8-2098-46AA-ADFD-718EE9D9585E}"/>
              </a:ext>
            </a:extLst>
          </p:cNvPr>
          <p:cNvPicPr preferRelativeResize="0">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2678114" y="5700713"/>
            <a:ext cx="2936875" cy="400050"/>
          </a:xfrm>
          <a:prstGeom prst="rect">
            <a:avLst/>
          </a:prstGeom>
          <a:noFill/>
          <a:extLst>
            <a:ext uri="{909E8E84-426E-40DD-AFC4-6F175D3DCCD1}">
              <a14:hiddenFill xmlns:a14="http://schemas.microsoft.com/office/drawing/2010/main">
                <a:solidFill>
                  <a:srgbClr val="FFFFFF"/>
                </a:solidFill>
              </a14:hiddenFill>
            </a:ext>
          </a:extLst>
        </p:spPr>
      </p:pic>
      <p:sp>
        <p:nvSpPr>
          <p:cNvPr id="94238" name="Text Box 30">
            <a:extLst>
              <a:ext uri="{FF2B5EF4-FFF2-40B4-BE49-F238E27FC236}">
                <a16:creationId xmlns:a16="http://schemas.microsoft.com/office/drawing/2014/main" id="{BCF035E5-6AA8-4C48-9C24-14EE11AB6481}"/>
              </a:ext>
            </a:extLst>
          </p:cNvPr>
          <p:cNvSpPr txBox="1">
            <a:spLocks noChangeArrowheads="1"/>
          </p:cNvSpPr>
          <p:nvPr/>
        </p:nvSpPr>
        <p:spPr bwMode="auto">
          <a:xfrm>
            <a:off x="5970588" y="4864100"/>
            <a:ext cx="4146550" cy="42068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20000"/>
              </a:spcBef>
              <a:spcAft>
                <a:spcPct val="20000"/>
              </a:spcAft>
              <a:buClr>
                <a:srgbClr val="FFFFFF"/>
              </a:buClr>
            </a:pPr>
            <a:r>
              <a:rPr lang="en-US" altLang="en-US" sz="2400"/>
              <a:t>Substitution</a:t>
            </a:r>
          </a:p>
        </p:txBody>
      </p:sp>
      <p:sp>
        <p:nvSpPr>
          <p:cNvPr id="94239" name="Text Box 31">
            <a:extLst>
              <a:ext uri="{FF2B5EF4-FFF2-40B4-BE49-F238E27FC236}">
                <a16:creationId xmlns:a16="http://schemas.microsoft.com/office/drawing/2014/main" id="{33EF7DE3-F149-4E73-953D-087ECCAAD8D4}"/>
              </a:ext>
            </a:extLst>
          </p:cNvPr>
          <p:cNvSpPr txBox="1">
            <a:spLocks noChangeArrowheads="1"/>
          </p:cNvSpPr>
          <p:nvPr/>
        </p:nvSpPr>
        <p:spPr bwMode="auto">
          <a:xfrm>
            <a:off x="5970588" y="5670550"/>
            <a:ext cx="4146550" cy="42068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20000"/>
              </a:spcBef>
              <a:spcAft>
                <a:spcPct val="20000"/>
              </a:spcAft>
              <a:buClr>
                <a:srgbClr val="FFFFFF"/>
              </a:buClr>
            </a:pPr>
            <a:r>
              <a:rPr lang="en-US" altLang="en-US" sz="2400"/>
              <a:t>Cross Products Property</a:t>
            </a:r>
          </a:p>
        </p:txBody>
      </p:sp>
      <p:grpSp>
        <p:nvGrpSpPr>
          <p:cNvPr id="94243" name="Group 35">
            <a:extLst>
              <a:ext uri="{FF2B5EF4-FFF2-40B4-BE49-F238E27FC236}">
                <a16:creationId xmlns:a16="http://schemas.microsoft.com/office/drawing/2014/main" id="{728B9D11-F708-4E47-A501-E6EE516DF6FE}"/>
              </a:ext>
            </a:extLst>
          </p:cNvPr>
          <p:cNvGrpSpPr>
            <a:grpSpLocks/>
          </p:cNvGrpSpPr>
          <p:nvPr/>
        </p:nvGrpSpPr>
        <p:grpSpPr bwMode="auto">
          <a:xfrm>
            <a:off x="2555876" y="1368425"/>
            <a:ext cx="8035925" cy="2413000"/>
            <a:chOff x="650" y="862"/>
            <a:chExt cx="5062" cy="1520"/>
          </a:xfrm>
        </p:grpSpPr>
        <p:sp>
          <p:nvSpPr>
            <p:cNvPr id="94232" name="Text Box 24">
              <a:extLst>
                <a:ext uri="{FF2B5EF4-FFF2-40B4-BE49-F238E27FC236}">
                  <a16:creationId xmlns:a16="http://schemas.microsoft.com/office/drawing/2014/main" id="{D16485E3-8FF5-47AE-8155-6E546F3654AB}"/>
                </a:ext>
              </a:extLst>
            </p:cNvPr>
            <p:cNvSpPr txBox="1">
              <a:spLocks noChangeArrowheads="1"/>
            </p:cNvSpPr>
            <p:nvPr/>
          </p:nvSpPr>
          <p:spPr bwMode="auto">
            <a:xfrm>
              <a:off x="650" y="862"/>
              <a:ext cx="5062" cy="29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1257300" algn="l"/>
                </a:tabLst>
                <a:defRPr>
                  <a:solidFill>
                    <a:schemeClr val="tx1"/>
                  </a:solidFill>
                  <a:latin typeface="Arial" panose="020B0604020202020204" pitchFamily="34" charset="0"/>
                </a:defRPr>
              </a:lvl1pPr>
              <a:lvl2pPr marL="1489075">
                <a:tabLst>
                  <a:tab pos="1257300" algn="l"/>
                </a:tabLst>
                <a:defRPr>
                  <a:solidFill>
                    <a:schemeClr val="tx1"/>
                  </a:solidFill>
                  <a:latin typeface="Arial" panose="020B0604020202020204" pitchFamily="34" charset="0"/>
                </a:defRPr>
              </a:lvl2pPr>
              <a:lvl3pPr marL="1603375">
                <a:tabLst>
                  <a:tab pos="1257300" algn="l"/>
                </a:tabLst>
                <a:defRPr>
                  <a:solidFill>
                    <a:schemeClr val="tx1"/>
                  </a:solidFill>
                  <a:latin typeface="Arial" panose="020B0604020202020204" pitchFamily="34" charset="0"/>
                </a:defRPr>
              </a:lvl3pPr>
              <a:lvl4pPr marL="1717675">
                <a:tabLst>
                  <a:tab pos="1257300" algn="l"/>
                </a:tabLst>
                <a:defRPr>
                  <a:solidFill>
                    <a:schemeClr val="tx1"/>
                  </a:solidFill>
                  <a:latin typeface="Arial" panose="020B0604020202020204" pitchFamily="34" charset="0"/>
                </a:defRPr>
              </a:lvl4pPr>
              <a:lvl5pPr marL="1831975">
                <a:tabLst>
                  <a:tab pos="1257300" algn="l"/>
                </a:tabLst>
                <a:defRPr>
                  <a:solidFill>
                    <a:schemeClr val="tx1"/>
                  </a:solidFill>
                  <a:latin typeface="Arial" panose="020B0604020202020204" pitchFamily="34" charset="0"/>
                </a:defRPr>
              </a:lvl5pPr>
              <a:lvl6pPr marL="2289175" fontAlgn="base">
                <a:spcBef>
                  <a:spcPct val="0"/>
                </a:spcBef>
                <a:spcAft>
                  <a:spcPct val="0"/>
                </a:spcAft>
                <a:tabLst>
                  <a:tab pos="1257300" algn="l"/>
                </a:tabLst>
                <a:defRPr>
                  <a:solidFill>
                    <a:schemeClr val="tx1"/>
                  </a:solidFill>
                  <a:latin typeface="Arial" panose="020B0604020202020204" pitchFamily="34" charset="0"/>
                </a:defRPr>
              </a:lvl6pPr>
              <a:lvl7pPr marL="2746375" fontAlgn="base">
                <a:spcBef>
                  <a:spcPct val="0"/>
                </a:spcBef>
                <a:spcAft>
                  <a:spcPct val="0"/>
                </a:spcAft>
                <a:tabLst>
                  <a:tab pos="1257300" algn="l"/>
                </a:tabLst>
                <a:defRPr>
                  <a:solidFill>
                    <a:schemeClr val="tx1"/>
                  </a:solidFill>
                  <a:latin typeface="Arial" panose="020B0604020202020204" pitchFamily="34" charset="0"/>
                </a:defRPr>
              </a:lvl7pPr>
              <a:lvl8pPr marL="3203575" fontAlgn="base">
                <a:spcBef>
                  <a:spcPct val="0"/>
                </a:spcBef>
                <a:spcAft>
                  <a:spcPct val="0"/>
                </a:spcAft>
                <a:tabLst>
                  <a:tab pos="1257300" algn="l"/>
                </a:tabLst>
                <a:defRPr>
                  <a:solidFill>
                    <a:schemeClr val="tx1"/>
                  </a:solidFill>
                  <a:latin typeface="Arial" panose="020B0604020202020204" pitchFamily="34" charset="0"/>
                </a:defRPr>
              </a:lvl8pPr>
              <a:lvl9pPr marL="3660775" fontAlgn="base">
                <a:spcBef>
                  <a:spcPct val="0"/>
                </a:spcBef>
                <a:spcAft>
                  <a:spcPct val="0"/>
                </a:spcAft>
                <a:tabLst>
                  <a:tab pos="1257300" algn="l"/>
                </a:tabLst>
                <a:defRPr>
                  <a:solidFill>
                    <a:schemeClr val="tx1"/>
                  </a:solidFill>
                  <a:latin typeface="Arial" panose="020B0604020202020204" pitchFamily="34" charset="0"/>
                </a:defRPr>
              </a:lvl9pPr>
            </a:lstStyle>
            <a:p>
              <a:pPr>
                <a:lnSpc>
                  <a:spcPct val="150000"/>
                </a:lnSpc>
                <a:spcBef>
                  <a:spcPct val="20000"/>
                </a:spcBef>
                <a:spcAft>
                  <a:spcPct val="20000"/>
                </a:spcAft>
                <a:buClr>
                  <a:srgbClr val="FFFFFF"/>
                </a:buClr>
              </a:pPr>
              <a:r>
                <a:rPr lang="en-US" altLang="en-US" sz="2400"/>
                <a:t>Since                                                                  </a:t>
              </a:r>
              <a:br>
                <a:rPr lang="en-US" altLang="en-US" sz="2400"/>
              </a:br>
              <a:r>
                <a:rPr lang="en-US" altLang="en-US" sz="2400"/>
                <a:t>because they are alternate interior angles. By AA Similarity, </a:t>
              </a:r>
              <a:r>
                <a:rPr lang="el-GR" altLang="en-US" sz="2400">
                  <a:cs typeface="Arial" panose="020B0604020202020204" pitchFamily="34" charset="0"/>
                </a:rPr>
                <a:t>Δ</a:t>
              </a:r>
              <a:r>
                <a:rPr lang="en-US" altLang="en-US" sz="2400" i="1"/>
                <a:t>RSQ ~ </a:t>
              </a:r>
              <a:r>
                <a:rPr lang="el-GR" altLang="en-US" sz="2400">
                  <a:cs typeface="Arial" panose="020B0604020202020204" pitchFamily="34" charset="0"/>
                </a:rPr>
                <a:t>Δ</a:t>
              </a:r>
              <a:r>
                <a:rPr lang="en-US" altLang="en-US" sz="2400" i="1">
                  <a:cs typeface="Arial" panose="020B0604020202020204" pitchFamily="34" charset="0"/>
                </a:rPr>
                <a:t>T</a:t>
              </a:r>
              <a:r>
                <a:rPr lang="en-US" altLang="en-US" sz="2400" i="1"/>
                <a:t>UQ. </a:t>
              </a:r>
              <a:r>
                <a:rPr lang="en-US" altLang="en-US" sz="2400"/>
                <a:t>Using the definition of similar polygons, </a:t>
              </a:r>
            </a:p>
          </p:txBody>
        </p:sp>
        <p:pic>
          <p:nvPicPr>
            <p:cNvPr id="94233" name="Picture 25" descr="Ch06-105">
              <a:extLst>
                <a:ext uri="{FF2B5EF4-FFF2-40B4-BE49-F238E27FC236}">
                  <a16:creationId xmlns:a16="http://schemas.microsoft.com/office/drawing/2014/main" id="{E8EE81D1-1E03-411A-88D0-B04A88ED0509}"/>
                </a:ext>
              </a:extLst>
            </p:cNvPr>
            <p:cNvPicPr preferRelativeResize="0">
              <a:picLocks noChangeAspect="1" noChangeArrowheads="1"/>
            </p:cNvPicPr>
            <p:nvPr/>
          </p:nvPicPr>
          <p:blipFill>
            <a:blip r:embed="rId6">
              <a:lum bright="-100000"/>
              <a:extLst>
                <a:ext uri="{28A0092B-C50C-407E-A947-70E740481C1C}">
                  <a14:useLocalDpi xmlns:a14="http://schemas.microsoft.com/office/drawing/2010/main" val="0"/>
                </a:ext>
              </a:extLst>
            </a:blip>
            <a:srcRect/>
            <a:stretch>
              <a:fillRect/>
            </a:stretch>
          </p:blipFill>
          <p:spPr bwMode="auto">
            <a:xfrm>
              <a:off x="1566" y="1926"/>
              <a:ext cx="882" cy="456"/>
            </a:xfrm>
            <a:prstGeom prst="rect">
              <a:avLst/>
            </a:prstGeom>
            <a:noFill/>
            <a:extLst>
              <a:ext uri="{909E8E84-426E-40DD-AFC4-6F175D3DCCD1}">
                <a14:hiddenFill xmlns:a14="http://schemas.microsoft.com/office/drawing/2010/main">
                  <a:solidFill>
                    <a:srgbClr val="FFFFFF"/>
                  </a:solidFill>
                </a14:hiddenFill>
              </a:ext>
            </a:extLst>
          </p:spPr>
        </p:pic>
        <p:pic>
          <p:nvPicPr>
            <p:cNvPr id="94234" name="Picture 26" descr="Ch06-103">
              <a:extLst>
                <a:ext uri="{FF2B5EF4-FFF2-40B4-BE49-F238E27FC236}">
                  <a16:creationId xmlns:a16="http://schemas.microsoft.com/office/drawing/2014/main" id="{E1294AD0-3555-4546-9AC0-62C1293A592A}"/>
                </a:ext>
              </a:extLst>
            </p:cNvPr>
            <p:cNvPicPr preferRelativeResize="0">
              <a:picLocks noChangeAspect="1" noChangeArrowheads="1"/>
            </p:cNvPicPr>
            <p:nvPr/>
          </p:nvPicPr>
          <p:blipFill>
            <a:blip r:embed="rId7">
              <a:lum bright="-100000"/>
              <a:extLst>
                <a:ext uri="{28A0092B-C50C-407E-A947-70E740481C1C}">
                  <a14:useLocalDpi xmlns:a14="http://schemas.microsoft.com/office/drawing/2010/main" val="0"/>
                </a:ext>
              </a:extLst>
            </a:blip>
            <a:srcRect l="16191" b="-7256"/>
            <a:stretch>
              <a:fillRect/>
            </a:stretch>
          </p:blipFill>
          <p:spPr bwMode="auto">
            <a:xfrm>
              <a:off x="1950" y="956"/>
              <a:ext cx="3204" cy="340"/>
            </a:xfrm>
            <a:prstGeom prst="rect">
              <a:avLst/>
            </a:prstGeom>
            <a:noFill/>
            <a:extLst>
              <a:ext uri="{909E8E84-426E-40DD-AFC4-6F175D3DCCD1}">
                <a14:hiddenFill xmlns:a14="http://schemas.microsoft.com/office/drawing/2010/main">
                  <a:solidFill>
                    <a:srgbClr val="FFFFFF"/>
                  </a:solidFill>
                </a14:hiddenFill>
              </a:ext>
            </a:extLst>
          </p:spPr>
        </p:pic>
        <p:pic>
          <p:nvPicPr>
            <p:cNvPr id="94240" name="Picture 32" descr="Ch06-103">
              <a:extLst>
                <a:ext uri="{FF2B5EF4-FFF2-40B4-BE49-F238E27FC236}">
                  <a16:creationId xmlns:a16="http://schemas.microsoft.com/office/drawing/2014/main" id="{5AA1B7E8-753C-4DA2-89F0-441A5B8B3559}"/>
                </a:ext>
              </a:extLst>
            </p:cNvPr>
            <p:cNvPicPr preferRelativeResize="0">
              <a:picLocks noChangeAspect="1" noChangeArrowheads="1"/>
            </p:cNvPicPr>
            <p:nvPr/>
          </p:nvPicPr>
          <p:blipFill>
            <a:blip r:embed="rId7">
              <a:lum bright="-100000"/>
              <a:extLst>
                <a:ext uri="{28A0092B-C50C-407E-A947-70E740481C1C}">
                  <a14:useLocalDpi xmlns:a14="http://schemas.microsoft.com/office/drawing/2010/main" val="0"/>
                </a:ext>
              </a:extLst>
            </a:blip>
            <a:srcRect r="92596" b="-7256"/>
            <a:stretch>
              <a:fillRect/>
            </a:stretch>
          </p:blipFill>
          <p:spPr bwMode="auto">
            <a:xfrm>
              <a:off x="1235" y="956"/>
              <a:ext cx="283" cy="340"/>
            </a:xfrm>
            <a:prstGeom prst="rect">
              <a:avLst/>
            </a:prstGeom>
            <a:noFill/>
            <a:extLst>
              <a:ext uri="{909E8E84-426E-40DD-AFC4-6F175D3DCCD1}">
                <a14:hiddenFill xmlns:a14="http://schemas.microsoft.com/office/drawing/2010/main">
                  <a:solidFill>
                    <a:srgbClr val="FFFFFF"/>
                  </a:solidFill>
                </a14:hiddenFill>
              </a:ext>
            </a:extLst>
          </p:spPr>
        </p:pic>
        <p:pic>
          <p:nvPicPr>
            <p:cNvPr id="94241" name="Picture 33" descr="Ch06-103">
              <a:extLst>
                <a:ext uri="{FF2B5EF4-FFF2-40B4-BE49-F238E27FC236}">
                  <a16:creationId xmlns:a16="http://schemas.microsoft.com/office/drawing/2014/main" id="{5354EBA2-5146-469B-BC5F-2EEFEC6C680A}"/>
                </a:ext>
              </a:extLst>
            </p:cNvPr>
            <p:cNvPicPr preferRelativeResize="0">
              <a:picLocks noChangeAspect="1" noChangeArrowheads="1"/>
            </p:cNvPicPr>
            <p:nvPr/>
          </p:nvPicPr>
          <p:blipFill>
            <a:blip r:embed="rId7">
              <a:lum bright="-100000"/>
              <a:extLst>
                <a:ext uri="{28A0092B-C50C-407E-A947-70E740481C1C}">
                  <a14:useLocalDpi xmlns:a14="http://schemas.microsoft.com/office/drawing/2010/main" val="0"/>
                </a:ext>
              </a:extLst>
            </a:blip>
            <a:srcRect l="9129" r="83337" b="-7256"/>
            <a:stretch>
              <a:fillRect/>
            </a:stretch>
          </p:blipFill>
          <p:spPr bwMode="auto">
            <a:xfrm>
              <a:off x="1680" y="956"/>
              <a:ext cx="288" cy="340"/>
            </a:xfrm>
            <a:prstGeom prst="rect">
              <a:avLst/>
            </a:prstGeom>
            <a:noFill/>
            <a:extLst>
              <a:ext uri="{909E8E84-426E-40DD-AFC4-6F175D3DCCD1}">
                <a14:hiddenFill xmlns:a14="http://schemas.microsoft.com/office/drawing/2010/main">
                  <a:solidFill>
                    <a:srgbClr val="FFFFFF"/>
                  </a:solidFill>
                </a14:hiddenFill>
              </a:ext>
            </a:extLst>
          </p:spPr>
        </p:pic>
        <p:pic>
          <p:nvPicPr>
            <p:cNvPr id="94242" name="Picture 34" descr="Ch06-103">
              <a:extLst>
                <a:ext uri="{FF2B5EF4-FFF2-40B4-BE49-F238E27FC236}">
                  <a16:creationId xmlns:a16="http://schemas.microsoft.com/office/drawing/2014/main" id="{3961E559-75EC-474A-B8C8-50B2C840FAF3}"/>
                </a:ext>
              </a:extLst>
            </p:cNvPr>
            <p:cNvPicPr preferRelativeResize="0">
              <a:picLocks noChangeAspect="1" noChangeArrowheads="1"/>
            </p:cNvPicPr>
            <p:nvPr/>
          </p:nvPicPr>
          <p:blipFill>
            <a:blip r:embed="rId7">
              <a:lum bright="-100000"/>
              <a:extLst>
                <a:ext uri="{28A0092B-C50C-407E-A947-70E740481C1C}">
                  <a14:useLocalDpi xmlns:a14="http://schemas.microsoft.com/office/drawing/2010/main" val="0"/>
                </a:ext>
              </a:extLst>
            </a:blip>
            <a:srcRect l="7063" r="90871" b="-7256"/>
            <a:stretch>
              <a:fillRect/>
            </a:stretch>
          </p:blipFill>
          <p:spPr bwMode="auto">
            <a:xfrm>
              <a:off x="1553" y="956"/>
              <a:ext cx="79" cy="340"/>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94243"/>
                                        </p:tgtEl>
                                        <p:attrNameLst>
                                          <p:attrName>style.visibility</p:attrName>
                                        </p:attrNameLst>
                                      </p:cBhvr>
                                      <p:to>
                                        <p:strVal val="visible"/>
                                      </p:to>
                                    </p:set>
                                    <p:animEffect transition="in" filter="wipe(left)">
                                      <p:cBhvr>
                                        <p:cTn id="7" dur="500"/>
                                        <p:tgtEl>
                                          <p:spTgt spid="942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94235"/>
                                        </p:tgtEl>
                                        <p:attrNameLst>
                                          <p:attrName>style.visibility</p:attrName>
                                        </p:attrNameLst>
                                      </p:cBhvr>
                                      <p:to>
                                        <p:strVal val="visible"/>
                                      </p:to>
                                    </p:set>
                                    <p:animEffect transition="in" filter="wipe(left)">
                                      <p:cBhvr>
                                        <p:cTn id="12" dur="500"/>
                                        <p:tgtEl>
                                          <p:spTgt spid="942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94236"/>
                                        </p:tgtEl>
                                        <p:attrNameLst>
                                          <p:attrName>style.visibility</p:attrName>
                                        </p:attrNameLst>
                                      </p:cBhvr>
                                      <p:to>
                                        <p:strVal val="visible"/>
                                      </p:to>
                                    </p:set>
                                    <p:animEffect transition="in" filter="wipe(left)">
                                      <p:cBhvr>
                                        <p:cTn id="17" dur="500"/>
                                        <p:tgtEl>
                                          <p:spTgt spid="94236"/>
                                        </p:tgtEl>
                                      </p:cBhvr>
                                    </p:animEffect>
                                  </p:childTnLst>
                                </p:cTn>
                              </p:par>
                            </p:childTnLst>
                          </p:cTn>
                        </p:par>
                        <p:par>
                          <p:cTn id="18" fill="hold" nodeType="afterGroup">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94238"/>
                                        </p:tgtEl>
                                        <p:attrNameLst>
                                          <p:attrName>style.visibility</p:attrName>
                                        </p:attrNameLst>
                                      </p:cBhvr>
                                      <p:to>
                                        <p:strVal val="visible"/>
                                      </p:to>
                                    </p:set>
                                    <p:animEffect transition="in" filter="wipe(left)">
                                      <p:cBhvr>
                                        <p:cTn id="21" dur="500"/>
                                        <p:tgtEl>
                                          <p:spTgt spid="9423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94237"/>
                                        </p:tgtEl>
                                        <p:attrNameLst>
                                          <p:attrName>style.visibility</p:attrName>
                                        </p:attrNameLst>
                                      </p:cBhvr>
                                      <p:to>
                                        <p:strVal val="visible"/>
                                      </p:to>
                                    </p:set>
                                    <p:animEffect transition="in" filter="wipe(left)">
                                      <p:cBhvr>
                                        <p:cTn id="26" dur="500"/>
                                        <p:tgtEl>
                                          <p:spTgt spid="94237"/>
                                        </p:tgtEl>
                                      </p:cBhvr>
                                    </p:animEffect>
                                  </p:childTnLst>
                                </p:cTn>
                              </p:par>
                            </p:childTnLst>
                          </p:cTn>
                        </p:par>
                        <p:par>
                          <p:cTn id="27" fill="hold" nodeType="afterGroup">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94239"/>
                                        </p:tgtEl>
                                        <p:attrNameLst>
                                          <p:attrName>style.visibility</p:attrName>
                                        </p:attrNameLst>
                                      </p:cBhvr>
                                      <p:to>
                                        <p:strVal val="visible"/>
                                      </p:to>
                                    </p:set>
                                    <p:animEffect transition="in" filter="wipe(left)">
                                      <p:cBhvr>
                                        <p:cTn id="30" dur="500"/>
                                        <p:tgtEl>
                                          <p:spTgt spid="94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38" grpId="0" autoUpdateAnimBg="0"/>
      <p:bldP spid="94239"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112BD417-A4E7-4B7F-BED4-6DE36933D3DD}"/>
              </a:ext>
            </a:extLst>
          </p:cNvPr>
          <p:cNvSpPr>
            <a:spLocks noGrp="1" noChangeArrowheads="1"/>
          </p:cNvSpPr>
          <p:nvPr>
            <p:ph type="title"/>
          </p:nvPr>
        </p:nvSpPr>
        <p:spPr/>
        <p:txBody>
          <a:bodyPr/>
          <a:lstStyle/>
          <a:p>
            <a:r>
              <a:rPr lang="en-US" altLang="en-US"/>
              <a:t>Example 4</a:t>
            </a:r>
          </a:p>
        </p:txBody>
      </p:sp>
      <p:sp>
        <p:nvSpPr>
          <p:cNvPr id="150531" name="Text Box 3">
            <a:extLst>
              <a:ext uri="{FF2B5EF4-FFF2-40B4-BE49-F238E27FC236}">
                <a16:creationId xmlns:a16="http://schemas.microsoft.com/office/drawing/2014/main" id="{1DC18212-8882-4408-8BDA-3F4F175D3C56}"/>
              </a:ext>
            </a:extLst>
          </p:cNvPr>
          <p:cNvSpPr txBox="1">
            <a:spLocks noChangeArrowheads="1"/>
          </p:cNvSpPr>
          <p:nvPr/>
        </p:nvSpPr>
        <p:spPr bwMode="auto">
          <a:xfrm>
            <a:off x="4152900" y="771526"/>
            <a:ext cx="5981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EC1D24"/>
                </a:solidFill>
              </a:rPr>
              <a:t>Parts of Similar Triangles</a:t>
            </a:r>
          </a:p>
        </p:txBody>
      </p:sp>
      <p:sp>
        <p:nvSpPr>
          <p:cNvPr id="150541" name="Rectangle 13">
            <a:extLst>
              <a:ext uri="{FF2B5EF4-FFF2-40B4-BE49-F238E27FC236}">
                <a16:creationId xmlns:a16="http://schemas.microsoft.com/office/drawing/2014/main" id="{B7B04D4A-3F3C-41DE-B7EB-9628F49EA12E}"/>
              </a:ext>
            </a:extLst>
          </p:cNvPr>
          <p:cNvSpPr>
            <a:spLocks noChangeArrowheads="1"/>
          </p:cNvSpPr>
          <p:nvPr/>
        </p:nvSpPr>
        <p:spPr bwMode="auto">
          <a:xfrm>
            <a:off x="2057400" y="5334000"/>
            <a:ext cx="82296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12913" indent="-1368425">
              <a:spcBef>
                <a:spcPct val="20000"/>
              </a:spcBef>
              <a:buChar char="•"/>
              <a:tabLst>
                <a:tab pos="1943100" algn="l"/>
              </a:tabLst>
              <a:defRPr sz="3200">
                <a:solidFill>
                  <a:schemeClr val="tx1"/>
                </a:solidFill>
                <a:latin typeface="Arial" panose="020B0604020202020204" pitchFamily="34" charset="0"/>
              </a:defRPr>
            </a:lvl1pPr>
            <a:lvl2pPr marL="2112963" indent="-285750">
              <a:spcBef>
                <a:spcPct val="20000"/>
              </a:spcBef>
              <a:buChar char="–"/>
              <a:tabLst>
                <a:tab pos="1943100" algn="l"/>
              </a:tabLst>
              <a:defRPr sz="2800">
                <a:solidFill>
                  <a:schemeClr val="tx1"/>
                </a:solidFill>
                <a:latin typeface="Arial" panose="020B0604020202020204" pitchFamily="34" charset="0"/>
              </a:defRPr>
            </a:lvl2pPr>
            <a:lvl3pPr marL="2455863" indent="-228600">
              <a:spcBef>
                <a:spcPct val="20000"/>
              </a:spcBef>
              <a:buChar char="•"/>
              <a:tabLst>
                <a:tab pos="1943100" algn="l"/>
              </a:tabLst>
              <a:defRPr sz="2400">
                <a:solidFill>
                  <a:schemeClr val="tx1"/>
                </a:solidFill>
                <a:latin typeface="Arial" panose="020B0604020202020204" pitchFamily="34" charset="0"/>
              </a:defRPr>
            </a:lvl3pPr>
            <a:lvl4pPr marL="2798763" indent="-228600">
              <a:spcBef>
                <a:spcPct val="20000"/>
              </a:spcBef>
              <a:buChar char="–"/>
              <a:tabLst>
                <a:tab pos="1943100" algn="l"/>
              </a:tabLst>
              <a:defRPr sz="2000">
                <a:solidFill>
                  <a:schemeClr val="tx1"/>
                </a:solidFill>
                <a:latin typeface="Arial" panose="020B0604020202020204" pitchFamily="34" charset="0"/>
              </a:defRPr>
            </a:lvl4pPr>
            <a:lvl5pPr marL="3141663" indent="-228600">
              <a:spcBef>
                <a:spcPct val="20000"/>
              </a:spcBef>
              <a:buChar char="»"/>
              <a:tabLst>
                <a:tab pos="1943100" algn="l"/>
              </a:tabLst>
              <a:defRPr sz="2000">
                <a:solidFill>
                  <a:schemeClr val="tx1"/>
                </a:solidFill>
                <a:latin typeface="Arial" panose="020B0604020202020204" pitchFamily="34" charset="0"/>
              </a:defRPr>
            </a:lvl5pPr>
            <a:lvl6pPr marL="3598863" indent="-228600" fontAlgn="base">
              <a:spcBef>
                <a:spcPct val="20000"/>
              </a:spcBef>
              <a:spcAft>
                <a:spcPct val="0"/>
              </a:spcAft>
              <a:buChar char="»"/>
              <a:tabLst>
                <a:tab pos="1943100" algn="l"/>
              </a:tabLst>
              <a:defRPr sz="2000">
                <a:solidFill>
                  <a:schemeClr val="tx1"/>
                </a:solidFill>
                <a:latin typeface="Arial" panose="020B0604020202020204" pitchFamily="34" charset="0"/>
              </a:defRPr>
            </a:lvl6pPr>
            <a:lvl7pPr marL="4056063" indent="-228600" fontAlgn="base">
              <a:spcBef>
                <a:spcPct val="20000"/>
              </a:spcBef>
              <a:spcAft>
                <a:spcPct val="0"/>
              </a:spcAft>
              <a:buChar char="»"/>
              <a:tabLst>
                <a:tab pos="1943100" algn="l"/>
              </a:tabLst>
              <a:defRPr sz="2000">
                <a:solidFill>
                  <a:schemeClr val="tx1"/>
                </a:solidFill>
                <a:latin typeface="Arial" panose="020B0604020202020204" pitchFamily="34" charset="0"/>
              </a:defRPr>
            </a:lvl7pPr>
            <a:lvl8pPr marL="4513263" indent="-228600" fontAlgn="base">
              <a:spcBef>
                <a:spcPct val="20000"/>
              </a:spcBef>
              <a:spcAft>
                <a:spcPct val="0"/>
              </a:spcAft>
              <a:buChar char="»"/>
              <a:tabLst>
                <a:tab pos="1943100" algn="l"/>
              </a:tabLst>
              <a:defRPr sz="2000">
                <a:solidFill>
                  <a:schemeClr val="tx1"/>
                </a:solidFill>
                <a:latin typeface="Arial" panose="020B0604020202020204" pitchFamily="34" charset="0"/>
              </a:defRPr>
            </a:lvl8pPr>
            <a:lvl9pPr marL="4970463" indent="-228600" fontAlgn="base">
              <a:spcBef>
                <a:spcPct val="20000"/>
              </a:spcBef>
              <a:spcAft>
                <a:spcPct val="0"/>
              </a:spcAft>
              <a:buChar char="»"/>
              <a:tabLst>
                <a:tab pos="1943100" algn="l"/>
              </a:tabLst>
              <a:defRPr sz="2000">
                <a:solidFill>
                  <a:schemeClr val="tx1"/>
                </a:solidFill>
                <a:latin typeface="Arial" panose="020B0604020202020204" pitchFamily="34" charset="0"/>
              </a:defRPr>
            </a:lvl9pPr>
          </a:lstStyle>
          <a:p>
            <a:pPr>
              <a:lnSpc>
                <a:spcPct val="90000"/>
              </a:lnSpc>
              <a:buClr>
                <a:srgbClr val="FFFFFF"/>
              </a:buClr>
              <a:buFontTx/>
              <a:buNone/>
            </a:pPr>
            <a:r>
              <a:rPr lang="en-US" altLang="en-US" sz="2400" b="1">
                <a:solidFill>
                  <a:srgbClr val="00539D"/>
                </a:solidFill>
              </a:rPr>
              <a:t>Answer:</a:t>
            </a:r>
            <a:r>
              <a:rPr lang="en-US" altLang="en-US" sz="2400">
                <a:solidFill>
                  <a:srgbClr val="E01B22"/>
                </a:solidFill>
              </a:rPr>
              <a:t> 	</a:t>
            </a:r>
            <a:r>
              <a:rPr lang="en-US" altLang="en-US" sz="2400" i="1">
                <a:solidFill>
                  <a:srgbClr val="E01B22"/>
                </a:solidFill>
              </a:rPr>
              <a:t>RQ</a:t>
            </a:r>
            <a:r>
              <a:rPr lang="en-US" altLang="en-US" sz="2400">
                <a:solidFill>
                  <a:srgbClr val="E01B22"/>
                </a:solidFill>
              </a:rPr>
              <a:t> = 8; </a:t>
            </a:r>
            <a:r>
              <a:rPr lang="en-US" altLang="en-US" sz="2400" i="1">
                <a:solidFill>
                  <a:srgbClr val="E01B22"/>
                </a:solidFill>
              </a:rPr>
              <a:t>QT</a:t>
            </a:r>
            <a:r>
              <a:rPr lang="en-US" altLang="en-US" sz="2400">
                <a:solidFill>
                  <a:srgbClr val="E01B22"/>
                </a:solidFill>
              </a:rPr>
              <a:t> = 20</a:t>
            </a:r>
            <a:endParaRPr lang="en-US" altLang="en-US" sz="2400" i="1">
              <a:solidFill>
                <a:srgbClr val="E01B22"/>
              </a:solidFill>
            </a:endParaRPr>
          </a:p>
        </p:txBody>
      </p:sp>
      <p:pic>
        <p:nvPicPr>
          <p:cNvPr id="150542" name="Picture 14" descr="Ch06-111">
            <a:extLst>
              <a:ext uri="{FF2B5EF4-FFF2-40B4-BE49-F238E27FC236}">
                <a16:creationId xmlns:a16="http://schemas.microsoft.com/office/drawing/2014/main" id="{05E14FE3-A371-4B8F-A502-F039A73B7567}"/>
              </a:ext>
            </a:extLst>
          </p:cNvPr>
          <p:cNvPicPr preferRelativeResize="0">
            <a:picLocks noChangeAspect="1" noChangeArrowheads="1"/>
          </p:cNvPicPr>
          <p:nvPr/>
        </p:nvPicPr>
        <p:blipFill>
          <a:blip r:embed="rId3">
            <a:lum bright="-100000"/>
            <a:extLst>
              <a:ext uri="{28A0092B-C50C-407E-A947-70E740481C1C}">
                <a14:useLocalDpi xmlns:a14="http://schemas.microsoft.com/office/drawing/2010/main" val="0"/>
              </a:ext>
            </a:extLst>
          </a:blip>
          <a:srcRect/>
          <a:stretch>
            <a:fillRect/>
          </a:stretch>
        </p:blipFill>
        <p:spPr bwMode="auto">
          <a:xfrm>
            <a:off x="2525713" y="2854325"/>
            <a:ext cx="1962150" cy="255588"/>
          </a:xfrm>
          <a:prstGeom prst="rect">
            <a:avLst/>
          </a:prstGeom>
          <a:noFill/>
          <a:extLst>
            <a:ext uri="{909E8E84-426E-40DD-AFC4-6F175D3DCCD1}">
              <a14:hiddenFill xmlns:a14="http://schemas.microsoft.com/office/drawing/2010/main">
                <a:solidFill>
                  <a:srgbClr val="FFFFFF"/>
                </a:solidFill>
              </a14:hiddenFill>
            </a:ext>
          </a:extLst>
        </p:spPr>
      </p:pic>
      <p:pic>
        <p:nvPicPr>
          <p:cNvPr id="150543" name="Picture 15" descr="Ch06-109">
            <a:extLst>
              <a:ext uri="{FF2B5EF4-FFF2-40B4-BE49-F238E27FC236}">
                <a16:creationId xmlns:a16="http://schemas.microsoft.com/office/drawing/2014/main" id="{13E24CED-4B24-445F-AAE1-93FEED574A9D}"/>
              </a:ext>
            </a:extLst>
          </p:cNvPr>
          <p:cNvPicPr preferRelativeResize="0">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2497139" y="1568450"/>
            <a:ext cx="2922587" cy="255588"/>
          </a:xfrm>
          <a:prstGeom prst="rect">
            <a:avLst/>
          </a:prstGeom>
          <a:noFill/>
          <a:extLst>
            <a:ext uri="{909E8E84-426E-40DD-AFC4-6F175D3DCCD1}">
              <a14:hiddenFill xmlns:a14="http://schemas.microsoft.com/office/drawing/2010/main">
                <a:solidFill>
                  <a:srgbClr val="FFFFFF"/>
                </a:solidFill>
              </a14:hiddenFill>
            </a:ext>
          </a:extLst>
        </p:spPr>
      </p:pic>
      <p:pic>
        <p:nvPicPr>
          <p:cNvPr id="150544" name="Picture 16" descr="Ch06-110">
            <a:extLst>
              <a:ext uri="{FF2B5EF4-FFF2-40B4-BE49-F238E27FC236}">
                <a16:creationId xmlns:a16="http://schemas.microsoft.com/office/drawing/2014/main" id="{D998CA24-91B9-4126-9378-0018A00CE88F}"/>
              </a:ext>
            </a:extLst>
          </p:cNvPr>
          <p:cNvPicPr preferRelativeResize="0">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2525713" y="2036764"/>
            <a:ext cx="2133600" cy="255587"/>
          </a:xfrm>
          <a:prstGeom prst="rect">
            <a:avLst/>
          </a:prstGeom>
          <a:noFill/>
          <a:extLst>
            <a:ext uri="{909E8E84-426E-40DD-AFC4-6F175D3DCCD1}">
              <a14:hiddenFill xmlns:a14="http://schemas.microsoft.com/office/drawing/2010/main">
                <a:solidFill>
                  <a:srgbClr val="FFFFFF"/>
                </a:solidFill>
              </a14:hiddenFill>
            </a:ext>
          </a:extLst>
        </p:spPr>
      </p:pic>
      <p:sp>
        <p:nvSpPr>
          <p:cNvPr id="150545" name="Text Box 17">
            <a:extLst>
              <a:ext uri="{FF2B5EF4-FFF2-40B4-BE49-F238E27FC236}">
                <a16:creationId xmlns:a16="http://schemas.microsoft.com/office/drawing/2014/main" id="{73182EE3-E7BD-494D-8405-2D66D25A004A}"/>
              </a:ext>
            </a:extLst>
          </p:cNvPr>
          <p:cNvSpPr txBox="1">
            <a:spLocks noChangeArrowheads="1"/>
          </p:cNvSpPr>
          <p:nvPr/>
        </p:nvSpPr>
        <p:spPr bwMode="auto">
          <a:xfrm>
            <a:off x="5799138" y="1487489"/>
            <a:ext cx="4146550" cy="420687"/>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20000"/>
              </a:spcBef>
              <a:spcAft>
                <a:spcPct val="20000"/>
              </a:spcAft>
              <a:buClr>
                <a:srgbClr val="FFFFFF"/>
              </a:buClr>
            </a:pPr>
            <a:r>
              <a:rPr lang="en-US" altLang="en-US" sz="2400"/>
              <a:t>Distributive Property</a:t>
            </a:r>
          </a:p>
        </p:txBody>
      </p:sp>
      <p:sp>
        <p:nvSpPr>
          <p:cNvPr id="150546" name="Text Box 18">
            <a:extLst>
              <a:ext uri="{FF2B5EF4-FFF2-40B4-BE49-F238E27FC236}">
                <a16:creationId xmlns:a16="http://schemas.microsoft.com/office/drawing/2014/main" id="{6F66ACBA-DFA1-4414-8B99-EE30A5686C6A}"/>
              </a:ext>
            </a:extLst>
          </p:cNvPr>
          <p:cNvSpPr txBox="1">
            <a:spLocks noChangeArrowheads="1"/>
          </p:cNvSpPr>
          <p:nvPr/>
        </p:nvSpPr>
        <p:spPr bwMode="auto">
          <a:xfrm>
            <a:off x="5799138" y="1979613"/>
            <a:ext cx="4773612" cy="424732"/>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20000"/>
              </a:spcBef>
              <a:spcAft>
                <a:spcPct val="20000"/>
              </a:spcAft>
              <a:buClr>
                <a:srgbClr val="FFFFFF"/>
              </a:buClr>
            </a:pPr>
            <a:r>
              <a:rPr lang="en-US" altLang="en-US" sz="2400"/>
              <a:t>Subtract 8</a:t>
            </a:r>
            <a:r>
              <a:rPr lang="en-US" altLang="en-US" sz="2400" i="1"/>
              <a:t>x</a:t>
            </a:r>
            <a:r>
              <a:rPr lang="en-US" altLang="en-US" sz="2400"/>
              <a:t> and 30 from each side.</a:t>
            </a:r>
          </a:p>
        </p:txBody>
      </p:sp>
      <p:sp>
        <p:nvSpPr>
          <p:cNvPr id="150547" name="Text Box 19">
            <a:extLst>
              <a:ext uri="{FF2B5EF4-FFF2-40B4-BE49-F238E27FC236}">
                <a16:creationId xmlns:a16="http://schemas.microsoft.com/office/drawing/2014/main" id="{5DC21B47-BF41-43DE-AFD7-9254256EF3BA}"/>
              </a:ext>
            </a:extLst>
          </p:cNvPr>
          <p:cNvSpPr txBox="1">
            <a:spLocks noChangeArrowheads="1"/>
          </p:cNvSpPr>
          <p:nvPr/>
        </p:nvSpPr>
        <p:spPr bwMode="auto">
          <a:xfrm>
            <a:off x="5799138" y="2784475"/>
            <a:ext cx="4146550" cy="42068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20000"/>
              </a:spcBef>
              <a:spcAft>
                <a:spcPct val="20000"/>
              </a:spcAft>
              <a:buClr>
                <a:srgbClr val="FFFFFF"/>
              </a:buClr>
            </a:pPr>
            <a:r>
              <a:rPr lang="en-US" altLang="en-US" sz="2400"/>
              <a:t>Divide each side by 2.</a:t>
            </a:r>
          </a:p>
        </p:txBody>
      </p:sp>
      <p:sp>
        <p:nvSpPr>
          <p:cNvPr id="150548" name="Text Box 20">
            <a:extLst>
              <a:ext uri="{FF2B5EF4-FFF2-40B4-BE49-F238E27FC236}">
                <a16:creationId xmlns:a16="http://schemas.microsoft.com/office/drawing/2014/main" id="{53B8A909-F244-4A37-989C-20075E717DB5}"/>
              </a:ext>
            </a:extLst>
          </p:cNvPr>
          <p:cNvSpPr txBox="1">
            <a:spLocks noChangeArrowheads="1"/>
          </p:cNvSpPr>
          <p:nvPr/>
        </p:nvSpPr>
        <p:spPr bwMode="auto">
          <a:xfrm>
            <a:off x="2390776" y="3429000"/>
            <a:ext cx="8170863" cy="42068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20000"/>
              </a:spcBef>
              <a:spcAft>
                <a:spcPct val="20000"/>
              </a:spcAft>
              <a:buClr>
                <a:srgbClr val="FFFFFF"/>
              </a:buClr>
            </a:pPr>
            <a:r>
              <a:rPr lang="en-US" altLang="en-US" sz="2400"/>
              <a:t>Now find </a:t>
            </a:r>
            <a:r>
              <a:rPr lang="en-US" altLang="en-US" sz="2400" i="1"/>
              <a:t>RQ</a:t>
            </a:r>
            <a:r>
              <a:rPr lang="en-US" altLang="en-US" sz="2400"/>
              <a:t> and </a:t>
            </a:r>
            <a:r>
              <a:rPr lang="en-US" altLang="en-US" sz="2400" i="1"/>
              <a:t>QT</a:t>
            </a:r>
            <a:r>
              <a:rPr lang="en-US" altLang="en-US" sz="2400"/>
              <a:t>.</a:t>
            </a:r>
          </a:p>
        </p:txBody>
      </p:sp>
      <p:pic>
        <p:nvPicPr>
          <p:cNvPr id="150549" name="Picture 21" descr="Ch06-115">
            <a:extLst>
              <a:ext uri="{FF2B5EF4-FFF2-40B4-BE49-F238E27FC236}">
                <a16:creationId xmlns:a16="http://schemas.microsoft.com/office/drawing/2014/main" id="{2AF0B969-3ACE-45AE-A94D-DFB8810FCCBF}"/>
              </a:ext>
            </a:extLst>
          </p:cNvPr>
          <p:cNvPicPr preferRelativeResize="0">
            <a:picLocks noChangeAspect="1" noChangeArrowheads="1"/>
          </p:cNvPicPr>
          <p:nvPr/>
        </p:nvPicPr>
        <p:blipFill>
          <a:blip r:embed="rId6">
            <a:lum bright="-100000"/>
            <a:extLst>
              <a:ext uri="{28A0092B-C50C-407E-A947-70E740481C1C}">
                <a14:useLocalDpi xmlns:a14="http://schemas.microsoft.com/office/drawing/2010/main" val="0"/>
              </a:ext>
            </a:extLst>
          </a:blip>
          <a:srcRect/>
          <a:stretch>
            <a:fillRect/>
          </a:stretch>
        </p:blipFill>
        <p:spPr bwMode="auto">
          <a:xfrm>
            <a:off x="6989763" y="4524375"/>
            <a:ext cx="2779712" cy="400050"/>
          </a:xfrm>
          <a:prstGeom prst="rect">
            <a:avLst/>
          </a:prstGeom>
          <a:noFill/>
          <a:extLst>
            <a:ext uri="{909E8E84-426E-40DD-AFC4-6F175D3DCCD1}">
              <a14:hiddenFill xmlns:a14="http://schemas.microsoft.com/office/drawing/2010/main">
                <a:solidFill>
                  <a:srgbClr val="FFFFFF"/>
                </a:solidFill>
              </a14:hiddenFill>
            </a:ext>
          </a:extLst>
        </p:spPr>
      </p:pic>
      <p:pic>
        <p:nvPicPr>
          <p:cNvPr id="150550" name="Picture 22" descr="Ch06-112">
            <a:extLst>
              <a:ext uri="{FF2B5EF4-FFF2-40B4-BE49-F238E27FC236}">
                <a16:creationId xmlns:a16="http://schemas.microsoft.com/office/drawing/2014/main" id="{3A01058E-85A4-4C0F-9E15-2FF8957A4964}"/>
              </a:ext>
            </a:extLst>
          </p:cNvPr>
          <p:cNvPicPr preferRelativeResize="0">
            <a:picLocks noChangeAspect="1" noChangeArrowheads="1"/>
          </p:cNvPicPr>
          <p:nvPr/>
        </p:nvPicPr>
        <p:blipFill>
          <a:blip r:embed="rId7">
            <a:lum bright="-100000"/>
            <a:extLst>
              <a:ext uri="{28A0092B-C50C-407E-A947-70E740481C1C}">
                <a14:useLocalDpi xmlns:a14="http://schemas.microsoft.com/office/drawing/2010/main" val="0"/>
              </a:ext>
            </a:extLst>
          </a:blip>
          <a:srcRect/>
          <a:stretch>
            <a:fillRect/>
          </a:stretch>
        </p:blipFill>
        <p:spPr bwMode="auto">
          <a:xfrm>
            <a:off x="2574926" y="4043364"/>
            <a:ext cx="1414463" cy="276225"/>
          </a:xfrm>
          <a:prstGeom prst="rect">
            <a:avLst/>
          </a:prstGeom>
          <a:noFill/>
          <a:extLst>
            <a:ext uri="{909E8E84-426E-40DD-AFC4-6F175D3DCCD1}">
              <a14:hiddenFill xmlns:a14="http://schemas.microsoft.com/office/drawing/2010/main">
                <a:solidFill>
                  <a:srgbClr val="FFFFFF"/>
                </a:solidFill>
              </a14:hiddenFill>
            </a:ext>
          </a:extLst>
        </p:spPr>
      </p:pic>
      <p:pic>
        <p:nvPicPr>
          <p:cNvPr id="150551" name="Picture 23" descr="Ch06-113">
            <a:extLst>
              <a:ext uri="{FF2B5EF4-FFF2-40B4-BE49-F238E27FC236}">
                <a16:creationId xmlns:a16="http://schemas.microsoft.com/office/drawing/2014/main" id="{0E1F91FF-6FF7-4525-BC6A-53A89D13DB61}"/>
              </a:ext>
            </a:extLst>
          </p:cNvPr>
          <p:cNvPicPr preferRelativeResize="0">
            <a:picLocks noChangeAspect="1" noChangeArrowheads="1"/>
          </p:cNvPicPr>
          <p:nvPr/>
        </p:nvPicPr>
        <p:blipFill>
          <a:blip r:embed="rId8">
            <a:lum bright="-100000"/>
            <a:extLst>
              <a:ext uri="{28A0092B-C50C-407E-A947-70E740481C1C}">
                <a14:useLocalDpi xmlns:a14="http://schemas.microsoft.com/office/drawing/2010/main" val="0"/>
              </a:ext>
            </a:extLst>
          </a:blip>
          <a:srcRect/>
          <a:stretch>
            <a:fillRect/>
          </a:stretch>
        </p:blipFill>
        <p:spPr bwMode="auto">
          <a:xfrm>
            <a:off x="2574925" y="4524376"/>
            <a:ext cx="2038350" cy="276225"/>
          </a:xfrm>
          <a:prstGeom prst="rect">
            <a:avLst/>
          </a:prstGeom>
          <a:noFill/>
          <a:extLst>
            <a:ext uri="{909E8E84-426E-40DD-AFC4-6F175D3DCCD1}">
              <a14:hiddenFill xmlns:a14="http://schemas.microsoft.com/office/drawing/2010/main">
                <a:solidFill>
                  <a:srgbClr val="FFFFFF"/>
                </a:solidFill>
              </a14:hiddenFill>
            </a:ext>
          </a:extLst>
        </p:spPr>
      </p:pic>
      <p:pic>
        <p:nvPicPr>
          <p:cNvPr id="150552" name="Picture 24" descr="Ch06-114">
            <a:extLst>
              <a:ext uri="{FF2B5EF4-FFF2-40B4-BE49-F238E27FC236}">
                <a16:creationId xmlns:a16="http://schemas.microsoft.com/office/drawing/2014/main" id="{E64819CF-D143-48B8-BBA6-5D140933F7A2}"/>
              </a:ext>
            </a:extLst>
          </p:cNvPr>
          <p:cNvPicPr preferRelativeResize="0">
            <a:picLocks noChangeAspect="1" noChangeArrowheads="1"/>
          </p:cNvPicPr>
          <p:nvPr/>
        </p:nvPicPr>
        <p:blipFill>
          <a:blip r:embed="rId9">
            <a:lum bright="-100000"/>
            <a:extLst>
              <a:ext uri="{28A0092B-C50C-407E-A947-70E740481C1C}">
                <a14:useLocalDpi xmlns:a14="http://schemas.microsoft.com/office/drawing/2010/main" val="0"/>
              </a:ext>
            </a:extLst>
          </a:blip>
          <a:srcRect/>
          <a:stretch>
            <a:fillRect/>
          </a:stretch>
        </p:blipFill>
        <p:spPr bwMode="auto">
          <a:xfrm>
            <a:off x="6989763" y="4043364"/>
            <a:ext cx="1719262" cy="2762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50543"/>
                                        </p:tgtEl>
                                        <p:attrNameLst>
                                          <p:attrName>style.visibility</p:attrName>
                                        </p:attrNameLst>
                                      </p:cBhvr>
                                      <p:to>
                                        <p:strVal val="visible"/>
                                      </p:to>
                                    </p:set>
                                    <p:animEffect transition="in" filter="wipe(left)">
                                      <p:cBhvr>
                                        <p:cTn id="7" dur="500"/>
                                        <p:tgtEl>
                                          <p:spTgt spid="15054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0545"/>
                                        </p:tgtEl>
                                        <p:attrNameLst>
                                          <p:attrName>style.visibility</p:attrName>
                                        </p:attrNameLst>
                                      </p:cBhvr>
                                      <p:to>
                                        <p:strVal val="visible"/>
                                      </p:to>
                                    </p:set>
                                    <p:animEffect transition="in" filter="wipe(left)">
                                      <p:cBhvr>
                                        <p:cTn id="11" dur="500"/>
                                        <p:tgtEl>
                                          <p:spTgt spid="15054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150544"/>
                                        </p:tgtEl>
                                        <p:attrNameLst>
                                          <p:attrName>style.visibility</p:attrName>
                                        </p:attrNameLst>
                                      </p:cBhvr>
                                      <p:to>
                                        <p:strVal val="visible"/>
                                      </p:to>
                                    </p:set>
                                    <p:animEffect transition="in" filter="wipe(left)">
                                      <p:cBhvr>
                                        <p:cTn id="16" dur="500"/>
                                        <p:tgtEl>
                                          <p:spTgt spid="150544"/>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50546"/>
                                        </p:tgtEl>
                                        <p:attrNameLst>
                                          <p:attrName>style.visibility</p:attrName>
                                        </p:attrNameLst>
                                      </p:cBhvr>
                                      <p:to>
                                        <p:strVal val="visible"/>
                                      </p:to>
                                    </p:set>
                                    <p:animEffect transition="in" filter="wipe(left)">
                                      <p:cBhvr>
                                        <p:cTn id="20" dur="500"/>
                                        <p:tgtEl>
                                          <p:spTgt spid="15054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150542"/>
                                        </p:tgtEl>
                                        <p:attrNameLst>
                                          <p:attrName>style.visibility</p:attrName>
                                        </p:attrNameLst>
                                      </p:cBhvr>
                                      <p:to>
                                        <p:strVal val="visible"/>
                                      </p:to>
                                    </p:set>
                                    <p:animEffect transition="in" filter="wipe(left)">
                                      <p:cBhvr>
                                        <p:cTn id="25" dur="500"/>
                                        <p:tgtEl>
                                          <p:spTgt spid="150542"/>
                                        </p:tgtEl>
                                      </p:cBhvr>
                                    </p:animEffect>
                                  </p:childTnLst>
                                </p:cTn>
                              </p:par>
                            </p:childTnLst>
                          </p:cTn>
                        </p:par>
                        <p:par>
                          <p:cTn id="26" fill="hold" nodeType="afterGroup">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50547"/>
                                        </p:tgtEl>
                                        <p:attrNameLst>
                                          <p:attrName>style.visibility</p:attrName>
                                        </p:attrNameLst>
                                      </p:cBhvr>
                                      <p:to>
                                        <p:strVal val="visible"/>
                                      </p:to>
                                    </p:set>
                                    <p:animEffect transition="in" filter="wipe(left)">
                                      <p:cBhvr>
                                        <p:cTn id="29" dur="500"/>
                                        <p:tgtEl>
                                          <p:spTgt spid="15054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50548"/>
                                        </p:tgtEl>
                                        <p:attrNameLst>
                                          <p:attrName>style.visibility</p:attrName>
                                        </p:attrNameLst>
                                      </p:cBhvr>
                                      <p:to>
                                        <p:strVal val="visible"/>
                                      </p:to>
                                    </p:set>
                                    <p:animEffect transition="in" filter="wipe(left)">
                                      <p:cBhvr>
                                        <p:cTn id="34" dur="500"/>
                                        <p:tgtEl>
                                          <p:spTgt spid="15054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150550"/>
                                        </p:tgtEl>
                                        <p:attrNameLst>
                                          <p:attrName>style.visibility</p:attrName>
                                        </p:attrNameLst>
                                      </p:cBhvr>
                                      <p:to>
                                        <p:strVal val="visible"/>
                                      </p:to>
                                    </p:set>
                                    <p:animEffect transition="in" filter="wipe(left)">
                                      <p:cBhvr>
                                        <p:cTn id="39" dur="500"/>
                                        <p:tgtEl>
                                          <p:spTgt spid="15055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150551"/>
                                        </p:tgtEl>
                                        <p:attrNameLst>
                                          <p:attrName>style.visibility</p:attrName>
                                        </p:attrNameLst>
                                      </p:cBhvr>
                                      <p:to>
                                        <p:strVal val="visible"/>
                                      </p:to>
                                    </p:set>
                                    <p:animEffect transition="in" filter="wipe(left)">
                                      <p:cBhvr>
                                        <p:cTn id="44" dur="500"/>
                                        <p:tgtEl>
                                          <p:spTgt spid="15055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childTnLst>
                                    <p:set>
                                      <p:cBhvr>
                                        <p:cTn id="48" dur="1" fill="hold">
                                          <p:stCondLst>
                                            <p:cond delay="0"/>
                                          </p:stCondLst>
                                        </p:cTn>
                                        <p:tgtEl>
                                          <p:spTgt spid="150552"/>
                                        </p:tgtEl>
                                        <p:attrNameLst>
                                          <p:attrName>style.visibility</p:attrName>
                                        </p:attrNameLst>
                                      </p:cBhvr>
                                      <p:to>
                                        <p:strVal val="visible"/>
                                      </p:to>
                                    </p:set>
                                    <p:animEffect transition="in" filter="wipe(left)">
                                      <p:cBhvr>
                                        <p:cTn id="49" dur="500"/>
                                        <p:tgtEl>
                                          <p:spTgt spid="150552"/>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150549"/>
                                        </p:tgtEl>
                                        <p:attrNameLst>
                                          <p:attrName>style.visibility</p:attrName>
                                        </p:attrNameLst>
                                      </p:cBhvr>
                                      <p:to>
                                        <p:strVal val="visible"/>
                                      </p:to>
                                    </p:set>
                                    <p:animEffect transition="in" filter="wipe(left)">
                                      <p:cBhvr>
                                        <p:cTn id="54" dur="500"/>
                                        <p:tgtEl>
                                          <p:spTgt spid="150549"/>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50541">
                                            <p:txEl>
                                              <p:pRg st="0" end="0"/>
                                            </p:txEl>
                                          </p:spTgt>
                                        </p:tgtEl>
                                        <p:attrNameLst>
                                          <p:attrName>style.visibility</p:attrName>
                                        </p:attrNameLst>
                                      </p:cBhvr>
                                      <p:to>
                                        <p:strVal val="visible"/>
                                      </p:to>
                                    </p:set>
                                    <p:animEffect transition="in" filter="wipe(left)">
                                      <p:cBhvr>
                                        <p:cTn id="59" dur="500"/>
                                        <p:tgtEl>
                                          <p:spTgt spid="1505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41" grpId="0" build="p" autoUpdateAnimBg="0"/>
      <p:bldP spid="150545" grpId="0" autoUpdateAnimBg="0"/>
      <p:bldP spid="150546" grpId="0" autoUpdateAnimBg="0"/>
      <p:bldP spid="150547" grpId="0" autoUpdateAnimBg="0"/>
      <p:bldP spid="150548"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TPQuestion">
            <a:extLst>
              <a:ext uri="{FF2B5EF4-FFF2-40B4-BE49-F238E27FC236}">
                <a16:creationId xmlns:a16="http://schemas.microsoft.com/office/drawing/2014/main" id="{7102C9A3-E04B-4589-BBD7-9CE6177BE10F}"/>
              </a:ext>
            </a:extLst>
          </p:cNvPr>
          <p:cNvSpPr>
            <a:spLocks noGrp="1" noChangeArrowheads="1"/>
          </p:cNvSpPr>
          <p:nvPr>
            <p:ph type="title"/>
          </p:nvPr>
        </p:nvSpPr>
        <p:spPr/>
        <p:txBody>
          <a:bodyPr/>
          <a:lstStyle/>
          <a:p>
            <a:r>
              <a:rPr lang="en-US" altLang="en-US"/>
              <a:t>Example 4</a:t>
            </a:r>
          </a:p>
        </p:txBody>
      </p:sp>
      <p:sp>
        <p:nvSpPr>
          <p:cNvPr id="116743" name="Oval 7">
            <a:extLst>
              <a:ext uri="{FF2B5EF4-FFF2-40B4-BE49-F238E27FC236}">
                <a16:creationId xmlns:a16="http://schemas.microsoft.com/office/drawing/2014/main" id="{585040A9-C0A4-4394-81C4-CDDEEE4CCB6E}"/>
              </a:ext>
            </a:extLst>
          </p:cNvPr>
          <p:cNvSpPr>
            <a:spLocks noChangeArrowheads="1"/>
          </p:cNvSpPr>
          <p:nvPr/>
        </p:nvSpPr>
        <p:spPr bwMode="auto">
          <a:xfrm>
            <a:off x="2400300" y="5372100"/>
            <a:ext cx="457200" cy="457200"/>
          </a:xfrm>
          <a:prstGeom prst="ellipse">
            <a:avLst/>
          </a:prstGeom>
          <a:noFill/>
          <a:ln w="57150">
            <a:solidFill>
              <a:srgbClr val="EC1D24"/>
            </a:solidFill>
            <a:round/>
            <a:headEnd/>
            <a:tailEnd/>
          </a:ln>
          <a:effectLst/>
          <a:extLst>
            <a:ext uri="{909E8E84-426E-40DD-AFC4-6F175D3DCCD1}">
              <a14:hiddenFill xmlns:a14="http://schemas.microsoft.com/office/drawing/2010/main">
                <a:solidFill>
                  <a:srgbClr val="EC1D24"/>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pic>
        <p:nvPicPr>
          <p:cNvPr id="116744" name="Picture 8" descr="Check Progress">
            <a:extLst>
              <a:ext uri="{FF2B5EF4-FFF2-40B4-BE49-F238E27FC236}">
                <a16:creationId xmlns:a16="http://schemas.microsoft.com/office/drawing/2014/main" id="{C99DAF6E-9B33-4AA9-ACA2-C43A24463B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0214" y="712789"/>
            <a:ext cx="2846387" cy="511175"/>
          </a:xfrm>
          <a:prstGeom prst="rect">
            <a:avLst/>
          </a:prstGeom>
          <a:noFill/>
          <a:extLst>
            <a:ext uri="{909E8E84-426E-40DD-AFC4-6F175D3DCCD1}">
              <a14:hiddenFill xmlns:a14="http://schemas.microsoft.com/office/drawing/2010/main">
                <a:solidFill>
                  <a:srgbClr val="FFFFFF"/>
                </a:solidFill>
              </a14:hiddenFill>
            </a:ext>
          </a:extLst>
        </p:spPr>
      </p:pic>
      <p:pic>
        <p:nvPicPr>
          <p:cNvPr id="116745" name="Picture 9" descr="CheckPointICON">
            <a:extLst>
              <a:ext uri="{FF2B5EF4-FFF2-40B4-BE49-F238E27FC236}">
                <a16:creationId xmlns:a16="http://schemas.microsoft.com/office/drawing/2014/main" id="{45AF613E-356D-4240-AC93-4CDEF7C912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1601" y="747714"/>
            <a:ext cx="1222375" cy="376237"/>
          </a:xfrm>
          <a:prstGeom prst="rect">
            <a:avLst/>
          </a:prstGeom>
          <a:noFill/>
          <a:extLst>
            <a:ext uri="{909E8E84-426E-40DD-AFC4-6F175D3DCCD1}">
              <a14:hiddenFill xmlns:a14="http://schemas.microsoft.com/office/drawing/2010/main">
                <a:solidFill>
                  <a:srgbClr val="FFFFFF"/>
                </a:solidFill>
              </a14:hiddenFill>
            </a:ext>
          </a:extLst>
        </p:spPr>
      </p:pic>
      <p:sp>
        <p:nvSpPr>
          <p:cNvPr id="116746" name="TPAnswers">
            <a:extLst>
              <a:ext uri="{FF2B5EF4-FFF2-40B4-BE49-F238E27FC236}">
                <a16:creationId xmlns:a16="http://schemas.microsoft.com/office/drawing/2014/main" id="{84F20D18-0E27-464B-BA18-63A36BE2AC6A}"/>
              </a:ext>
            </a:extLst>
          </p:cNvPr>
          <p:cNvSpPr>
            <a:spLocks noChangeArrowheads="1"/>
          </p:cNvSpPr>
          <p:nvPr>
            <p:custDataLst>
              <p:tags r:id="rId2"/>
            </p:custDataLst>
          </p:nvPr>
        </p:nvSpPr>
        <p:spPr bwMode="auto">
          <a:xfrm>
            <a:off x="2438401" y="2590801"/>
            <a:ext cx="2790825" cy="3261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3400" indent="-533400">
              <a:spcBef>
                <a:spcPct val="20000"/>
              </a:spcBef>
              <a:buChar char="•"/>
              <a:defRPr sz="3200">
                <a:solidFill>
                  <a:schemeClr val="tx1"/>
                </a:solidFill>
                <a:latin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defRPr>
            </a:lvl2pPr>
            <a:lvl3pPr marL="1295400" indent="-381000">
              <a:spcBef>
                <a:spcPct val="20000"/>
              </a:spcBef>
              <a:buChar char="•"/>
              <a:defRPr sz="2400">
                <a:solidFill>
                  <a:schemeClr val="tx1"/>
                </a:solidFill>
                <a:latin typeface="Arial" panose="020B0604020202020204" pitchFamily="34" charset="0"/>
              </a:defRPr>
            </a:lvl3pPr>
            <a:lvl4pPr marL="1714500" indent="-342900">
              <a:spcBef>
                <a:spcPct val="20000"/>
              </a:spcBef>
              <a:buChar char="–"/>
              <a:defRPr sz="2000">
                <a:solidFill>
                  <a:schemeClr val="tx1"/>
                </a:solidFill>
                <a:latin typeface="Arial" panose="020B0604020202020204" pitchFamily="34" charset="0"/>
              </a:defRPr>
            </a:lvl4pPr>
            <a:lvl5pPr marL="2171700" indent="-342900">
              <a:spcBef>
                <a:spcPct val="20000"/>
              </a:spcBef>
              <a:buChar char="»"/>
              <a:defRPr sz="2000">
                <a:solidFill>
                  <a:schemeClr val="tx1"/>
                </a:solidFill>
                <a:latin typeface="Arial" panose="020B0604020202020204" pitchFamily="34" charset="0"/>
              </a:defRPr>
            </a:lvl5pPr>
            <a:lvl6pPr marL="2628900" indent="-342900" fontAlgn="base">
              <a:spcBef>
                <a:spcPct val="20000"/>
              </a:spcBef>
              <a:spcAft>
                <a:spcPct val="0"/>
              </a:spcAft>
              <a:buChar char="»"/>
              <a:defRPr sz="2000">
                <a:solidFill>
                  <a:schemeClr val="tx1"/>
                </a:solidFill>
                <a:latin typeface="Arial" panose="020B0604020202020204" pitchFamily="34" charset="0"/>
              </a:defRPr>
            </a:lvl6pPr>
            <a:lvl7pPr marL="3086100" indent="-342900" fontAlgn="base">
              <a:spcBef>
                <a:spcPct val="20000"/>
              </a:spcBef>
              <a:spcAft>
                <a:spcPct val="0"/>
              </a:spcAft>
              <a:buChar char="»"/>
              <a:defRPr sz="2000">
                <a:solidFill>
                  <a:schemeClr val="tx1"/>
                </a:solidFill>
                <a:latin typeface="Arial" panose="020B0604020202020204" pitchFamily="34" charset="0"/>
              </a:defRPr>
            </a:lvl7pPr>
            <a:lvl8pPr marL="3543300" indent="-342900" fontAlgn="base">
              <a:spcBef>
                <a:spcPct val="20000"/>
              </a:spcBef>
              <a:spcAft>
                <a:spcPct val="0"/>
              </a:spcAft>
              <a:buChar char="»"/>
              <a:defRPr sz="2000">
                <a:solidFill>
                  <a:schemeClr val="tx1"/>
                </a:solidFill>
                <a:latin typeface="Arial" panose="020B0604020202020204" pitchFamily="34" charset="0"/>
              </a:defRPr>
            </a:lvl8pPr>
            <a:lvl9pPr marL="4000500" indent="-342900" fontAlgn="base">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83000"/>
              </a:spcBef>
              <a:spcAft>
                <a:spcPct val="83000"/>
              </a:spcAft>
              <a:buClr>
                <a:srgbClr val="00539D"/>
              </a:buClr>
              <a:buFontTx/>
              <a:buNone/>
            </a:pPr>
            <a:r>
              <a:rPr lang="pt-BR" altLang="en-US" sz="2400" b="1">
                <a:solidFill>
                  <a:srgbClr val="00539D"/>
                </a:solidFill>
                <a:sym typeface="Symbol" panose="05050102010706020507" pitchFamily="18" charset="2"/>
              </a:rPr>
              <a:t>A.</a:t>
            </a:r>
            <a:r>
              <a:rPr lang="pt-BR" altLang="en-US" sz="2400" b="1">
                <a:sym typeface="Symbol" panose="05050102010706020507" pitchFamily="18" charset="2"/>
              </a:rPr>
              <a:t>	2</a:t>
            </a:r>
          </a:p>
          <a:p>
            <a:pPr>
              <a:lnSpc>
                <a:spcPct val="90000"/>
              </a:lnSpc>
              <a:spcBef>
                <a:spcPct val="83000"/>
              </a:spcBef>
              <a:spcAft>
                <a:spcPct val="83000"/>
              </a:spcAft>
              <a:buClr>
                <a:srgbClr val="00539D"/>
              </a:buClr>
              <a:buFontTx/>
              <a:buNone/>
            </a:pPr>
            <a:r>
              <a:rPr lang="pt-BR" altLang="en-US" sz="2400" b="1">
                <a:solidFill>
                  <a:srgbClr val="00539D"/>
                </a:solidFill>
                <a:sym typeface="Symbol" panose="05050102010706020507" pitchFamily="18" charset="2"/>
              </a:rPr>
              <a:t>B.</a:t>
            </a:r>
            <a:r>
              <a:rPr lang="pt-BR" altLang="en-US" sz="2400" b="1">
                <a:sym typeface="Symbol" panose="05050102010706020507" pitchFamily="18" charset="2"/>
              </a:rPr>
              <a:t>	4</a:t>
            </a:r>
          </a:p>
          <a:p>
            <a:pPr>
              <a:lnSpc>
                <a:spcPct val="90000"/>
              </a:lnSpc>
              <a:spcBef>
                <a:spcPct val="83000"/>
              </a:spcBef>
              <a:spcAft>
                <a:spcPct val="83000"/>
              </a:spcAft>
              <a:buClr>
                <a:srgbClr val="00539D"/>
              </a:buClr>
              <a:buFontTx/>
              <a:buNone/>
            </a:pPr>
            <a:r>
              <a:rPr lang="pt-BR" altLang="en-US" sz="2400" b="1">
                <a:solidFill>
                  <a:srgbClr val="00539D"/>
                </a:solidFill>
                <a:sym typeface="Symbol" panose="05050102010706020507" pitchFamily="18" charset="2"/>
              </a:rPr>
              <a:t>C.</a:t>
            </a:r>
            <a:r>
              <a:rPr lang="pt-BR" altLang="en-US" sz="2400" b="1">
                <a:sym typeface="Symbol" panose="05050102010706020507" pitchFamily="18" charset="2"/>
              </a:rPr>
              <a:t>	12</a:t>
            </a:r>
          </a:p>
          <a:p>
            <a:pPr>
              <a:lnSpc>
                <a:spcPct val="90000"/>
              </a:lnSpc>
              <a:spcBef>
                <a:spcPct val="83000"/>
              </a:spcBef>
              <a:spcAft>
                <a:spcPct val="83000"/>
              </a:spcAft>
              <a:buClr>
                <a:srgbClr val="00539D"/>
              </a:buClr>
              <a:buFontTx/>
              <a:buNone/>
            </a:pPr>
            <a:r>
              <a:rPr lang="pt-BR" altLang="en-US" sz="2400" b="1">
                <a:solidFill>
                  <a:srgbClr val="00539D"/>
                </a:solidFill>
                <a:sym typeface="Symbol" panose="05050102010706020507" pitchFamily="18" charset="2"/>
              </a:rPr>
              <a:t>D.</a:t>
            </a:r>
            <a:r>
              <a:rPr lang="pt-BR" altLang="en-US" sz="2400" b="1">
                <a:sym typeface="Symbol" panose="05050102010706020507" pitchFamily="18" charset="2"/>
              </a:rPr>
              <a:t>	14</a:t>
            </a:r>
          </a:p>
        </p:txBody>
      </p:sp>
      <p:pic>
        <p:nvPicPr>
          <p:cNvPr id="116747" name="Picture 11" descr="GEO07-03-02-YT">
            <a:extLst>
              <a:ext uri="{FF2B5EF4-FFF2-40B4-BE49-F238E27FC236}">
                <a16:creationId xmlns:a16="http://schemas.microsoft.com/office/drawing/2014/main" id="{9DCC9FB1-6D51-466F-A35E-45DFDED850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1401" y="2371726"/>
            <a:ext cx="2778125" cy="2454275"/>
          </a:xfrm>
          <a:prstGeom prst="rect">
            <a:avLst/>
          </a:prstGeom>
          <a:noFill/>
          <a:extLst>
            <a:ext uri="{909E8E84-426E-40DD-AFC4-6F175D3DCCD1}">
              <a14:hiddenFill xmlns:a14="http://schemas.microsoft.com/office/drawing/2010/main">
                <a:solidFill>
                  <a:srgbClr val="FFFFFF"/>
                </a:solidFill>
              </a14:hiddenFill>
            </a:ext>
          </a:extLst>
        </p:spPr>
      </p:pic>
      <p:grpSp>
        <p:nvGrpSpPr>
          <p:cNvPr id="116751" name="Group 15">
            <a:extLst>
              <a:ext uri="{FF2B5EF4-FFF2-40B4-BE49-F238E27FC236}">
                <a16:creationId xmlns:a16="http://schemas.microsoft.com/office/drawing/2014/main" id="{EDC89D2C-7D3A-4825-8A6F-77497DCB5ED6}"/>
              </a:ext>
            </a:extLst>
          </p:cNvPr>
          <p:cNvGrpSpPr>
            <a:grpSpLocks/>
          </p:cNvGrpSpPr>
          <p:nvPr/>
        </p:nvGrpSpPr>
        <p:grpSpPr bwMode="auto">
          <a:xfrm>
            <a:off x="2057400" y="1504951"/>
            <a:ext cx="8305800" cy="757238"/>
            <a:chOff x="336" y="948"/>
            <a:chExt cx="5232" cy="477"/>
          </a:xfrm>
        </p:grpSpPr>
        <p:pic>
          <p:nvPicPr>
            <p:cNvPr id="116749" name="Picture 13" descr="Geom_7_28">
              <a:extLst>
                <a:ext uri="{FF2B5EF4-FFF2-40B4-BE49-F238E27FC236}">
                  <a16:creationId xmlns:a16="http://schemas.microsoft.com/office/drawing/2014/main" id="{A5005D9B-2E34-4D65-90E6-2579EEB4206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31519" t="5208" r="52835" b="47917"/>
            <a:stretch>
              <a:fillRect/>
            </a:stretch>
          </p:blipFill>
          <p:spPr bwMode="auto">
            <a:xfrm>
              <a:off x="2208" y="948"/>
              <a:ext cx="828" cy="270"/>
            </a:xfrm>
            <a:prstGeom prst="rect">
              <a:avLst/>
            </a:prstGeom>
            <a:noFill/>
            <a:extLst>
              <a:ext uri="{909E8E84-426E-40DD-AFC4-6F175D3DCCD1}">
                <a14:hiddenFill xmlns:a14="http://schemas.microsoft.com/office/drawing/2010/main">
                  <a:solidFill>
                    <a:srgbClr val="FFFFFF"/>
                  </a:solidFill>
                </a14:hiddenFill>
              </a:ext>
            </a:extLst>
          </p:spPr>
        </p:pic>
        <p:sp>
          <p:nvSpPr>
            <p:cNvPr id="116750" name="TPQuestion">
              <a:extLst>
                <a:ext uri="{FF2B5EF4-FFF2-40B4-BE49-F238E27FC236}">
                  <a16:creationId xmlns:a16="http://schemas.microsoft.com/office/drawing/2014/main" id="{2E23674E-1D2F-4EDC-B08F-7B31EA6BC1F2}"/>
                </a:ext>
              </a:extLst>
            </p:cNvPr>
            <p:cNvSpPr>
              <a:spLocks noChangeArrowheads="1"/>
            </p:cNvSpPr>
            <p:nvPr/>
          </p:nvSpPr>
          <p:spPr bwMode="auto">
            <a:xfrm>
              <a:off x="336" y="948"/>
              <a:ext cx="5232" cy="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algn="r">
                <a:defRPr sz="1200">
                  <a:solidFill>
                    <a:schemeClr val="tx1"/>
                  </a:solidFill>
                  <a:latin typeface="Arial" panose="020B0604020202020204" pitchFamily="34" charset="0"/>
                </a:defRPr>
              </a:lvl1pPr>
              <a:lvl2pPr marL="342900" algn="r">
                <a:defRPr sz="1200">
                  <a:solidFill>
                    <a:schemeClr val="tx1"/>
                  </a:solidFill>
                  <a:latin typeface="Arial" panose="020B0604020202020204" pitchFamily="34" charset="0"/>
                </a:defRPr>
              </a:lvl2pPr>
              <a:lvl3pPr marL="342900" algn="r">
                <a:defRPr sz="1200">
                  <a:solidFill>
                    <a:schemeClr val="tx1"/>
                  </a:solidFill>
                  <a:latin typeface="Arial" panose="020B0604020202020204" pitchFamily="34" charset="0"/>
                </a:defRPr>
              </a:lvl3pPr>
              <a:lvl4pPr marL="342900" algn="r">
                <a:defRPr sz="1200">
                  <a:solidFill>
                    <a:schemeClr val="tx1"/>
                  </a:solidFill>
                  <a:latin typeface="Arial" panose="020B0604020202020204" pitchFamily="34" charset="0"/>
                </a:defRPr>
              </a:lvl4pPr>
              <a:lvl5pPr marL="342900" algn="r">
                <a:defRPr sz="1200">
                  <a:solidFill>
                    <a:schemeClr val="tx1"/>
                  </a:solidFill>
                  <a:latin typeface="Arial" panose="020B0604020202020204" pitchFamily="34" charset="0"/>
                </a:defRPr>
              </a:lvl5pPr>
              <a:lvl6pPr marL="800100" algn="r" fontAlgn="base">
                <a:spcBef>
                  <a:spcPct val="0"/>
                </a:spcBef>
                <a:spcAft>
                  <a:spcPct val="0"/>
                </a:spcAft>
                <a:defRPr sz="1200">
                  <a:solidFill>
                    <a:schemeClr val="tx1"/>
                  </a:solidFill>
                  <a:latin typeface="Arial" panose="020B0604020202020204" pitchFamily="34" charset="0"/>
                </a:defRPr>
              </a:lvl6pPr>
              <a:lvl7pPr marL="1257300" algn="r" fontAlgn="base">
                <a:spcBef>
                  <a:spcPct val="0"/>
                </a:spcBef>
                <a:spcAft>
                  <a:spcPct val="0"/>
                </a:spcAft>
                <a:defRPr sz="1200">
                  <a:solidFill>
                    <a:schemeClr val="tx1"/>
                  </a:solidFill>
                  <a:latin typeface="Arial" panose="020B0604020202020204" pitchFamily="34" charset="0"/>
                </a:defRPr>
              </a:lvl7pPr>
              <a:lvl8pPr marL="1714500" algn="r" fontAlgn="base">
                <a:spcBef>
                  <a:spcPct val="0"/>
                </a:spcBef>
                <a:spcAft>
                  <a:spcPct val="0"/>
                </a:spcAft>
                <a:defRPr sz="1200">
                  <a:solidFill>
                    <a:schemeClr val="tx1"/>
                  </a:solidFill>
                  <a:latin typeface="Arial" panose="020B0604020202020204" pitchFamily="34" charset="0"/>
                </a:defRPr>
              </a:lvl8pPr>
              <a:lvl9pPr marL="2171700" algn="r" fontAlgn="base">
                <a:spcBef>
                  <a:spcPct val="0"/>
                </a:spcBef>
                <a:spcAft>
                  <a:spcPct val="0"/>
                </a:spcAft>
                <a:defRPr sz="1200">
                  <a:solidFill>
                    <a:schemeClr val="tx1"/>
                  </a:solidFill>
                  <a:latin typeface="Arial" panose="020B0604020202020204" pitchFamily="34" charset="0"/>
                </a:defRPr>
              </a:lvl9pPr>
            </a:lstStyle>
            <a:p>
              <a:pPr algn="l">
                <a:lnSpc>
                  <a:spcPct val="90000"/>
                </a:lnSpc>
              </a:pPr>
              <a:r>
                <a:rPr lang="en-US" altLang="en-US" sz="2400" b="1">
                  <a:solidFill>
                    <a:srgbClr val="E01B22"/>
                  </a:solidFill>
                  <a:cs typeface="Times New Roman" panose="02020603050405020304" pitchFamily="18" charset="0"/>
                </a:rPr>
                <a:t>ALGEBRA</a:t>
              </a:r>
              <a:r>
                <a:rPr lang="en-US" altLang="en-US" sz="2400" b="1">
                  <a:solidFill>
                    <a:srgbClr val="00539D"/>
                  </a:solidFill>
                  <a:cs typeface="Times New Roman" panose="02020603050405020304" pitchFamily="18" charset="0"/>
                </a:rPr>
                <a:t>  </a:t>
              </a:r>
              <a:r>
                <a:rPr lang="en-US" altLang="en-US" sz="2400" b="1">
                  <a:solidFill>
                    <a:srgbClr val="00539D"/>
                  </a:solidFill>
                </a:rPr>
                <a:t>Given                </a:t>
              </a:r>
              <a:r>
                <a:rPr lang="en-US" altLang="en-US" sz="2400" i="1">
                  <a:solidFill>
                    <a:srgbClr val="00539D"/>
                  </a:solidFill>
                </a:rPr>
                <a:t>AB = </a:t>
              </a:r>
              <a:r>
                <a:rPr lang="en-US" altLang="en-US" sz="2400">
                  <a:solidFill>
                    <a:srgbClr val="00539D"/>
                  </a:solidFill>
                </a:rPr>
                <a:t>38.5</a:t>
              </a:r>
              <a:r>
                <a:rPr lang="en-US" altLang="en-US" sz="2400" b="1">
                  <a:solidFill>
                    <a:srgbClr val="00539D"/>
                  </a:solidFill>
                </a:rPr>
                <a:t>, </a:t>
              </a:r>
              <a:r>
                <a:rPr lang="en-US" altLang="en-US" sz="2400" i="1">
                  <a:solidFill>
                    <a:srgbClr val="00539D"/>
                  </a:solidFill>
                </a:rPr>
                <a:t>DE</a:t>
              </a:r>
              <a:r>
                <a:rPr lang="en-US" altLang="en-US" sz="2400">
                  <a:solidFill>
                    <a:srgbClr val="00539D"/>
                  </a:solidFill>
                </a:rPr>
                <a:t> = 11, </a:t>
              </a:r>
              <a:br>
                <a:rPr lang="en-US" altLang="en-US" sz="2400">
                  <a:solidFill>
                    <a:srgbClr val="00539D"/>
                  </a:solidFill>
                </a:rPr>
              </a:br>
              <a:r>
                <a:rPr lang="en-US" altLang="en-US" sz="2400" i="1">
                  <a:solidFill>
                    <a:srgbClr val="00539D"/>
                  </a:solidFill>
                </a:rPr>
                <a:t>AC</a:t>
              </a:r>
              <a:r>
                <a:rPr lang="en-US" altLang="en-US" sz="2400">
                  <a:solidFill>
                    <a:srgbClr val="00539D"/>
                  </a:solidFill>
                </a:rPr>
                <a:t> = 3</a:t>
              </a:r>
              <a:r>
                <a:rPr lang="en-US" altLang="en-US" sz="2400" i="1">
                  <a:solidFill>
                    <a:srgbClr val="00539D"/>
                  </a:solidFill>
                </a:rPr>
                <a:t>x </a:t>
              </a:r>
              <a:r>
                <a:rPr lang="en-US" altLang="en-US" sz="2400">
                  <a:solidFill>
                    <a:srgbClr val="00539D"/>
                  </a:solidFill>
                </a:rPr>
                <a:t>+ 8</a:t>
              </a:r>
              <a:r>
                <a:rPr lang="en-US" altLang="en-US" sz="2400" b="1">
                  <a:solidFill>
                    <a:srgbClr val="00539D"/>
                  </a:solidFill>
                </a:rPr>
                <a:t>, and </a:t>
              </a:r>
              <a:r>
                <a:rPr lang="en-US" altLang="en-US" sz="2400" i="1">
                  <a:solidFill>
                    <a:srgbClr val="00539D"/>
                  </a:solidFill>
                </a:rPr>
                <a:t>CE</a:t>
              </a:r>
              <a:r>
                <a:rPr lang="en-US" altLang="en-US" sz="2400">
                  <a:solidFill>
                    <a:srgbClr val="00539D"/>
                  </a:solidFill>
                </a:rPr>
                <a:t> =</a:t>
              </a:r>
              <a:r>
                <a:rPr lang="en-US" altLang="en-US" sz="2400" b="1">
                  <a:solidFill>
                    <a:srgbClr val="00539D"/>
                  </a:solidFill>
                </a:rPr>
                <a:t> </a:t>
              </a:r>
              <a:r>
                <a:rPr lang="en-US" altLang="en-US" sz="2400" i="1">
                  <a:solidFill>
                    <a:srgbClr val="00539D"/>
                  </a:solidFill>
                </a:rPr>
                <a:t>x</a:t>
              </a:r>
              <a:r>
                <a:rPr lang="en-US" altLang="en-US" sz="2400">
                  <a:solidFill>
                    <a:srgbClr val="00539D"/>
                  </a:solidFill>
                </a:rPr>
                <a:t> + 2</a:t>
              </a:r>
              <a:r>
                <a:rPr lang="en-US" altLang="en-US" sz="2400" b="1">
                  <a:solidFill>
                    <a:srgbClr val="00539D"/>
                  </a:solidFill>
                </a:rPr>
                <a:t>, find </a:t>
              </a:r>
              <a:r>
                <a:rPr lang="en-US" altLang="en-US" sz="2400" i="1">
                  <a:solidFill>
                    <a:srgbClr val="00539D"/>
                  </a:solidFill>
                </a:rPr>
                <a:t>AC</a:t>
              </a:r>
              <a:r>
                <a:rPr lang="en-US" altLang="en-US" sz="2400" b="1">
                  <a:solidFill>
                    <a:srgbClr val="00539D"/>
                  </a:solidFill>
                </a:rPr>
                <a:t>.</a:t>
              </a:r>
              <a:r>
                <a:rPr lang="en-US" altLang="en-US" sz="2400" b="1">
                  <a:solidFill>
                    <a:srgbClr val="00539D"/>
                  </a:solidFill>
                  <a:cs typeface="Times New Roman" panose="02020603050405020304" pitchFamily="18" charset="0"/>
                </a:rPr>
                <a:t> </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16744"/>
                                        </p:tgtEl>
                                        <p:attrNameLst>
                                          <p:attrName>style.visibility</p:attrName>
                                        </p:attrNameLst>
                                      </p:cBhvr>
                                      <p:to>
                                        <p:strVal val="visible"/>
                                      </p:to>
                                    </p:set>
                                    <p:animEffect transition="in" filter="wipe(left)">
                                      <p:cBhvr>
                                        <p:cTn id="7" dur="500"/>
                                        <p:tgtEl>
                                          <p:spTgt spid="116744"/>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16745"/>
                                        </p:tgtEl>
                                        <p:attrNameLst>
                                          <p:attrName>style.visibility</p:attrName>
                                        </p:attrNameLst>
                                      </p:cBhvr>
                                      <p:to>
                                        <p:strVal val="visible"/>
                                      </p:to>
                                    </p:set>
                                    <p:animEffect transition="in" filter="dissolve">
                                      <p:cBhvr>
                                        <p:cTn id="11" dur="500"/>
                                        <p:tgtEl>
                                          <p:spTgt spid="116745"/>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6751"/>
                                        </p:tgtEl>
                                        <p:attrNameLst>
                                          <p:attrName>style.visibility</p:attrName>
                                        </p:attrNameLst>
                                      </p:cBhvr>
                                      <p:to>
                                        <p:strVal val="visible"/>
                                      </p:to>
                                    </p:set>
                                    <p:animEffect transition="in" filter="wipe(left)">
                                      <p:cBhvr>
                                        <p:cTn id="15" dur="500"/>
                                        <p:tgtEl>
                                          <p:spTgt spid="116751"/>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116747"/>
                                        </p:tgtEl>
                                        <p:attrNameLst>
                                          <p:attrName>style.visibility</p:attrName>
                                        </p:attrNameLst>
                                      </p:cBhvr>
                                      <p:to>
                                        <p:strVal val="visible"/>
                                      </p:to>
                                    </p:set>
                                    <p:animEffect transition="in" filter="wipe(left)">
                                      <p:cBhvr>
                                        <p:cTn id="19" dur="500"/>
                                        <p:tgtEl>
                                          <p:spTgt spid="116747"/>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16746"/>
                                        </p:tgtEl>
                                        <p:attrNameLst>
                                          <p:attrName>style.visibility</p:attrName>
                                        </p:attrNameLst>
                                      </p:cBhvr>
                                      <p:to>
                                        <p:strVal val="visible"/>
                                      </p:to>
                                    </p:set>
                                    <p:animEffect transition="in" filter="wipe(left)">
                                      <p:cBhvr>
                                        <p:cTn id="23" dur="500"/>
                                        <p:tgtEl>
                                          <p:spTgt spid="11674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116743"/>
                                        </p:tgtEl>
                                        <p:attrNameLst>
                                          <p:attrName>style.visibility</p:attrName>
                                        </p:attrNameLst>
                                      </p:cBhvr>
                                      <p:to>
                                        <p:strVal val="visible"/>
                                      </p:to>
                                    </p:set>
                                    <p:animEffect transition="in" filter="wipe(down)">
                                      <p:cBhvr>
                                        <p:cTn id="28" dur="580">
                                          <p:stCondLst>
                                            <p:cond delay="0"/>
                                          </p:stCondLst>
                                        </p:cTn>
                                        <p:tgtEl>
                                          <p:spTgt spid="116743"/>
                                        </p:tgtEl>
                                      </p:cBhvr>
                                    </p:animEffect>
                                    <p:anim calcmode="lin" valueType="num">
                                      <p:cBhvr>
                                        <p:cTn id="29" dur="1822" tmFilter="0,0; 0.14,0.36; 0.43,0.73; 0.71,0.91; 1.0,1.0">
                                          <p:stCondLst>
                                            <p:cond delay="0"/>
                                          </p:stCondLst>
                                        </p:cTn>
                                        <p:tgtEl>
                                          <p:spTgt spid="11674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674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674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674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6743"/>
                                        </p:tgtEl>
                                        <p:attrNameLst>
                                          <p:attrName>ppt_y</p:attrName>
                                        </p:attrNameLst>
                                      </p:cBhvr>
                                      <p:tavLst>
                                        <p:tav tm="0" fmla="#ppt_y-sin(pi*$)/81">
                                          <p:val>
                                            <p:fltVal val="0"/>
                                          </p:val>
                                        </p:tav>
                                        <p:tav tm="100000">
                                          <p:val>
                                            <p:fltVal val="1"/>
                                          </p:val>
                                        </p:tav>
                                      </p:tavLst>
                                    </p:anim>
                                    <p:animScale>
                                      <p:cBhvr>
                                        <p:cTn id="34" dur="26">
                                          <p:stCondLst>
                                            <p:cond delay="650"/>
                                          </p:stCondLst>
                                        </p:cTn>
                                        <p:tgtEl>
                                          <p:spTgt spid="116743"/>
                                        </p:tgtEl>
                                      </p:cBhvr>
                                      <p:to x="100000" y="60000"/>
                                    </p:animScale>
                                    <p:animScale>
                                      <p:cBhvr>
                                        <p:cTn id="35" dur="166" decel="50000">
                                          <p:stCondLst>
                                            <p:cond delay="676"/>
                                          </p:stCondLst>
                                        </p:cTn>
                                        <p:tgtEl>
                                          <p:spTgt spid="116743"/>
                                        </p:tgtEl>
                                      </p:cBhvr>
                                      <p:to x="100000" y="100000"/>
                                    </p:animScale>
                                    <p:animScale>
                                      <p:cBhvr>
                                        <p:cTn id="36" dur="26">
                                          <p:stCondLst>
                                            <p:cond delay="1312"/>
                                          </p:stCondLst>
                                        </p:cTn>
                                        <p:tgtEl>
                                          <p:spTgt spid="116743"/>
                                        </p:tgtEl>
                                      </p:cBhvr>
                                      <p:to x="100000" y="80000"/>
                                    </p:animScale>
                                    <p:animScale>
                                      <p:cBhvr>
                                        <p:cTn id="37" dur="166" decel="50000">
                                          <p:stCondLst>
                                            <p:cond delay="1338"/>
                                          </p:stCondLst>
                                        </p:cTn>
                                        <p:tgtEl>
                                          <p:spTgt spid="116743"/>
                                        </p:tgtEl>
                                      </p:cBhvr>
                                      <p:to x="100000" y="100000"/>
                                    </p:animScale>
                                    <p:animScale>
                                      <p:cBhvr>
                                        <p:cTn id="38" dur="26">
                                          <p:stCondLst>
                                            <p:cond delay="1642"/>
                                          </p:stCondLst>
                                        </p:cTn>
                                        <p:tgtEl>
                                          <p:spTgt spid="116743"/>
                                        </p:tgtEl>
                                      </p:cBhvr>
                                      <p:to x="100000" y="90000"/>
                                    </p:animScale>
                                    <p:animScale>
                                      <p:cBhvr>
                                        <p:cTn id="39" dur="166" decel="50000">
                                          <p:stCondLst>
                                            <p:cond delay="1668"/>
                                          </p:stCondLst>
                                        </p:cTn>
                                        <p:tgtEl>
                                          <p:spTgt spid="116743"/>
                                        </p:tgtEl>
                                      </p:cBhvr>
                                      <p:to x="100000" y="100000"/>
                                    </p:animScale>
                                    <p:animScale>
                                      <p:cBhvr>
                                        <p:cTn id="40" dur="26">
                                          <p:stCondLst>
                                            <p:cond delay="1808"/>
                                          </p:stCondLst>
                                        </p:cTn>
                                        <p:tgtEl>
                                          <p:spTgt spid="116743"/>
                                        </p:tgtEl>
                                      </p:cBhvr>
                                      <p:to x="100000" y="95000"/>
                                    </p:animScale>
                                    <p:animScale>
                                      <p:cBhvr>
                                        <p:cTn id="41" dur="166" decel="50000">
                                          <p:stCondLst>
                                            <p:cond delay="1834"/>
                                          </p:stCondLst>
                                        </p:cTn>
                                        <p:tgtEl>
                                          <p:spTgt spid="11674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3" grpId="0" animBg="1"/>
      <p:bldP spid="116746"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23C0A25E-DB32-4BC6-B2CA-E314845ED147}"/>
              </a:ext>
            </a:extLst>
          </p:cNvPr>
          <p:cNvSpPr>
            <a:spLocks noGrp="1" noChangeArrowheads="1"/>
          </p:cNvSpPr>
          <p:nvPr>
            <p:ph type="title"/>
          </p:nvPr>
        </p:nvSpPr>
        <p:spPr/>
        <p:txBody>
          <a:bodyPr/>
          <a:lstStyle/>
          <a:p>
            <a:r>
              <a:rPr lang="en-US" altLang="en-US"/>
              <a:t>Example 5</a:t>
            </a:r>
          </a:p>
        </p:txBody>
      </p:sp>
      <p:sp>
        <p:nvSpPr>
          <p:cNvPr id="96259" name="Text Box 3">
            <a:extLst>
              <a:ext uri="{FF2B5EF4-FFF2-40B4-BE49-F238E27FC236}">
                <a16:creationId xmlns:a16="http://schemas.microsoft.com/office/drawing/2014/main" id="{5910C642-8C46-42BF-B127-584655B629B4}"/>
              </a:ext>
            </a:extLst>
          </p:cNvPr>
          <p:cNvSpPr txBox="1">
            <a:spLocks noChangeArrowheads="1"/>
          </p:cNvSpPr>
          <p:nvPr/>
        </p:nvSpPr>
        <p:spPr bwMode="auto">
          <a:xfrm>
            <a:off x="5943600" y="771526"/>
            <a:ext cx="441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EC1D24"/>
                </a:solidFill>
              </a:rPr>
              <a:t>Indirect Measurement</a:t>
            </a:r>
          </a:p>
        </p:txBody>
      </p:sp>
      <p:sp>
        <p:nvSpPr>
          <p:cNvPr id="96260" name="Rectangle 4">
            <a:extLst>
              <a:ext uri="{FF2B5EF4-FFF2-40B4-BE49-F238E27FC236}">
                <a16:creationId xmlns:a16="http://schemas.microsoft.com/office/drawing/2014/main" id="{621739F6-7CC6-40B5-93FC-69DC14B25DD2}"/>
              </a:ext>
            </a:extLst>
          </p:cNvPr>
          <p:cNvSpPr>
            <a:spLocks noChangeArrowheads="1"/>
          </p:cNvSpPr>
          <p:nvPr/>
        </p:nvSpPr>
        <p:spPr bwMode="auto">
          <a:xfrm>
            <a:off x="2400300" y="1503364"/>
            <a:ext cx="8039100" cy="308392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nSpc>
                <a:spcPct val="90000"/>
              </a:lnSpc>
              <a:spcAft>
                <a:spcPct val="20000"/>
              </a:spcAft>
              <a:buFontTx/>
              <a:buNone/>
            </a:pPr>
            <a:r>
              <a:rPr lang="en-US" altLang="en-US" sz="2400" b="1">
                <a:solidFill>
                  <a:srgbClr val="E01B22"/>
                </a:solidFill>
                <a:ea typeface="Times New Roman" panose="02020603050405020304" pitchFamily="18" charset="0"/>
                <a:cs typeface="Arial" panose="020B0604020202020204" pitchFamily="34" charset="0"/>
              </a:rPr>
              <a:t>SKYSCRAPERS</a:t>
            </a:r>
            <a:r>
              <a:rPr lang="en-US" altLang="en-US" sz="2400">
                <a:solidFill>
                  <a:srgbClr val="00539D"/>
                </a:solidFill>
                <a:ea typeface="Times New Roman" panose="02020603050405020304" pitchFamily="18" charset="0"/>
                <a:cs typeface="Arial" panose="020B0604020202020204" pitchFamily="34" charset="0"/>
              </a:rPr>
              <a:t>  </a:t>
            </a:r>
            <a:r>
              <a:rPr lang="en-US" altLang="en-US" sz="2400" b="1">
                <a:solidFill>
                  <a:srgbClr val="00539D"/>
                </a:solidFill>
                <a:ea typeface="Times New Roman" panose="02020603050405020304" pitchFamily="18" charset="0"/>
                <a:cs typeface="Arial" panose="020B0604020202020204" pitchFamily="34" charset="0"/>
              </a:rPr>
              <a:t>Josh wanted to measure the height of the Sears Tower in Chicago. He used a </a:t>
            </a:r>
            <a:br>
              <a:rPr lang="en-US" altLang="en-US" sz="2400" b="1">
                <a:solidFill>
                  <a:srgbClr val="00539D"/>
                </a:solidFill>
                <a:ea typeface="Times New Roman" panose="02020603050405020304" pitchFamily="18" charset="0"/>
                <a:cs typeface="Arial" panose="020B0604020202020204" pitchFamily="34" charset="0"/>
              </a:rPr>
            </a:br>
            <a:r>
              <a:rPr lang="en-US" altLang="en-US" sz="2400" b="1">
                <a:solidFill>
                  <a:srgbClr val="00539D"/>
                </a:solidFill>
                <a:ea typeface="Times New Roman" panose="02020603050405020304" pitchFamily="18" charset="0"/>
                <a:cs typeface="Arial" panose="020B0604020202020204" pitchFamily="34" charset="0"/>
              </a:rPr>
              <a:t>12-foot light pole and measured its shadow at 1 </a:t>
            </a:r>
            <a:r>
              <a:rPr lang="en-US" altLang="en-US" sz="1800" b="1">
                <a:solidFill>
                  <a:srgbClr val="00539D"/>
                </a:solidFill>
                <a:ea typeface="Times New Roman" panose="02020603050405020304" pitchFamily="18" charset="0"/>
                <a:cs typeface="Arial" panose="020B0604020202020204" pitchFamily="34" charset="0"/>
              </a:rPr>
              <a:t>p.m.</a:t>
            </a:r>
            <a:r>
              <a:rPr lang="en-US" altLang="en-US" sz="2400" b="1">
                <a:solidFill>
                  <a:srgbClr val="00539D"/>
                </a:solidFill>
                <a:ea typeface="Times New Roman" panose="02020603050405020304" pitchFamily="18" charset="0"/>
                <a:cs typeface="Arial" panose="020B0604020202020204" pitchFamily="34" charset="0"/>
              </a:rPr>
              <a:t> The length of the shadow was 2 feet. Then he measured the length of Sears </a:t>
            </a:r>
            <a:br>
              <a:rPr lang="en-US" altLang="en-US" sz="2400" b="1">
                <a:solidFill>
                  <a:srgbClr val="00539D"/>
                </a:solidFill>
                <a:ea typeface="Times New Roman" panose="02020603050405020304" pitchFamily="18" charset="0"/>
                <a:cs typeface="Arial" panose="020B0604020202020204" pitchFamily="34" charset="0"/>
              </a:rPr>
            </a:br>
            <a:r>
              <a:rPr lang="en-US" altLang="en-US" sz="2400" b="1">
                <a:solidFill>
                  <a:srgbClr val="00539D"/>
                </a:solidFill>
                <a:ea typeface="Times New Roman" panose="02020603050405020304" pitchFamily="18" charset="0"/>
                <a:cs typeface="Arial" panose="020B0604020202020204" pitchFamily="34" charset="0"/>
              </a:rPr>
              <a:t>Tower’s shadow and it was </a:t>
            </a:r>
            <a:br>
              <a:rPr lang="en-US" altLang="en-US" sz="2400" b="1">
                <a:solidFill>
                  <a:srgbClr val="00539D"/>
                </a:solidFill>
                <a:ea typeface="Times New Roman" panose="02020603050405020304" pitchFamily="18" charset="0"/>
                <a:cs typeface="Arial" panose="020B0604020202020204" pitchFamily="34" charset="0"/>
              </a:rPr>
            </a:br>
            <a:r>
              <a:rPr lang="en-US" altLang="en-US" sz="2400" b="1">
                <a:solidFill>
                  <a:srgbClr val="00539D"/>
                </a:solidFill>
                <a:ea typeface="Times New Roman" panose="02020603050405020304" pitchFamily="18" charset="0"/>
                <a:cs typeface="Arial" panose="020B0604020202020204" pitchFamily="34" charset="0"/>
              </a:rPr>
              <a:t>242 feet at the same time. </a:t>
            </a:r>
            <a:br>
              <a:rPr lang="en-US" altLang="en-US" sz="2400" b="1">
                <a:solidFill>
                  <a:srgbClr val="00539D"/>
                </a:solidFill>
                <a:ea typeface="Times New Roman" panose="02020603050405020304" pitchFamily="18" charset="0"/>
                <a:cs typeface="Arial" panose="020B0604020202020204" pitchFamily="34" charset="0"/>
              </a:rPr>
            </a:br>
            <a:r>
              <a:rPr lang="en-US" altLang="en-US" sz="2400" b="1">
                <a:solidFill>
                  <a:srgbClr val="00539D"/>
                </a:solidFill>
                <a:ea typeface="Times New Roman" panose="02020603050405020304" pitchFamily="18" charset="0"/>
                <a:cs typeface="Arial" panose="020B0604020202020204" pitchFamily="34" charset="0"/>
              </a:rPr>
              <a:t>What is the height of the </a:t>
            </a:r>
            <a:br>
              <a:rPr lang="en-US" altLang="en-US" sz="2400" b="1">
                <a:solidFill>
                  <a:srgbClr val="00539D"/>
                </a:solidFill>
                <a:ea typeface="Times New Roman" panose="02020603050405020304" pitchFamily="18" charset="0"/>
                <a:cs typeface="Arial" panose="020B0604020202020204" pitchFamily="34" charset="0"/>
              </a:rPr>
            </a:br>
            <a:r>
              <a:rPr lang="en-US" altLang="en-US" sz="2400" b="1">
                <a:solidFill>
                  <a:srgbClr val="00539D"/>
                </a:solidFill>
                <a:ea typeface="Times New Roman" panose="02020603050405020304" pitchFamily="18" charset="0"/>
                <a:cs typeface="Arial" panose="020B0604020202020204" pitchFamily="34" charset="0"/>
              </a:rPr>
              <a:t>Sears Tower?</a:t>
            </a:r>
          </a:p>
        </p:txBody>
      </p:sp>
      <p:pic>
        <p:nvPicPr>
          <p:cNvPr id="96261" name="Picture 5" descr="GEO07-03-03">
            <a:extLst>
              <a:ext uri="{FF2B5EF4-FFF2-40B4-BE49-F238E27FC236}">
                <a16:creationId xmlns:a16="http://schemas.microsoft.com/office/drawing/2014/main" id="{67AFE46C-ED1A-4AD4-BE5E-162B865306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6476" y="2971800"/>
            <a:ext cx="2778125" cy="3113088"/>
          </a:xfrm>
          <a:prstGeom prst="rect">
            <a:avLst/>
          </a:prstGeom>
          <a:noFill/>
          <a:extLst>
            <a:ext uri="{909E8E84-426E-40DD-AFC4-6F175D3DCCD1}">
              <a14:hiddenFill xmlns:a14="http://schemas.microsoft.com/office/drawing/2010/main">
                <a:solidFill>
                  <a:srgbClr val="FFFFFF"/>
                </a:solidFill>
              </a14:hiddenFill>
            </a:ext>
          </a:extLst>
        </p:spPr>
      </p:pic>
      <p:sp>
        <p:nvSpPr>
          <p:cNvPr id="96262" name="Text Box 6">
            <a:extLst>
              <a:ext uri="{FF2B5EF4-FFF2-40B4-BE49-F238E27FC236}">
                <a16:creationId xmlns:a16="http://schemas.microsoft.com/office/drawing/2014/main" id="{BEF46269-7E8A-4AC9-8772-CD16BE9E5405}"/>
              </a:ext>
            </a:extLst>
          </p:cNvPr>
          <p:cNvSpPr txBox="1">
            <a:spLocks noChangeArrowheads="1"/>
          </p:cNvSpPr>
          <p:nvPr/>
        </p:nvSpPr>
        <p:spPr bwMode="auto">
          <a:xfrm>
            <a:off x="2384426" y="4556126"/>
            <a:ext cx="4778375" cy="47307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828800" indent="-1828800">
              <a:defRPr>
                <a:solidFill>
                  <a:schemeClr val="tx1"/>
                </a:solidFill>
                <a:latin typeface="Arial" panose="020B0604020202020204" pitchFamily="34" charset="0"/>
              </a:defRPr>
            </a:lvl1pPr>
            <a:lvl2pPr marL="1943100">
              <a:defRPr>
                <a:solidFill>
                  <a:schemeClr val="tx1"/>
                </a:solidFill>
                <a:latin typeface="Arial" panose="020B0604020202020204" pitchFamily="34" charset="0"/>
              </a:defRPr>
            </a:lvl2pPr>
            <a:lvl3pPr marL="2057400">
              <a:defRPr>
                <a:solidFill>
                  <a:schemeClr val="tx1"/>
                </a:solidFill>
                <a:latin typeface="Arial" panose="020B0604020202020204" pitchFamily="34" charset="0"/>
              </a:defRPr>
            </a:lvl3pPr>
            <a:lvl4pPr marL="2171700">
              <a:defRPr>
                <a:solidFill>
                  <a:schemeClr val="tx1"/>
                </a:solidFill>
                <a:latin typeface="Arial" panose="020B0604020202020204" pitchFamily="34" charset="0"/>
              </a:defRPr>
            </a:lvl4pPr>
            <a:lvl5pPr marL="2286000">
              <a:defRPr>
                <a:solidFill>
                  <a:schemeClr val="tx1"/>
                </a:solidFill>
                <a:latin typeface="Arial" panose="020B0604020202020204" pitchFamily="34" charset="0"/>
              </a:defRPr>
            </a:lvl5pPr>
            <a:lvl6pPr marL="2743200" fontAlgn="base">
              <a:spcBef>
                <a:spcPct val="0"/>
              </a:spcBef>
              <a:spcAft>
                <a:spcPct val="0"/>
              </a:spcAft>
              <a:defRPr>
                <a:solidFill>
                  <a:schemeClr val="tx1"/>
                </a:solidFill>
                <a:latin typeface="Arial" panose="020B0604020202020204" pitchFamily="34" charset="0"/>
              </a:defRPr>
            </a:lvl6pPr>
            <a:lvl7pPr marL="3200400" fontAlgn="base">
              <a:spcBef>
                <a:spcPct val="0"/>
              </a:spcBef>
              <a:spcAft>
                <a:spcPct val="0"/>
              </a:spcAft>
              <a:defRPr>
                <a:solidFill>
                  <a:schemeClr val="tx1"/>
                </a:solidFill>
                <a:latin typeface="Arial" panose="020B0604020202020204" pitchFamily="34" charset="0"/>
              </a:defRPr>
            </a:lvl7pPr>
            <a:lvl8pPr marL="3657600" fontAlgn="base">
              <a:spcBef>
                <a:spcPct val="0"/>
              </a:spcBef>
              <a:spcAft>
                <a:spcPct val="0"/>
              </a:spcAft>
              <a:defRPr>
                <a:solidFill>
                  <a:schemeClr val="tx1"/>
                </a:solidFill>
                <a:latin typeface="Arial" panose="020B0604020202020204" pitchFamily="34" charset="0"/>
              </a:defRPr>
            </a:lvl8pPr>
            <a:lvl9pPr marL="4114800" fontAlgn="base">
              <a:spcBef>
                <a:spcPct val="0"/>
              </a:spcBef>
              <a:spcAft>
                <a:spcPct val="0"/>
              </a:spcAft>
              <a:defRPr>
                <a:solidFill>
                  <a:schemeClr val="tx1"/>
                </a:solidFill>
                <a:latin typeface="Arial" panose="020B0604020202020204" pitchFamily="34" charset="0"/>
              </a:defRPr>
            </a:lvl9pPr>
          </a:lstStyle>
          <a:p>
            <a:pPr>
              <a:lnSpc>
                <a:spcPct val="90000"/>
              </a:lnSpc>
              <a:spcBef>
                <a:spcPct val="20000"/>
              </a:spcBef>
              <a:spcAft>
                <a:spcPct val="20000"/>
              </a:spcAft>
              <a:buClr>
                <a:srgbClr val="FFFFFF"/>
              </a:buClr>
            </a:pPr>
            <a:r>
              <a:rPr lang="en-US" altLang="en-US" sz="2400" b="1">
                <a:solidFill>
                  <a:srgbClr val="00539D"/>
                </a:solidFill>
              </a:rPr>
              <a:t>Understand</a:t>
            </a:r>
            <a:r>
              <a:rPr lang="en-US" altLang="en-US" sz="2400"/>
              <a:t>	Make a sketch of the situation.</a:t>
            </a:r>
            <a:endParaRPr lang="en-US" altLang="en-US" sz="2400" i="1"/>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260">
                                            <p:txEl>
                                              <p:pRg st="0" end="0"/>
                                            </p:txEl>
                                          </p:spTgt>
                                        </p:tgtEl>
                                        <p:attrNameLst>
                                          <p:attrName>style.visibility</p:attrName>
                                        </p:attrNameLst>
                                      </p:cBhvr>
                                      <p:to>
                                        <p:strVal val="visible"/>
                                      </p:to>
                                    </p:set>
                                    <p:animEffect transition="in" filter="wipe(left)">
                                      <p:cBhvr>
                                        <p:cTn id="7" dur="500"/>
                                        <p:tgtEl>
                                          <p:spTgt spid="9626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6262"/>
                                        </p:tgtEl>
                                        <p:attrNameLst>
                                          <p:attrName>style.visibility</p:attrName>
                                        </p:attrNameLst>
                                      </p:cBhvr>
                                      <p:to>
                                        <p:strVal val="visible"/>
                                      </p:to>
                                    </p:set>
                                    <p:animEffect transition="in" filter="wipe(left)">
                                      <p:cBhvr>
                                        <p:cTn id="12" dur="500"/>
                                        <p:tgtEl>
                                          <p:spTgt spid="96262"/>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96261"/>
                                        </p:tgtEl>
                                        <p:attrNameLst>
                                          <p:attrName>style.visibility</p:attrName>
                                        </p:attrNameLst>
                                      </p:cBhvr>
                                      <p:to>
                                        <p:strVal val="visible"/>
                                      </p:to>
                                    </p:set>
                                    <p:animEffect transition="in" filter="wipe(left)">
                                      <p:cBhvr>
                                        <p:cTn id="16" dur="500"/>
                                        <p:tgtEl>
                                          <p:spTgt spid="96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build="p" autoUpdateAnimBg="0" advAuto="0"/>
      <p:bldP spid="96262"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49BBBAD3-A9DB-4961-B1EC-D160C04C2D94}"/>
              </a:ext>
            </a:extLst>
          </p:cNvPr>
          <p:cNvSpPr>
            <a:spLocks noGrp="1" noChangeArrowheads="1"/>
          </p:cNvSpPr>
          <p:nvPr>
            <p:ph type="title"/>
          </p:nvPr>
        </p:nvSpPr>
        <p:spPr/>
        <p:txBody>
          <a:bodyPr/>
          <a:lstStyle/>
          <a:p>
            <a:r>
              <a:rPr lang="en-US" altLang="en-US"/>
              <a:t>Example 5</a:t>
            </a:r>
          </a:p>
        </p:txBody>
      </p:sp>
      <p:sp>
        <p:nvSpPr>
          <p:cNvPr id="97284" name="Text Box 4">
            <a:extLst>
              <a:ext uri="{FF2B5EF4-FFF2-40B4-BE49-F238E27FC236}">
                <a16:creationId xmlns:a16="http://schemas.microsoft.com/office/drawing/2014/main" id="{16AE7793-258C-4CD3-B368-F45A8D560C56}"/>
              </a:ext>
            </a:extLst>
          </p:cNvPr>
          <p:cNvSpPr txBox="1">
            <a:spLocks noChangeArrowheads="1"/>
          </p:cNvSpPr>
          <p:nvPr/>
        </p:nvSpPr>
        <p:spPr bwMode="auto">
          <a:xfrm>
            <a:off x="5943600" y="771526"/>
            <a:ext cx="441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EC1D24"/>
                </a:solidFill>
              </a:rPr>
              <a:t>Indirect Measurement</a:t>
            </a:r>
          </a:p>
        </p:txBody>
      </p:sp>
      <p:sp>
        <p:nvSpPr>
          <p:cNvPr id="97285" name="Rectangle 5">
            <a:extLst>
              <a:ext uri="{FF2B5EF4-FFF2-40B4-BE49-F238E27FC236}">
                <a16:creationId xmlns:a16="http://schemas.microsoft.com/office/drawing/2014/main" id="{D77147C8-EE6F-428E-A93D-78C9195D3EDF}"/>
              </a:ext>
            </a:extLst>
          </p:cNvPr>
          <p:cNvSpPr>
            <a:spLocks noChangeArrowheads="1"/>
          </p:cNvSpPr>
          <p:nvPr/>
        </p:nvSpPr>
        <p:spPr bwMode="auto">
          <a:xfrm>
            <a:off x="2400301" y="1503364"/>
            <a:ext cx="7705725" cy="256685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71550" indent="-971550">
              <a:spcBef>
                <a:spcPct val="20000"/>
              </a:spcBef>
              <a:buChar char="•"/>
              <a:defRPr sz="3200">
                <a:solidFill>
                  <a:schemeClr val="tx1"/>
                </a:solidFill>
                <a:latin typeface="Arial" panose="020B0604020202020204" pitchFamily="34" charset="0"/>
              </a:defRPr>
            </a:lvl1pPr>
            <a:lvl2pPr marL="1371600" indent="-285750">
              <a:spcBef>
                <a:spcPct val="20000"/>
              </a:spcBef>
              <a:buChar char="–"/>
              <a:defRPr sz="2800">
                <a:solidFill>
                  <a:schemeClr val="tx1"/>
                </a:solidFill>
                <a:latin typeface="Arial" panose="020B0604020202020204" pitchFamily="34" charset="0"/>
              </a:defRPr>
            </a:lvl2pPr>
            <a:lvl3pPr marL="1714500" indent="-228600">
              <a:spcBef>
                <a:spcPct val="20000"/>
              </a:spcBef>
              <a:buChar char="•"/>
              <a:defRPr sz="2400">
                <a:solidFill>
                  <a:schemeClr val="tx1"/>
                </a:solidFill>
                <a:latin typeface="Arial" panose="020B0604020202020204" pitchFamily="34" charset="0"/>
              </a:defRPr>
            </a:lvl3pPr>
            <a:lvl4pPr marL="2057400" indent="-228600">
              <a:spcBef>
                <a:spcPct val="20000"/>
              </a:spcBef>
              <a:buChar char="–"/>
              <a:defRPr sz="2000">
                <a:solidFill>
                  <a:schemeClr val="tx1"/>
                </a:solidFill>
                <a:latin typeface="Arial" panose="020B0604020202020204" pitchFamily="34" charset="0"/>
              </a:defRPr>
            </a:lvl4pPr>
            <a:lvl5pPr marL="2400300" indent="-228600">
              <a:spcBef>
                <a:spcPct val="20000"/>
              </a:spcBef>
              <a:buChar char="»"/>
              <a:defRPr sz="2000">
                <a:solidFill>
                  <a:schemeClr val="tx1"/>
                </a:solidFill>
                <a:latin typeface="Arial" panose="020B0604020202020204" pitchFamily="34" charset="0"/>
              </a:defRPr>
            </a:lvl5pPr>
            <a:lvl6pPr marL="2857500" indent="-228600" fontAlgn="base">
              <a:spcBef>
                <a:spcPct val="20000"/>
              </a:spcBef>
              <a:spcAft>
                <a:spcPct val="0"/>
              </a:spcAft>
              <a:buChar char="»"/>
              <a:defRPr sz="2000">
                <a:solidFill>
                  <a:schemeClr val="tx1"/>
                </a:solidFill>
                <a:latin typeface="Arial" panose="020B0604020202020204" pitchFamily="34" charset="0"/>
              </a:defRPr>
            </a:lvl6pPr>
            <a:lvl7pPr marL="3314700" indent="-228600" fontAlgn="base">
              <a:spcBef>
                <a:spcPct val="20000"/>
              </a:spcBef>
              <a:spcAft>
                <a:spcPct val="0"/>
              </a:spcAft>
              <a:buChar char="»"/>
              <a:defRPr sz="2000">
                <a:solidFill>
                  <a:schemeClr val="tx1"/>
                </a:solidFill>
                <a:latin typeface="Arial" panose="020B0604020202020204" pitchFamily="34" charset="0"/>
              </a:defRPr>
            </a:lvl7pPr>
            <a:lvl8pPr marL="3771900" indent="-228600" fontAlgn="base">
              <a:spcBef>
                <a:spcPct val="20000"/>
              </a:spcBef>
              <a:spcAft>
                <a:spcPct val="0"/>
              </a:spcAft>
              <a:buChar char="»"/>
              <a:defRPr sz="2000">
                <a:solidFill>
                  <a:schemeClr val="tx1"/>
                </a:solidFill>
                <a:latin typeface="Arial" panose="020B0604020202020204" pitchFamily="34" charset="0"/>
              </a:defRPr>
            </a:lvl8pPr>
            <a:lvl9pPr marL="4229100" indent="-228600" fontAlgn="base">
              <a:spcBef>
                <a:spcPct val="20000"/>
              </a:spcBef>
              <a:spcAft>
                <a:spcPct val="0"/>
              </a:spcAft>
              <a:buChar char="»"/>
              <a:defRPr sz="2000">
                <a:solidFill>
                  <a:schemeClr val="tx1"/>
                </a:solidFill>
                <a:latin typeface="Arial" panose="020B0604020202020204" pitchFamily="34" charset="0"/>
              </a:defRPr>
            </a:lvl9pPr>
          </a:lstStyle>
          <a:p>
            <a:pPr>
              <a:lnSpc>
                <a:spcPct val="90000"/>
              </a:lnSpc>
              <a:spcAft>
                <a:spcPct val="20000"/>
              </a:spcAft>
              <a:buClr>
                <a:srgbClr val="FFFFFF"/>
              </a:buClr>
              <a:buFontTx/>
              <a:buNone/>
            </a:pPr>
            <a:r>
              <a:rPr lang="en-US" altLang="en-US" sz="2400" b="1">
                <a:solidFill>
                  <a:srgbClr val="00539D"/>
                </a:solidFill>
              </a:rPr>
              <a:t>Plan</a:t>
            </a:r>
            <a:r>
              <a:rPr lang="en-US" altLang="en-US" sz="2400"/>
              <a:t>	In shadow problems, you can assume that the angles formed by the Sun’s rays with any two objects are congruent and that the two objects form the sides of two right triangles. Since two pairs of angles are congruent, the right triangles are similar by the AA Similarity Postulate.</a:t>
            </a:r>
          </a:p>
          <a:p>
            <a:pPr>
              <a:lnSpc>
                <a:spcPct val="90000"/>
              </a:lnSpc>
              <a:spcAft>
                <a:spcPct val="20000"/>
              </a:spcAft>
              <a:buClr>
                <a:srgbClr val="FFFFFF"/>
              </a:buClr>
              <a:buFontTx/>
              <a:buNone/>
            </a:pPr>
            <a:r>
              <a:rPr lang="en-US" altLang="en-US" sz="2400"/>
              <a:t>	So the following proportion can be written.</a:t>
            </a:r>
          </a:p>
        </p:txBody>
      </p:sp>
      <p:grpSp>
        <p:nvGrpSpPr>
          <p:cNvPr id="97305" name="Group 25">
            <a:extLst>
              <a:ext uri="{FF2B5EF4-FFF2-40B4-BE49-F238E27FC236}">
                <a16:creationId xmlns:a16="http://schemas.microsoft.com/office/drawing/2014/main" id="{BBFA6A72-F3C3-488B-826C-F18096541053}"/>
              </a:ext>
            </a:extLst>
          </p:cNvPr>
          <p:cNvGrpSpPr>
            <a:grpSpLocks/>
          </p:cNvGrpSpPr>
          <p:nvPr/>
        </p:nvGrpSpPr>
        <p:grpSpPr bwMode="auto">
          <a:xfrm>
            <a:off x="2335214" y="4191001"/>
            <a:ext cx="7947025" cy="817563"/>
            <a:chOff x="511" y="2640"/>
            <a:chExt cx="5006" cy="515"/>
          </a:xfrm>
        </p:grpSpPr>
        <p:pic>
          <p:nvPicPr>
            <p:cNvPr id="97304" name="Picture 24">
              <a:extLst>
                <a:ext uri="{FF2B5EF4-FFF2-40B4-BE49-F238E27FC236}">
                  <a16:creationId xmlns:a16="http://schemas.microsoft.com/office/drawing/2014/main" id="{F9CF62D7-F03F-46BD-A2E8-CCBEED1357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 y="2640"/>
              <a:ext cx="2701" cy="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292" name="Picture 12" descr="Ch06-120">
              <a:extLst>
                <a:ext uri="{FF2B5EF4-FFF2-40B4-BE49-F238E27FC236}">
                  <a16:creationId xmlns:a16="http://schemas.microsoft.com/office/drawing/2014/main" id="{FF1BC028-0EAD-4BC4-8506-A1BC671393DB}"/>
                </a:ext>
              </a:extLst>
            </p:cNvPr>
            <p:cNvPicPr preferRelativeResize="0">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3104" y="2643"/>
              <a:ext cx="2413" cy="512"/>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7285">
                                            <p:txEl>
                                              <p:pRg st="0" end="0"/>
                                            </p:txEl>
                                          </p:spTgt>
                                        </p:tgtEl>
                                        <p:attrNameLst>
                                          <p:attrName>style.visibility</p:attrName>
                                        </p:attrNameLst>
                                      </p:cBhvr>
                                      <p:to>
                                        <p:strVal val="visible"/>
                                      </p:to>
                                    </p:set>
                                    <p:animEffect transition="in" filter="wipe(left)">
                                      <p:cBhvr>
                                        <p:cTn id="7" dur="500"/>
                                        <p:tgtEl>
                                          <p:spTgt spid="9728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7285">
                                            <p:txEl>
                                              <p:pRg st="1" end="1"/>
                                            </p:txEl>
                                          </p:spTgt>
                                        </p:tgtEl>
                                        <p:attrNameLst>
                                          <p:attrName>style.visibility</p:attrName>
                                        </p:attrNameLst>
                                      </p:cBhvr>
                                      <p:to>
                                        <p:strVal val="visible"/>
                                      </p:to>
                                    </p:set>
                                    <p:animEffect transition="in" filter="wipe(left)">
                                      <p:cBhvr>
                                        <p:cTn id="12" dur="500"/>
                                        <p:tgtEl>
                                          <p:spTgt spid="97285">
                                            <p:txEl>
                                              <p:pRg st="1" end="1"/>
                                            </p:txEl>
                                          </p:spTgt>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97305"/>
                                        </p:tgtEl>
                                        <p:attrNameLst>
                                          <p:attrName>style.visibility</p:attrName>
                                        </p:attrNameLst>
                                      </p:cBhvr>
                                      <p:to>
                                        <p:strVal val="visible"/>
                                      </p:to>
                                    </p:set>
                                    <p:animEffect transition="in" filter="wipe(left)">
                                      <p:cBhvr>
                                        <p:cTn id="16" dur="500"/>
                                        <p:tgtEl>
                                          <p:spTgt spid="97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5" grpId="0" uiExpand="1" build="p" autoUpdateAnimBg="0"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a:extLst>
              <a:ext uri="{FF2B5EF4-FFF2-40B4-BE49-F238E27FC236}">
                <a16:creationId xmlns:a16="http://schemas.microsoft.com/office/drawing/2014/main" id="{09FAF966-477C-4F31-A18C-0650AD30E9C7}"/>
              </a:ext>
            </a:extLst>
          </p:cNvPr>
          <p:cNvSpPr>
            <a:spLocks noGrp="1" noChangeArrowheads="1"/>
          </p:cNvSpPr>
          <p:nvPr>
            <p:ph type="title"/>
          </p:nvPr>
        </p:nvSpPr>
        <p:spPr/>
        <p:txBody>
          <a:bodyPr/>
          <a:lstStyle/>
          <a:p>
            <a:r>
              <a:rPr lang="en-US" altLang="en-US"/>
              <a:t>Example 5</a:t>
            </a:r>
          </a:p>
        </p:txBody>
      </p:sp>
      <p:sp>
        <p:nvSpPr>
          <p:cNvPr id="156675" name="Text Box 3">
            <a:extLst>
              <a:ext uri="{FF2B5EF4-FFF2-40B4-BE49-F238E27FC236}">
                <a16:creationId xmlns:a16="http://schemas.microsoft.com/office/drawing/2014/main" id="{847F7A3B-AB53-4E5B-AC34-013EDBDAC5C2}"/>
              </a:ext>
            </a:extLst>
          </p:cNvPr>
          <p:cNvSpPr txBox="1">
            <a:spLocks noChangeArrowheads="1"/>
          </p:cNvSpPr>
          <p:nvPr/>
        </p:nvSpPr>
        <p:spPr bwMode="auto">
          <a:xfrm>
            <a:off x="5943600" y="771526"/>
            <a:ext cx="441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EC1D24"/>
                </a:solidFill>
              </a:rPr>
              <a:t>Indirect Measurement</a:t>
            </a:r>
          </a:p>
        </p:txBody>
      </p:sp>
      <p:sp>
        <p:nvSpPr>
          <p:cNvPr id="156677" name="Text Box 5">
            <a:extLst>
              <a:ext uri="{FF2B5EF4-FFF2-40B4-BE49-F238E27FC236}">
                <a16:creationId xmlns:a16="http://schemas.microsoft.com/office/drawing/2014/main" id="{DBE6C901-2FBC-4116-85F8-CD159C4073F3}"/>
              </a:ext>
            </a:extLst>
          </p:cNvPr>
          <p:cNvSpPr txBox="1">
            <a:spLocks noChangeArrowheads="1"/>
          </p:cNvSpPr>
          <p:nvPr/>
        </p:nvSpPr>
        <p:spPr bwMode="auto">
          <a:xfrm>
            <a:off x="2384426" y="1504951"/>
            <a:ext cx="7845425" cy="47307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257300" indent="-1257300">
              <a:defRPr>
                <a:solidFill>
                  <a:schemeClr val="tx1"/>
                </a:solidFill>
                <a:latin typeface="Arial" panose="020B0604020202020204" pitchFamily="34" charset="0"/>
              </a:defRPr>
            </a:lvl1pPr>
            <a:lvl2pPr marL="1489075">
              <a:defRPr>
                <a:solidFill>
                  <a:schemeClr val="tx1"/>
                </a:solidFill>
                <a:latin typeface="Arial" panose="020B0604020202020204" pitchFamily="34" charset="0"/>
              </a:defRPr>
            </a:lvl2pPr>
            <a:lvl3pPr marL="1603375">
              <a:defRPr>
                <a:solidFill>
                  <a:schemeClr val="tx1"/>
                </a:solidFill>
                <a:latin typeface="Arial" panose="020B0604020202020204" pitchFamily="34" charset="0"/>
              </a:defRPr>
            </a:lvl3pPr>
            <a:lvl4pPr marL="1717675">
              <a:defRPr>
                <a:solidFill>
                  <a:schemeClr val="tx1"/>
                </a:solidFill>
                <a:latin typeface="Arial" panose="020B0604020202020204" pitchFamily="34" charset="0"/>
              </a:defRPr>
            </a:lvl4pPr>
            <a:lvl5pPr marL="1831975">
              <a:defRPr>
                <a:solidFill>
                  <a:schemeClr val="tx1"/>
                </a:solidFill>
                <a:latin typeface="Arial" panose="020B0604020202020204" pitchFamily="34" charset="0"/>
              </a:defRPr>
            </a:lvl5pPr>
            <a:lvl6pPr marL="2289175" fontAlgn="base">
              <a:spcBef>
                <a:spcPct val="0"/>
              </a:spcBef>
              <a:spcAft>
                <a:spcPct val="0"/>
              </a:spcAft>
              <a:defRPr>
                <a:solidFill>
                  <a:schemeClr val="tx1"/>
                </a:solidFill>
                <a:latin typeface="Arial" panose="020B0604020202020204" pitchFamily="34" charset="0"/>
              </a:defRPr>
            </a:lvl6pPr>
            <a:lvl7pPr marL="2746375" fontAlgn="base">
              <a:spcBef>
                <a:spcPct val="0"/>
              </a:spcBef>
              <a:spcAft>
                <a:spcPct val="0"/>
              </a:spcAft>
              <a:defRPr>
                <a:solidFill>
                  <a:schemeClr val="tx1"/>
                </a:solidFill>
                <a:latin typeface="Arial" panose="020B0604020202020204" pitchFamily="34" charset="0"/>
              </a:defRPr>
            </a:lvl7pPr>
            <a:lvl8pPr marL="3203575" fontAlgn="base">
              <a:spcBef>
                <a:spcPct val="0"/>
              </a:spcBef>
              <a:spcAft>
                <a:spcPct val="0"/>
              </a:spcAft>
              <a:defRPr>
                <a:solidFill>
                  <a:schemeClr val="tx1"/>
                </a:solidFill>
                <a:latin typeface="Arial" panose="020B0604020202020204" pitchFamily="34" charset="0"/>
              </a:defRPr>
            </a:lvl8pPr>
            <a:lvl9pPr marL="3660775" fontAlgn="base">
              <a:spcBef>
                <a:spcPct val="0"/>
              </a:spcBef>
              <a:spcAft>
                <a:spcPct val="0"/>
              </a:spcAft>
              <a:defRPr>
                <a:solidFill>
                  <a:schemeClr val="tx1"/>
                </a:solidFill>
                <a:latin typeface="Arial" panose="020B0604020202020204" pitchFamily="34" charset="0"/>
              </a:defRPr>
            </a:lvl9pPr>
          </a:lstStyle>
          <a:p>
            <a:pPr>
              <a:lnSpc>
                <a:spcPct val="90000"/>
              </a:lnSpc>
              <a:spcBef>
                <a:spcPct val="20000"/>
              </a:spcBef>
              <a:spcAft>
                <a:spcPct val="20000"/>
              </a:spcAft>
              <a:buClr>
                <a:srgbClr val="FFFFFF"/>
              </a:buClr>
            </a:pPr>
            <a:r>
              <a:rPr lang="en-US" altLang="en-US" sz="2400" b="1">
                <a:solidFill>
                  <a:srgbClr val="00539D"/>
                </a:solidFill>
              </a:rPr>
              <a:t>Solve</a:t>
            </a:r>
            <a:r>
              <a:rPr lang="en-US" altLang="en-US" sz="2400"/>
              <a:t>	Substitute the known values and let </a:t>
            </a:r>
            <a:r>
              <a:rPr lang="en-US" altLang="en-US" sz="2400" i="1"/>
              <a:t>x</a:t>
            </a:r>
            <a:r>
              <a:rPr lang="en-US" altLang="en-US" sz="2400"/>
              <a:t> be the height of the Sears Tower.</a:t>
            </a:r>
            <a:endParaRPr lang="en-US" altLang="en-US" sz="2400" i="1"/>
          </a:p>
        </p:txBody>
      </p:sp>
      <p:sp>
        <p:nvSpPr>
          <p:cNvPr id="156678" name="Text Box 6">
            <a:extLst>
              <a:ext uri="{FF2B5EF4-FFF2-40B4-BE49-F238E27FC236}">
                <a16:creationId xmlns:a16="http://schemas.microsoft.com/office/drawing/2014/main" id="{A9DD6076-9093-458B-BA2E-F5639A7895E8}"/>
              </a:ext>
            </a:extLst>
          </p:cNvPr>
          <p:cNvSpPr txBox="1">
            <a:spLocks noChangeArrowheads="1"/>
          </p:cNvSpPr>
          <p:nvPr/>
        </p:nvSpPr>
        <p:spPr bwMode="auto">
          <a:xfrm>
            <a:off x="6750051" y="2647950"/>
            <a:ext cx="3192463" cy="42068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20000"/>
              </a:spcBef>
              <a:spcAft>
                <a:spcPct val="20000"/>
              </a:spcAft>
              <a:buClr>
                <a:srgbClr val="FFFFFF"/>
              </a:buClr>
            </a:pPr>
            <a:r>
              <a:rPr lang="en-US" altLang="en-US" sz="2400"/>
              <a:t>Substitution</a:t>
            </a:r>
          </a:p>
        </p:txBody>
      </p:sp>
      <p:sp>
        <p:nvSpPr>
          <p:cNvPr id="156679" name="Text Box 7">
            <a:extLst>
              <a:ext uri="{FF2B5EF4-FFF2-40B4-BE49-F238E27FC236}">
                <a16:creationId xmlns:a16="http://schemas.microsoft.com/office/drawing/2014/main" id="{69E50658-C149-4993-ACD9-4F6776CB859C}"/>
              </a:ext>
            </a:extLst>
          </p:cNvPr>
          <p:cNvSpPr txBox="1">
            <a:spLocks noChangeArrowheads="1"/>
          </p:cNvSpPr>
          <p:nvPr/>
        </p:nvSpPr>
        <p:spPr bwMode="auto">
          <a:xfrm>
            <a:off x="6750051" y="3495675"/>
            <a:ext cx="3279775" cy="424732"/>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20000"/>
              </a:spcBef>
              <a:spcAft>
                <a:spcPct val="20000"/>
              </a:spcAft>
              <a:buClr>
                <a:srgbClr val="FFFFFF"/>
              </a:buClr>
            </a:pPr>
            <a:r>
              <a:rPr lang="en-US" altLang="en-US" sz="2400"/>
              <a:t>Cross Products Property</a:t>
            </a:r>
          </a:p>
        </p:txBody>
      </p:sp>
      <p:pic>
        <p:nvPicPr>
          <p:cNvPr id="156680" name="Picture 8" descr="Ch06-121">
            <a:extLst>
              <a:ext uri="{FF2B5EF4-FFF2-40B4-BE49-F238E27FC236}">
                <a16:creationId xmlns:a16="http://schemas.microsoft.com/office/drawing/2014/main" id="{2C73535B-02AA-4050-9CE1-22C42E6C3FA7}"/>
              </a:ext>
            </a:extLst>
          </p:cNvPr>
          <p:cNvPicPr preferRelativeResize="0">
            <a:picLocks noChangeAspect="1" noChangeArrowheads="1"/>
          </p:cNvPicPr>
          <p:nvPr/>
        </p:nvPicPr>
        <p:blipFill>
          <a:blip r:embed="rId3">
            <a:lum bright="-100000"/>
            <a:extLst>
              <a:ext uri="{28A0092B-C50C-407E-A947-70E740481C1C}">
                <a14:useLocalDpi xmlns:a14="http://schemas.microsoft.com/office/drawing/2010/main" val="0"/>
              </a:ext>
            </a:extLst>
          </a:blip>
          <a:srcRect/>
          <a:stretch>
            <a:fillRect/>
          </a:stretch>
        </p:blipFill>
        <p:spPr bwMode="auto">
          <a:xfrm>
            <a:off x="3744913" y="2514601"/>
            <a:ext cx="1238250" cy="690563"/>
          </a:xfrm>
          <a:prstGeom prst="rect">
            <a:avLst/>
          </a:prstGeom>
          <a:noFill/>
          <a:extLst>
            <a:ext uri="{909E8E84-426E-40DD-AFC4-6F175D3DCCD1}">
              <a14:hiddenFill xmlns:a14="http://schemas.microsoft.com/office/drawing/2010/main">
                <a:solidFill>
                  <a:srgbClr val="FFFFFF"/>
                </a:solidFill>
              </a14:hiddenFill>
            </a:ext>
          </a:extLst>
        </p:spPr>
      </p:pic>
      <p:pic>
        <p:nvPicPr>
          <p:cNvPr id="156681" name="Picture 9" descr="Ch06-122">
            <a:extLst>
              <a:ext uri="{FF2B5EF4-FFF2-40B4-BE49-F238E27FC236}">
                <a16:creationId xmlns:a16="http://schemas.microsoft.com/office/drawing/2014/main" id="{83154D94-F193-4C03-89E3-0EA6D3EEDE90}"/>
              </a:ext>
            </a:extLst>
          </p:cNvPr>
          <p:cNvPicPr preferRelativeResize="0">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3676650" y="3522663"/>
            <a:ext cx="2038350" cy="400050"/>
          </a:xfrm>
          <a:prstGeom prst="rect">
            <a:avLst/>
          </a:prstGeom>
          <a:noFill/>
          <a:extLst>
            <a:ext uri="{909E8E84-426E-40DD-AFC4-6F175D3DCCD1}">
              <a14:hiddenFill xmlns:a14="http://schemas.microsoft.com/office/drawing/2010/main">
                <a:solidFill>
                  <a:srgbClr val="FFFFFF"/>
                </a:solidFill>
              </a14:hiddenFill>
            </a:ext>
          </a:extLst>
        </p:spPr>
      </p:pic>
      <p:grpSp>
        <p:nvGrpSpPr>
          <p:cNvPr id="156689" name="Group 17">
            <a:extLst>
              <a:ext uri="{FF2B5EF4-FFF2-40B4-BE49-F238E27FC236}">
                <a16:creationId xmlns:a16="http://schemas.microsoft.com/office/drawing/2014/main" id="{33A4F204-E60B-4771-879F-A68B2214D574}"/>
              </a:ext>
            </a:extLst>
          </p:cNvPr>
          <p:cNvGrpSpPr>
            <a:grpSpLocks/>
          </p:cNvGrpSpPr>
          <p:nvPr/>
        </p:nvGrpSpPr>
        <p:grpSpPr bwMode="auto">
          <a:xfrm>
            <a:off x="3703639" y="4532314"/>
            <a:ext cx="4429125" cy="420687"/>
            <a:chOff x="1373" y="2855"/>
            <a:chExt cx="2790" cy="265"/>
          </a:xfrm>
        </p:grpSpPr>
        <p:sp>
          <p:nvSpPr>
            <p:cNvPr id="156685" name="Text Box 13">
              <a:extLst>
                <a:ext uri="{FF2B5EF4-FFF2-40B4-BE49-F238E27FC236}">
                  <a16:creationId xmlns:a16="http://schemas.microsoft.com/office/drawing/2014/main" id="{33A18512-43C1-4142-90F6-94B62236D439}"/>
                </a:ext>
              </a:extLst>
            </p:cNvPr>
            <p:cNvSpPr txBox="1">
              <a:spLocks noChangeArrowheads="1"/>
            </p:cNvSpPr>
            <p:nvPr/>
          </p:nvSpPr>
          <p:spPr bwMode="auto">
            <a:xfrm>
              <a:off x="3292" y="2855"/>
              <a:ext cx="871" cy="26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20000"/>
                </a:spcBef>
                <a:spcAft>
                  <a:spcPct val="20000"/>
                </a:spcAft>
                <a:buClr>
                  <a:srgbClr val="FFFFFF"/>
                </a:buClr>
              </a:pPr>
              <a:r>
                <a:rPr lang="en-US" altLang="en-US" sz="2400"/>
                <a:t>Simplify.</a:t>
              </a:r>
            </a:p>
          </p:txBody>
        </p:sp>
        <p:pic>
          <p:nvPicPr>
            <p:cNvPr id="156686" name="Picture 14" descr="Ch06-123">
              <a:extLst>
                <a:ext uri="{FF2B5EF4-FFF2-40B4-BE49-F238E27FC236}">
                  <a16:creationId xmlns:a16="http://schemas.microsoft.com/office/drawing/2014/main" id="{D44E235D-A1EC-47C1-9A9F-1C414ACF1872}"/>
                </a:ext>
              </a:extLst>
            </p:cNvPr>
            <p:cNvPicPr preferRelativeResize="0">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1373" y="2909"/>
              <a:ext cx="1020" cy="1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6690" name="Group 18">
            <a:extLst>
              <a:ext uri="{FF2B5EF4-FFF2-40B4-BE49-F238E27FC236}">
                <a16:creationId xmlns:a16="http://schemas.microsoft.com/office/drawing/2014/main" id="{691F8EAC-1A33-4B23-AD98-D605070C9CBF}"/>
              </a:ext>
            </a:extLst>
          </p:cNvPr>
          <p:cNvGrpSpPr>
            <a:grpSpLocks/>
          </p:cNvGrpSpPr>
          <p:nvPr/>
        </p:nvGrpSpPr>
        <p:grpSpPr bwMode="auto">
          <a:xfrm>
            <a:off x="3709988" y="5141914"/>
            <a:ext cx="6577012" cy="420687"/>
            <a:chOff x="1377" y="3239"/>
            <a:chExt cx="4143" cy="265"/>
          </a:xfrm>
        </p:grpSpPr>
        <p:pic>
          <p:nvPicPr>
            <p:cNvPr id="156687" name="Picture 15" descr="Ch06-124">
              <a:extLst>
                <a:ext uri="{FF2B5EF4-FFF2-40B4-BE49-F238E27FC236}">
                  <a16:creationId xmlns:a16="http://schemas.microsoft.com/office/drawing/2014/main" id="{384CE5B2-B72F-42DC-8F26-CA9B861C9C9E}"/>
                </a:ext>
              </a:extLst>
            </p:cNvPr>
            <p:cNvPicPr preferRelativeResize="0">
              <a:picLocks noChangeAspect="1" noChangeArrowheads="1"/>
            </p:cNvPicPr>
            <p:nvPr/>
          </p:nvPicPr>
          <p:blipFill>
            <a:blip r:embed="rId6">
              <a:lum bright="-100000"/>
              <a:extLst>
                <a:ext uri="{28A0092B-C50C-407E-A947-70E740481C1C}">
                  <a14:useLocalDpi xmlns:a14="http://schemas.microsoft.com/office/drawing/2010/main" val="0"/>
                </a:ext>
              </a:extLst>
            </a:blip>
            <a:srcRect/>
            <a:stretch>
              <a:fillRect/>
            </a:stretch>
          </p:blipFill>
          <p:spPr bwMode="auto">
            <a:xfrm>
              <a:off x="1377" y="3286"/>
              <a:ext cx="1002" cy="198"/>
            </a:xfrm>
            <a:prstGeom prst="rect">
              <a:avLst/>
            </a:prstGeom>
            <a:noFill/>
            <a:extLst>
              <a:ext uri="{909E8E84-426E-40DD-AFC4-6F175D3DCCD1}">
                <a14:hiddenFill xmlns:a14="http://schemas.microsoft.com/office/drawing/2010/main">
                  <a:solidFill>
                    <a:srgbClr val="FFFFFF"/>
                  </a:solidFill>
                </a14:hiddenFill>
              </a:ext>
            </a:extLst>
          </p:spPr>
        </p:pic>
        <p:sp>
          <p:nvSpPr>
            <p:cNvPr id="156688" name="Text Box 16">
              <a:extLst>
                <a:ext uri="{FF2B5EF4-FFF2-40B4-BE49-F238E27FC236}">
                  <a16:creationId xmlns:a16="http://schemas.microsoft.com/office/drawing/2014/main" id="{6B31ED30-FBC6-466B-ACD1-65C5CEF8576A}"/>
                </a:ext>
              </a:extLst>
            </p:cNvPr>
            <p:cNvSpPr txBox="1">
              <a:spLocks noChangeArrowheads="1"/>
            </p:cNvSpPr>
            <p:nvPr/>
          </p:nvSpPr>
          <p:spPr bwMode="auto">
            <a:xfrm>
              <a:off x="3292" y="3239"/>
              <a:ext cx="2228" cy="26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20000"/>
                </a:spcBef>
                <a:spcAft>
                  <a:spcPct val="20000"/>
                </a:spcAft>
                <a:buClr>
                  <a:srgbClr val="FFFFFF"/>
                </a:buClr>
              </a:pPr>
              <a:r>
                <a:rPr lang="en-US" altLang="en-US" sz="2400"/>
                <a:t>Divide each side by 2.</a:t>
              </a:r>
            </a:p>
          </p:txBody>
        </p:sp>
      </p:gr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6677"/>
                                        </p:tgtEl>
                                        <p:attrNameLst>
                                          <p:attrName>style.visibility</p:attrName>
                                        </p:attrNameLst>
                                      </p:cBhvr>
                                      <p:to>
                                        <p:strVal val="visible"/>
                                      </p:to>
                                    </p:set>
                                    <p:animEffect transition="in" filter="wipe(left)">
                                      <p:cBhvr>
                                        <p:cTn id="7" dur="500"/>
                                        <p:tgtEl>
                                          <p:spTgt spid="1566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56680"/>
                                        </p:tgtEl>
                                        <p:attrNameLst>
                                          <p:attrName>style.visibility</p:attrName>
                                        </p:attrNameLst>
                                      </p:cBhvr>
                                      <p:to>
                                        <p:strVal val="visible"/>
                                      </p:to>
                                    </p:set>
                                    <p:animEffect transition="in" filter="wipe(left)">
                                      <p:cBhvr>
                                        <p:cTn id="12" dur="500"/>
                                        <p:tgtEl>
                                          <p:spTgt spid="156680"/>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56678"/>
                                        </p:tgtEl>
                                        <p:attrNameLst>
                                          <p:attrName>style.visibility</p:attrName>
                                        </p:attrNameLst>
                                      </p:cBhvr>
                                      <p:to>
                                        <p:strVal val="visible"/>
                                      </p:to>
                                    </p:set>
                                    <p:animEffect transition="in" filter="wipe(left)">
                                      <p:cBhvr>
                                        <p:cTn id="16" dur="500"/>
                                        <p:tgtEl>
                                          <p:spTgt spid="15667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156681"/>
                                        </p:tgtEl>
                                        <p:attrNameLst>
                                          <p:attrName>style.visibility</p:attrName>
                                        </p:attrNameLst>
                                      </p:cBhvr>
                                      <p:to>
                                        <p:strVal val="visible"/>
                                      </p:to>
                                    </p:set>
                                    <p:animEffect transition="in" filter="wipe(left)">
                                      <p:cBhvr>
                                        <p:cTn id="21" dur="500"/>
                                        <p:tgtEl>
                                          <p:spTgt spid="156681"/>
                                        </p:tgtEl>
                                      </p:cBhvr>
                                    </p:animEffect>
                                  </p:childTnLst>
                                </p:cTn>
                              </p:par>
                            </p:childTnLst>
                          </p:cTn>
                        </p:par>
                        <p:par>
                          <p:cTn id="22" fill="hold" nodeType="afterGroup">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56679"/>
                                        </p:tgtEl>
                                        <p:attrNameLst>
                                          <p:attrName>style.visibility</p:attrName>
                                        </p:attrNameLst>
                                      </p:cBhvr>
                                      <p:to>
                                        <p:strVal val="visible"/>
                                      </p:to>
                                    </p:set>
                                    <p:animEffect transition="in" filter="wipe(left)">
                                      <p:cBhvr>
                                        <p:cTn id="25" dur="500"/>
                                        <p:tgtEl>
                                          <p:spTgt spid="15667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156689"/>
                                        </p:tgtEl>
                                        <p:attrNameLst>
                                          <p:attrName>style.visibility</p:attrName>
                                        </p:attrNameLst>
                                      </p:cBhvr>
                                      <p:to>
                                        <p:strVal val="visible"/>
                                      </p:to>
                                    </p:set>
                                    <p:animEffect transition="in" filter="wipe(left)">
                                      <p:cBhvr>
                                        <p:cTn id="30" dur="500"/>
                                        <p:tgtEl>
                                          <p:spTgt spid="15668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156690"/>
                                        </p:tgtEl>
                                        <p:attrNameLst>
                                          <p:attrName>style.visibility</p:attrName>
                                        </p:attrNameLst>
                                      </p:cBhvr>
                                      <p:to>
                                        <p:strVal val="visible"/>
                                      </p:to>
                                    </p:set>
                                    <p:animEffect transition="in" filter="wipe(left)">
                                      <p:cBhvr>
                                        <p:cTn id="35" dur="500"/>
                                        <p:tgtEl>
                                          <p:spTgt spid="156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7" grpId="0" autoUpdateAnimBg="0"/>
      <p:bldP spid="156678" grpId="0" autoUpdateAnimBg="0"/>
      <p:bldP spid="156679"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2953D3B9-1D99-454C-BCBD-74A5486C8661}"/>
              </a:ext>
            </a:extLst>
          </p:cNvPr>
          <p:cNvSpPr>
            <a:spLocks noGrp="1" noChangeArrowheads="1"/>
          </p:cNvSpPr>
          <p:nvPr>
            <p:ph type="title"/>
          </p:nvPr>
        </p:nvSpPr>
        <p:spPr/>
        <p:txBody>
          <a:bodyPr/>
          <a:lstStyle/>
          <a:p>
            <a:r>
              <a:rPr lang="en-US" altLang="en-US"/>
              <a:t>Concept</a:t>
            </a:r>
          </a:p>
        </p:txBody>
      </p:sp>
      <p:pic>
        <p:nvPicPr>
          <p:cNvPr id="4" name="Picture 3">
            <a:extLst>
              <a:ext uri="{FF2B5EF4-FFF2-40B4-BE49-F238E27FC236}">
                <a16:creationId xmlns:a16="http://schemas.microsoft.com/office/drawing/2014/main" id="{EA3861F0-D382-41BD-AF10-4B0ABA0466BB}"/>
              </a:ext>
            </a:extLst>
          </p:cNvPr>
          <p:cNvPicPr>
            <a:picLocks noChangeAspect="1"/>
          </p:cNvPicPr>
          <p:nvPr/>
        </p:nvPicPr>
        <p:blipFill>
          <a:blip r:embed="rId3"/>
          <a:stretch>
            <a:fillRect/>
          </a:stretch>
        </p:blipFill>
        <p:spPr>
          <a:xfrm>
            <a:off x="643467" y="1452457"/>
            <a:ext cx="10905066" cy="3953086"/>
          </a:xfrm>
          <a:prstGeom prst="rect">
            <a:avLst/>
          </a:prstGeom>
        </p:spPr>
      </p:pic>
    </p:spTree>
    <p:custDataLst>
      <p:tags r:id="rId1"/>
    </p:custData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84DCBBC6-2235-482D-A459-3ACEDB16DD75}"/>
              </a:ext>
            </a:extLst>
          </p:cNvPr>
          <p:cNvSpPr>
            <a:spLocks noGrp="1" noChangeArrowheads="1"/>
          </p:cNvSpPr>
          <p:nvPr>
            <p:ph type="title"/>
          </p:nvPr>
        </p:nvSpPr>
        <p:spPr/>
        <p:txBody>
          <a:bodyPr/>
          <a:lstStyle/>
          <a:p>
            <a:r>
              <a:rPr lang="en-US" altLang="en-US"/>
              <a:t>Example 5</a:t>
            </a:r>
          </a:p>
        </p:txBody>
      </p:sp>
      <p:sp>
        <p:nvSpPr>
          <p:cNvPr id="151555" name="Text Box 3">
            <a:extLst>
              <a:ext uri="{FF2B5EF4-FFF2-40B4-BE49-F238E27FC236}">
                <a16:creationId xmlns:a16="http://schemas.microsoft.com/office/drawing/2014/main" id="{2BE11AD0-05DF-4273-9989-ADD8EC080347}"/>
              </a:ext>
            </a:extLst>
          </p:cNvPr>
          <p:cNvSpPr txBox="1">
            <a:spLocks noChangeArrowheads="1"/>
          </p:cNvSpPr>
          <p:nvPr/>
        </p:nvSpPr>
        <p:spPr bwMode="auto">
          <a:xfrm>
            <a:off x="5943600" y="771526"/>
            <a:ext cx="441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EC1D24"/>
                </a:solidFill>
              </a:rPr>
              <a:t>Indirect Measurement</a:t>
            </a:r>
          </a:p>
        </p:txBody>
      </p:sp>
      <p:sp>
        <p:nvSpPr>
          <p:cNvPr id="151556" name="Rectangle 4">
            <a:extLst>
              <a:ext uri="{FF2B5EF4-FFF2-40B4-BE49-F238E27FC236}">
                <a16:creationId xmlns:a16="http://schemas.microsoft.com/office/drawing/2014/main" id="{BE9D07E9-B63B-426D-9F57-B99855BC3B15}"/>
              </a:ext>
            </a:extLst>
          </p:cNvPr>
          <p:cNvSpPr>
            <a:spLocks noChangeArrowheads="1"/>
          </p:cNvSpPr>
          <p:nvPr/>
        </p:nvSpPr>
        <p:spPr bwMode="auto">
          <a:xfrm>
            <a:off x="2057400" y="1447800"/>
            <a:ext cx="82296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12913" indent="-1368425">
              <a:spcBef>
                <a:spcPct val="20000"/>
              </a:spcBef>
              <a:buChar char="•"/>
              <a:tabLst>
                <a:tab pos="1943100" algn="l"/>
              </a:tabLst>
              <a:defRPr sz="3200">
                <a:solidFill>
                  <a:schemeClr val="tx1"/>
                </a:solidFill>
                <a:latin typeface="Arial" panose="020B0604020202020204" pitchFamily="34" charset="0"/>
              </a:defRPr>
            </a:lvl1pPr>
            <a:lvl2pPr marL="2112963" indent="-285750">
              <a:spcBef>
                <a:spcPct val="20000"/>
              </a:spcBef>
              <a:buChar char="–"/>
              <a:tabLst>
                <a:tab pos="1943100" algn="l"/>
              </a:tabLst>
              <a:defRPr sz="2800">
                <a:solidFill>
                  <a:schemeClr val="tx1"/>
                </a:solidFill>
                <a:latin typeface="Arial" panose="020B0604020202020204" pitchFamily="34" charset="0"/>
              </a:defRPr>
            </a:lvl2pPr>
            <a:lvl3pPr marL="2455863" indent="-228600">
              <a:spcBef>
                <a:spcPct val="20000"/>
              </a:spcBef>
              <a:buChar char="•"/>
              <a:tabLst>
                <a:tab pos="1943100" algn="l"/>
              </a:tabLst>
              <a:defRPr sz="2400">
                <a:solidFill>
                  <a:schemeClr val="tx1"/>
                </a:solidFill>
                <a:latin typeface="Arial" panose="020B0604020202020204" pitchFamily="34" charset="0"/>
              </a:defRPr>
            </a:lvl3pPr>
            <a:lvl4pPr marL="2798763" indent="-228600">
              <a:spcBef>
                <a:spcPct val="20000"/>
              </a:spcBef>
              <a:buChar char="–"/>
              <a:tabLst>
                <a:tab pos="1943100" algn="l"/>
              </a:tabLst>
              <a:defRPr sz="2000">
                <a:solidFill>
                  <a:schemeClr val="tx1"/>
                </a:solidFill>
                <a:latin typeface="Arial" panose="020B0604020202020204" pitchFamily="34" charset="0"/>
              </a:defRPr>
            </a:lvl4pPr>
            <a:lvl5pPr marL="3141663" indent="-228600">
              <a:spcBef>
                <a:spcPct val="20000"/>
              </a:spcBef>
              <a:buChar char="»"/>
              <a:tabLst>
                <a:tab pos="1943100" algn="l"/>
              </a:tabLst>
              <a:defRPr sz="2000">
                <a:solidFill>
                  <a:schemeClr val="tx1"/>
                </a:solidFill>
                <a:latin typeface="Arial" panose="020B0604020202020204" pitchFamily="34" charset="0"/>
              </a:defRPr>
            </a:lvl5pPr>
            <a:lvl6pPr marL="3598863" indent="-228600" fontAlgn="base">
              <a:spcBef>
                <a:spcPct val="20000"/>
              </a:spcBef>
              <a:spcAft>
                <a:spcPct val="0"/>
              </a:spcAft>
              <a:buChar char="»"/>
              <a:tabLst>
                <a:tab pos="1943100" algn="l"/>
              </a:tabLst>
              <a:defRPr sz="2000">
                <a:solidFill>
                  <a:schemeClr val="tx1"/>
                </a:solidFill>
                <a:latin typeface="Arial" panose="020B0604020202020204" pitchFamily="34" charset="0"/>
              </a:defRPr>
            </a:lvl6pPr>
            <a:lvl7pPr marL="4056063" indent="-228600" fontAlgn="base">
              <a:spcBef>
                <a:spcPct val="20000"/>
              </a:spcBef>
              <a:spcAft>
                <a:spcPct val="0"/>
              </a:spcAft>
              <a:buChar char="»"/>
              <a:tabLst>
                <a:tab pos="1943100" algn="l"/>
              </a:tabLst>
              <a:defRPr sz="2000">
                <a:solidFill>
                  <a:schemeClr val="tx1"/>
                </a:solidFill>
                <a:latin typeface="Arial" panose="020B0604020202020204" pitchFamily="34" charset="0"/>
              </a:defRPr>
            </a:lvl7pPr>
            <a:lvl8pPr marL="4513263" indent="-228600" fontAlgn="base">
              <a:spcBef>
                <a:spcPct val="20000"/>
              </a:spcBef>
              <a:spcAft>
                <a:spcPct val="0"/>
              </a:spcAft>
              <a:buChar char="»"/>
              <a:tabLst>
                <a:tab pos="1943100" algn="l"/>
              </a:tabLst>
              <a:defRPr sz="2000">
                <a:solidFill>
                  <a:schemeClr val="tx1"/>
                </a:solidFill>
                <a:latin typeface="Arial" panose="020B0604020202020204" pitchFamily="34" charset="0"/>
              </a:defRPr>
            </a:lvl8pPr>
            <a:lvl9pPr marL="4970463" indent="-228600" fontAlgn="base">
              <a:spcBef>
                <a:spcPct val="20000"/>
              </a:spcBef>
              <a:spcAft>
                <a:spcPct val="0"/>
              </a:spcAft>
              <a:buChar char="»"/>
              <a:tabLst>
                <a:tab pos="1943100" algn="l"/>
              </a:tabLst>
              <a:defRPr sz="2000">
                <a:solidFill>
                  <a:schemeClr val="tx1"/>
                </a:solidFill>
                <a:latin typeface="Arial" panose="020B0604020202020204" pitchFamily="34" charset="0"/>
              </a:defRPr>
            </a:lvl9pPr>
          </a:lstStyle>
          <a:p>
            <a:pPr>
              <a:lnSpc>
                <a:spcPct val="90000"/>
              </a:lnSpc>
              <a:buClr>
                <a:srgbClr val="FFFFFF"/>
              </a:buClr>
              <a:buFontTx/>
              <a:buNone/>
            </a:pPr>
            <a:r>
              <a:rPr lang="en-US" altLang="en-US" sz="2400" b="1">
                <a:solidFill>
                  <a:srgbClr val="00539D"/>
                </a:solidFill>
              </a:rPr>
              <a:t>Answer:</a:t>
            </a:r>
            <a:r>
              <a:rPr lang="en-US" altLang="en-US" sz="2400">
                <a:solidFill>
                  <a:srgbClr val="E01B22"/>
                </a:solidFill>
              </a:rPr>
              <a:t> 	The Sears Tower is 1452 feet tall.</a:t>
            </a:r>
          </a:p>
        </p:txBody>
      </p:sp>
      <p:grpSp>
        <p:nvGrpSpPr>
          <p:cNvPr id="151573" name="Group 21">
            <a:extLst>
              <a:ext uri="{FF2B5EF4-FFF2-40B4-BE49-F238E27FC236}">
                <a16:creationId xmlns:a16="http://schemas.microsoft.com/office/drawing/2014/main" id="{0A68C42F-97B2-4776-8927-1BA19208BB4F}"/>
              </a:ext>
            </a:extLst>
          </p:cNvPr>
          <p:cNvGrpSpPr>
            <a:grpSpLocks/>
          </p:cNvGrpSpPr>
          <p:nvPr/>
        </p:nvGrpSpPr>
        <p:grpSpPr bwMode="auto">
          <a:xfrm>
            <a:off x="2057400" y="1981200"/>
            <a:ext cx="8229600" cy="3048000"/>
            <a:chOff x="336" y="1824"/>
            <a:chExt cx="5184" cy="1920"/>
          </a:xfrm>
        </p:grpSpPr>
        <p:sp>
          <p:nvSpPr>
            <p:cNvPr id="151564" name="Rectangle 12">
              <a:extLst>
                <a:ext uri="{FF2B5EF4-FFF2-40B4-BE49-F238E27FC236}">
                  <a16:creationId xmlns:a16="http://schemas.microsoft.com/office/drawing/2014/main" id="{52704A2A-C785-41E2-8CC8-9EFB7A4463E5}"/>
                </a:ext>
              </a:extLst>
            </p:cNvPr>
            <p:cNvSpPr>
              <a:spLocks noChangeArrowheads="1"/>
            </p:cNvSpPr>
            <p:nvPr/>
          </p:nvSpPr>
          <p:spPr bwMode="auto">
            <a:xfrm>
              <a:off x="336" y="1847"/>
              <a:ext cx="5184" cy="1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485900" indent="-1141413">
                <a:spcBef>
                  <a:spcPct val="20000"/>
                </a:spcBef>
                <a:buChar char="•"/>
                <a:tabLst>
                  <a:tab pos="1943100" algn="l"/>
                </a:tabLst>
                <a:defRPr sz="3200">
                  <a:solidFill>
                    <a:schemeClr val="tx1"/>
                  </a:solidFill>
                  <a:latin typeface="Arial" panose="020B0604020202020204" pitchFamily="34" charset="0"/>
                </a:defRPr>
              </a:lvl1pPr>
              <a:lvl2pPr marL="2112963" indent="-285750">
                <a:spcBef>
                  <a:spcPct val="20000"/>
                </a:spcBef>
                <a:buChar char="–"/>
                <a:tabLst>
                  <a:tab pos="1943100" algn="l"/>
                </a:tabLst>
                <a:defRPr sz="2800">
                  <a:solidFill>
                    <a:schemeClr val="tx1"/>
                  </a:solidFill>
                  <a:latin typeface="Arial" panose="020B0604020202020204" pitchFamily="34" charset="0"/>
                </a:defRPr>
              </a:lvl2pPr>
              <a:lvl3pPr marL="2455863" indent="-228600">
                <a:spcBef>
                  <a:spcPct val="20000"/>
                </a:spcBef>
                <a:buChar char="•"/>
                <a:tabLst>
                  <a:tab pos="1943100" algn="l"/>
                </a:tabLst>
                <a:defRPr sz="2400">
                  <a:solidFill>
                    <a:schemeClr val="tx1"/>
                  </a:solidFill>
                  <a:latin typeface="Arial" panose="020B0604020202020204" pitchFamily="34" charset="0"/>
                </a:defRPr>
              </a:lvl3pPr>
              <a:lvl4pPr marL="2798763" indent="-228600">
                <a:spcBef>
                  <a:spcPct val="20000"/>
                </a:spcBef>
                <a:buChar char="–"/>
                <a:tabLst>
                  <a:tab pos="1943100" algn="l"/>
                </a:tabLst>
                <a:defRPr sz="2000">
                  <a:solidFill>
                    <a:schemeClr val="tx1"/>
                  </a:solidFill>
                  <a:latin typeface="Arial" panose="020B0604020202020204" pitchFamily="34" charset="0"/>
                </a:defRPr>
              </a:lvl4pPr>
              <a:lvl5pPr marL="3141663" indent="-228600">
                <a:spcBef>
                  <a:spcPct val="20000"/>
                </a:spcBef>
                <a:buChar char="»"/>
                <a:tabLst>
                  <a:tab pos="1943100" algn="l"/>
                </a:tabLst>
                <a:defRPr sz="2000">
                  <a:solidFill>
                    <a:schemeClr val="tx1"/>
                  </a:solidFill>
                  <a:latin typeface="Arial" panose="020B0604020202020204" pitchFamily="34" charset="0"/>
                </a:defRPr>
              </a:lvl5pPr>
              <a:lvl6pPr marL="3598863" indent="-228600" fontAlgn="base">
                <a:spcBef>
                  <a:spcPct val="20000"/>
                </a:spcBef>
                <a:spcAft>
                  <a:spcPct val="0"/>
                </a:spcAft>
                <a:buChar char="»"/>
                <a:tabLst>
                  <a:tab pos="1943100" algn="l"/>
                </a:tabLst>
                <a:defRPr sz="2000">
                  <a:solidFill>
                    <a:schemeClr val="tx1"/>
                  </a:solidFill>
                  <a:latin typeface="Arial" panose="020B0604020202020204" pitchFamily="34" charset="0"/>
                </a:defRPr>
              </a:lvl6pPr>
              <a:lvl7pPr marL="4056063" indent="-228600" fontAlgn="base">
                <a:spcBef>
                  <a:spcPct val="20000"/>
                </a:spcBef>
                <a:spcAft>
                  <a:spcPct val="0"/>
                </a:spcAft>
                <a:buChar char="»"/>
                <a:tabLst>
                  <a:tab pos="1943100" algn="l"/>
                </a:tabLst>
                <a:defRPr sz="2000">
                  <a:solidFill>
                    <a:schemeClr val="tx1"/>
                  </a:solidFill>
                  <a:latin typeface="Arial" panose="020B0604020202020204" pitchFamily="34" charset="0"/>
                </a:defRPr>
              </a:lvl7pPr>
              <a:lvl8pPr marL="4513263" indent="-228600" fontAlgn="base">
                <a:spcBef>
                  <a:spcPct val="20000"/>
                </a:spcBef>
                <a:spcAft>
                  <a:spcPct val="0"/>
                </a:spcAft>
                <a:buChar char="»"/>
                <a:tabLst>
                  <a:tab pos="1943100" algn="l"/>
                </a:tabLst>
                <a:defRPr sz="2000">
                  <a:solidFill>
                    <a:schemeClr val="tx1"/>
                  </a:solidFill>
                  <a:latin typeface="Arial" panose="020B0604020202020204" pitchFamily="34" charset="0"/>
                </a:defRPr>
              </a:lvl8pPr>
              <a:lvl9pPr marL="4970463" indent="-228600" fontAlgn="base">
                <a:spcBef>
                  <a:spcPct val="20000"/>
                </a:spcBef>
                <a:spcAft>
                  <a:spcPct val="0"/>
                </a:spcAft>
                <a:buChar char="»"/>
                <a:tabLst>
                  <a:tab pos="1943100" algn="l"/>
                </a:tabLst>
                <a:defRPr sz="2000">
                  <a:solidFill>
                    <a:schemeClr val="tx1"/>
                  </a:solidFill>
                  <a:latin typeface="Arial" panose="020B0604020202020204" pitchFamily="34" charset="0"/>
                </a:defRPr>
              </a:lvl9pPr>
            </a:lstStyle>
            <a:p>
              <a:pPr>
                <a:lnSpc>
                  <a:spcPct val="150000"/>
                </a:lnSpc>
                <a:spcAft>
                  <a:spcPct val="20000"/>
                </a:spcAft>
                <a:buClr>
                  <a:srgbClr val="FFFFFF"/>
                </a:buClr>
                <a:buFontTx/>
                <a:buNone/>
              </a:pPr>
              <a:r>
                <a:rPr lang="en-US" altLang="en-US" sz="2400" b="1">
                  <a:solidFill>
                    <a:srgbClr val="00539D"/>
                  </a:solidFill>
                </a:rPr>
                <a:t>Check</a:t>
              </a:r>
              <a:r>
                <a:rPr lang="en-US" altLang="en-US" sz="2400">
                  <a:solidFill>
                    <a:srgbClr val="E01B22"/>
                  </a:solidFill>
                </a:rPr>
                <a:t>	</a:t>
              </a:r>
              <a:r>
                <a:rPr lang="en-US" altLang="en-US" sz="2400"/>
                <a:t>The shadow length of the Sears Tower is            or 121 times the shadow length of the light pole. Check to see that the height of the Sears Tower is 121 times the height of the light pole.  </a:t>
              </a:r>
              <a:br>
                <a:rPr lang="en-US" altLang="en-US" sz="2400"/>
              </a:br>
              <a:r>
                <a:rPr lang="en-US" altLang="en-US" sz="2400"/>
                <a:t>          = 121 </a:t>
              </a:r>
              <a:r>
                <a:rPr lang="en-US" altLang="en-US" sz="2400">
                  <a:solidFill>
                    <a:srgbClr val="E01B22"/>
                  </a:solidFill>
                  <a:sym typeface="Wingdings 2" panose="05020102010507070707" pitchFamily="18" charset="2"/>
                </a:rPr>
                <a:t></a:t>
              </a:r>
              <a:r>
                <a:rPr lang="en-US" altLang="en-US" sz="2400">
                  <a:solidFill>
                    <a:srgbClr val="E01B22"/>
                  </a:solidFill>
                </a:rPr>
                <a:t>  </a:t>
              </a:r>
              <a:r>
                <a:rPr lang="en-US" altLang="en-US" sz="2400"/>
                <a:t>                                         </a:t>
              </a:r>
            </a:p>
          </p:txBody>
        </p:sp>
        <p:grpSp>
          <p:nvGrpSpPr>
            <p:cNvPr id="151565" name="Group 13">
              <a:extLst>
                <a:ext uri="{FF2B5EF4-FFF2-40B4-BE49-F238E27FC236}">
                  <a16:creationId xmlns:a16="http://schemas.microsoft.com/office/drawing/2014/main" id="{84BE8DCF-15E9-472B-9D11-ADDAE5C356DE}"/>
                </a:ext>
              </a:extLst>
            </p:cNvPr>
            <p:cNvGrpSpPr>
              <a:grpSpLocks/>
            </p:cNvGrpSpPr>
            <p:nvPr/>
          </p:nvGrpSpPr>
          <p:grpSpPr bwMode="auto">
            <a:xfrm>
              <a:off x="4848" y="1824"/>
              <a:ext cx="612" cy="486"/>
              <a:chOff x="5075" y="1829"/>
              <a:chExt cx="612" cy="486"/>
            </a:xfrm>
          </p:grpSpPr>
          <p:sp>
            <p:nvSpPr>
              <p:cNvPr id="151566" name="Text Box 14">
                <a:extLst>
                  <a:ext uri="{FF2B5EF4-FFF2-40B4-BE49-F238E27FC236}">
                    <a16:creationId xmlns:a16="http://schemas.microsoft.com/office/drawing/2014/main" id="{E2FC67A3-50BB-44EA-991E-C1F9D48F8762}"/>
                  </a:ext>
                </a:extLst>
              </p:cNvPr>
              <p:cNvSpPr txBox="1">
                <a:spLocks noChangeArrowheads="1"/>
              </p:cNvSpPr>
              <p:nvPr/>
            </p:nvSpPr>
            <p:spPr bwMode="auto">
              <a:xfrm>
                <a:off x="5081" y="1871"/>
                <a:ext cx="606" cy="214"/>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spcBef>
                    <a:spcPct val="50000"/>
                  </a:spcBef>
                  <a:spcAft>
                    <a:spcPct val="20000"/>
                  </a:spcAft>
                  <a:buClr>
                    <a:srgbClr val="FFFFFF"/>
                  </a:buClr>
                </a:pPr>
                <a:r>
                  <a:rPr lang="en-US" altLang="en-US"/>
                  <a:t>______</a:t>
                </a:r>
              </a:p>
            </p:txBody>
          </p:sp>
          <p:sp>
            <p:nvSpPr>
              <p:cNvPr id="151567" name="Text Box 15">
                <a:extLst>
                  <a:ext uri="{FF2B5EF4-FFF2-40B4-BE49-F238E27FC236}">
                    <a16:creationId xmlns:a16="http://schemas.microsoft.com/office/drawing/2014/main" id="{96D0DD5F-CBD4-437D-95E3-33A3CD36800D}"/>
                  </a:ext>
                </a:extLst>
              </p:cNvPr>
              <p:cNvSpPr txBox="1">
                <a:spLocks noChangeArrowheads="1"/>
              </p:cNvSpPr>
              <p:nvPr/>
            </p:nvSpPr>
            <p:spPr bwMode="auto">
              <a:xfrm>
                <a:off x="5075" y="1829"/>
                <a:ext cx="594" cy="26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spcBef>
                    <a:spcPct val="50000"/>
                  </a:spcBef>
                  <a:spcAft>
                    <a:spcPct val="20000"/>
                  </a:spcAft>
                  <a:buClr>
                    <a:srgbClr val="FFFFFF"/>
                  </a:buClr>
                </a:pPr>
                <a:r>
                  <a:rPr lang="en-US" altLang="en-US" sz="2400"/>
                  <a:t>242</a:t>
                </a:r>
              </a:p>
            </p:txBody>
          </p:sp>
          <p:sp>
            <p:nvSpPr>
              <p:cNvPr id="151568" name="Text Box 16">
                <a:extLst>
                  <a:ext uri="{FF2B5EF4-FFF2-40B4-BE49-F238E27FC236}">
                    <a16:creationId xmlns:a16="http://schemas.microsoft.com/office/drawing/2014/main" id="{C5FF585B-D60D-42B9-8DB0-B4226E4099FC}"/>
                  </a:ext>
                </a:extLst>
              </p:cNvPr>
              <p:cNvSpPr txBox="1">
                <a:spLocks noChangeArrowheads="1"/>
              </p:cNvSpPr>
              <p:nvPr/>
            </p:nvSpPr>
            <p:spPr bwMode="auto">
              <a:xfrm>
                <a:off x="5201" y="2050"/>
                <a:ext cx="432" cy="26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spcBef>
                    <a:spcPct val="50000"/>
                  </a:spcBef>
                  <a:spcAft>
                    <a:spcPct val="20000"/>
                  </a:spcAft>
                  <a:buClr>
                    <a:srgbClr val="FFFFFF"/>
                  </a:buClr>
                </a:pPr>
                <a:r>
                  <a:rPr lang="en-US" altLang="en-US" sz="2400"/>
                  <a:t>2</a:t>
                </a:r>
              </a:p>
            </p:txBody>
          </p:sp>
        </p:grpSp>
        <p:grpSp>
          <p:nvGrpSpPr>
            <p:cNvPr id="151569" name="Group 17">
              <a:extLst>
                <a:ext uri="{FF2B5EF4-FFF2-40B4-BE49-F238E27FC236}">
                  <a16:creationId xmlns:a16="http://schemas.microsoft.com/office/drawing/2014/main" id="{2DBAA5B9-420A-4BF4-9545-68A75DBC731B}"/>
                </a:ext>
              </a:extLst>
            </p:cNvPr>
            <p:cNvGrpSpPr>
              <a:grpSpLocks/>
            </p:cNvGrpSpPr>
            <p:nvPr/>
          </p:nvGrpSpPr>
          <p:grpSpPr bwMode="auto">
            <a:xfrm>
              <a:off x="1254" y="3258"/>
              <a:ext cx="612" cy="486"/>
              <a:chOff x="5075" y="1829"/>
              <a:chExt cx="612" cy="486"/>
            </a:xfrm>
          </p:grpSpPr>
          <p:sp>
            <p:nvSpPr>
              <p:cNvPr id="151570" name="Text Box 18">
                <a:extLst>
                  <a:ext uri="{FF2B5EF4-FFF2-40B4-BE49-F238E27FC236}">
                    <a16:creationId xmlns:a16="http://schemas.microsoft.com/office/drawing/2014/main" id="{88F12B99-6C33-442B-8D73-2936CCF21462}"/>
                  </a:ext>
                </a:extLst>
              </p:cNvPr>
              <p:cNvSpPr txBox="1">
                <a:spLocks noChangeArrowheads="1"/>
              </p:cNvSpPr>
              <p:nvPr/>
            </p:nvSpPr>
            <p:spPr bwMode="auto">
              <a:xfrm>
                <a:off x="5081" y="1871"/>
                <a:ext cx="606" cy="214"/>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spcBef>
                    <a:spcPct val="50000"/>
                  </a:spcBef>
                  <a:spcAft>
                    <a:spcPct val="20000"/>
                  </a:spcAft>
                  <a:buClr>
                    <a:srgbClr val="FFFFFF"/>
                  </a:buClr>
                </a:pPr>
                <a:r>
                  <a:rPr lang="en-US" altLang="en-US"/>
                  <a:t>______</a:t>
                </a:r>
              </a:p>
            </p:txBody>
          </p:sp>
          <p:sp>
            <p:nvSpPr>
              <p:cNvPr id="151571" name="Text Box 19">
                <a:extLst>
                  <a:ext uri="{FF2B5EF4-FFF2-40B4-BE49-F238E27FC236}">
                    <a16:creationId xmlns:a16="http://schemas.microsoft.com/office/drawing/2014/main" id="{FDB047CF-3ADA-46CE-A29E-85DDEEFDA4B1}"/>
                  </a:ext>
                </a:extLst>
              </p:cNvPr>
              <p:cNvSpPr txBox="1">
                <a:spLocks noChangeArrowheads="1"/>
              </p:cNvSpPr>
              <p:nvPr/>
            </p:nvSpPr>
            <p:spPr bwMode="auto">
              <a:xfrm>
                <a:off x="5075" y="1829"/>
                <a:ext cx="594" cy="26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spcBef>
                    <a:spcPct val="50000"/>
                  </a:spcBef>
                  <a:spcAft>
                    <a:spcPct val="20000"/>
                  </a:spcAft>
                  <a:buClr>
                    <a:srgbClr val="FFFFFF"/>
                  </a:buClr>
                </a:pPr>
                <a:r>
                  <a:rPr lang="en-US" altLang="en-US" sz="2400"/>
                  <a:t>1452</a:t>
                </a:r>
              </a:p>
            </p:txBody>
          </p:sp>
          <p:sp>
            <p:nvSpPr>
              <p:cNvPr id="151572" name="Text Box 20">
                <a:extLst>
                  <a:ext uri="{FF2B5EF4-FFF2-40B4-BE49-F238E27FC236}">
                    <a16:creationId xmlns:a16="http://schemas.microsoft.com/office/drawing/2014/main" id="{CCC0D1F3-B6D2-4596-8CC4-8C19A3C695C9}"/>
                  </a:ext>
                </a:extLst>
              </p:cNvPr>
              <p:cNvSpPr txBox="1">
                <a:spLocks noChangeArrowheads="1"/>
              </p:cNvSpPr>
              <p:nvPr/>
            </p:nvSpPr>
            <p:spPr bwMode="auto">
              <a:xfrm>
                <a:off x="5201" y="2050"/>
                <a:ext cx="432" cy="26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spcBef>
                    <a:spcPct val="50000"/>
                  </a:spcBef>
                  <a:spcAft>
                    <a:spcPct val="20000"/>
                  </a:spcAft>
                  <a:buClr>
                    <a:srgbClr val="FFFFFF"/>
                  </a:buClr>
                </a:pPr>
                <a:r>
                  <a:rPr lang="en-US" altLang="en-US" sz="2400"/>
                  <a:t>12</a:t>
                </a:r>
              </a:p>
            </p:txBody>
          </p:sp>
        </p:grpSp>
      </p:gr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1556">
                                            <p:txEl>
                                              <p:pRg st="0" end="0"/>
                                            </p:txEl>
                                          </p:spTgt>
                                        </p:tgtEl>
                                        <p:attrNameLst>
                                          <p:attrName>style.visibility</p:attrName>
                                        </p:attrNameLst>
                                      </p:cBhvr>
                                      <p:to>
                                        <p:strVal val="visible"/>
                                      </p:to>
                                    </p:set>
                                    <p:animEffect transition="in" filter="wipe(left)">
                                      <p:cBhvr>
                                        <p:cTn id="7" dur="500"/>
                                        <p:tgtEl>
                                          <p:spTgt spid="15155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51573"/>
                                        </p:tgtEl>
                                        <p:attrNameLst>
                                          <p:attrName>style.visibility</p:attrName>
                                        </p:attrNameLst>
                                      </p:cBhvr>
                                      <p:to>
                                        <p:strVal val="visible"/>
                                      </p:to>
                                    </p:set>
                                    <p:animEffect transition="in" filter="wipe(left)">
                                      <p:cBhvr>
                                        <p:cTn id="12" dur="500"/>
                                        <p:tgtEl>
                                          <p:spTgt spid="151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6"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TPQuestion">
            <a:extLst>
              <a:ext uri="{FF2B5EF4-FFF2-40B4-BE49-F238E27FC236}">
                <a16:creationId xmlns:a16="http://schemas.microsoft.com/office/drawing/2014/main" id="{5514A1E4-A265-4346-B003-DF84AA39F178}"/>
              </a:ext>
            </a:extLst>
          </p:cNvPr>
          <p:cNvSpPr>
            <a:spLocks noGrp="1" noChangeArrowheads="1"/>
          </p:cNvSpPr>
          <p:nvPr>
            <p:ph type="title"/>
          </p:nvPr>
        </p:nvSpPr>
        <p:spPr/>
        <p:txBody>
          <a:bodyPr/>
          <a:lstStyle/>
          <a:p>
            <a:r>
              <a:rPr lang="en-US" altLang="en-US"/>
              <a:t>Example 5</a:t>
            </a:r>
          </a:p>
        </p:txBody>
      </p:sp>
      <p:sp>
        <p:nvSpPr>
          <p:cNvPr id="117767" name="Oval 7">
            <a:extLst>
              <a:ext uri="{FF2B5EF4-FFF2-40B4-BE49-F238E27FC236}">
                <a16:creationId xmlns:a16="http://schemas.microsoft.com/office/drawing/2014/main" id="{08E23B06-BAED-42B9-879A-8A7506D23FE0}"/>
              </a:ext>
            </a:extLst>
          </p:cNvPr>
          <p:cNvSpPr>
            <a:spLocks noChangeArrowheads="1"/>
          </p:cNvSpPr>
          <p:nvPr/>
        </p:nvSpPr>
        <p:spPr bwMode="auto">
          <a:xfrm>
            <a:off x="2501900" y="4927600"/>
            <a:ext cx="457200" cy="457200"/>
          </a:xfrm>
          <a:prstGeom prst="ellipse">
            <a:avLst/>
          </a:prstGeom>
          <a:noFill/>
          <a:ln w="57150">
            <a:solidFill>
              <a:srgbClr val="EC1D24"/>
            </a:solidFill>
            <a:round/>
            <a:headEnd/>
            <a:tailEnd/>
          </a:ln>
          <a:effectLst/>
          <a:extLst>
            <a:ext uri="{909E8E84-426E-40DD-AFC4-6F175D3DCCD1}">
              <a14:hiddenFill xmlns:a14="http://schemas.microsoft.com/office/drawing/2010/main">
                <a:solidFill>
                  <a:srgbClr val="EC1D24"/>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pic>
        <p:nvPicPr>
          <p:cNvPr id="117768" name="Picture 8" descr="Check Progress">
            <a:extLst>
              <a:ext uri="{FF2B5EF4-FFF2-40B4-BE49-F238E27FC236}">
                <a16:creationId xmlns:a16="http://schemas.microsoft.com/office/drawing/2014/main" id="{1B730EF3-8D1D-4309-8D84-9EDCF70179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6614" y="712789"/>
            <a:ext cx="2846387" cy="511175"/>
          </a:xfrm>
          <a:prstGeom prst="rect">
            <a:avLst/>
          </a:prstGeom>
          <a:noFill/>
          <a:extLst>
            <a:ext uri="{909E8E84-426E-40DD-AFC4-6F175D3DCCD1}">
              <a14:hiddenFill xmlns:a14="http://schemas.microsoft.com/office/drawing/2010/main">
                <a:solidFill>
                  <a:srgbClr val="FFFFFF"/>
                </a:solidFill>
              </a14:hiddenFill>
            </a:ext>
          </a:extLst>
        </p:spPr>
      </p:pic>
      <p:pic>
        <p:nvPicPr>
          <p:cNvPr id="117769" name="Picture 9" descr="CheckPointICON">
            <a:extLst>
              <a:ext uri="{FF2B5EF4-FFF2-40B4-BE49-F238E27FC236}">
                <a16:creationId xmlns:a16="http://schemas.microsoft.com/office/drawing/2014/main" id="{1C58F136-C561-445A-999B-323EB83813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1601" y="747714"/>
            <a:ext cx="1222375" cy="376237"/>
          </a:xfrm>
          <a:prstGeom prst="rect">
            <a:avLst/>
          </a:prstGeom>
          <a:noFill/>
          <a:extLst>
            <a:ext uri="{909E8E84-426E-40DD-AFC4-6F175D3DCCD1}">
              <a14:hiddenFill xmlns:a14="http://schemas.microsoft.com/office/drawing/2010/main">
                <a:solidFill>
                  <a:srgbClr val="FFFFFF"/>
                </a:solidFill>
              </a14:hiddenFill>
            </a:ext>
          </a:extLst>
        </p:spPr>
      </p:pic>
      <p:sp>
        <p:nvSpPr>
          <p:cNvPr id="117770" name="TPAnswers">
            <a:extLst>
              <a:ext uri="{FF2B5EF4-FFF2-40B4-BE49-F238E27FC236}">
                <a16:creationId xmlns:a16="http://schemas.microsoft.com/office/drawing/2014/main" id="{5785C521-8EAA-468C-96B4-2AF25E9AF157}"/>
              </a:ext>
            </a:extLst>
          </p:cNvPr>
          <p:cNvSpPr>
            <a:spLocks noChangeArrowheads="1"/>
          </p:cNvSpPr>
          <p:nvPr>
            <p:custDataLst>
              <p:tags r:id="rId2"/>
            </p:custDataLst>
          </p:nvPr>
        </p:nvSpPr>
        <p:spPr bwMode="auto">
          <a:xfrm>
            <a:off x="2514600" y="4953001"/>
            <a:ext cx="510540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3400" indent="-533400">
              <a:spcBef>
                <a:spcPct val="20000"/>
              </a:spcBef>
              <a:buChar char="•"/>
              <a:defRPr sz="3200">
                <a:solidFill>
                  <a:schemeClr val="tx1"/>
                </a:solidFill>
                <a:latin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defRPr>
            </a:lvl2pPr>
            <a:lvl3pPr marL="1295400" indent="-381000">
              <a:spcBef>
                <a:spcPct val="20000"/>
              </a:spcBef>
              <a:buChar char="•"/>
              <a:defRPr sz="2400">
                <a:solidFill>
                  <a:schemeClr val="tx1"/>
                </a:solidFill>
                <a:latin typeface="Arial" panose="020B0604020202020204" pitchFamily="34" charset="0"/>
              </a:defRPr>
            </a:lvl3pPr>
            <a:lvl4pPr marL="1714500" indent="-342900">
              <a:spcBef>
                <a:spcPct val="20000"/>
              </a:spcBef>
              <a:buChar char="–"/>
              <a:defRPr sz="2000">
                <a:solidFill>
                  <a:schemeClr val="tx1"/>
                </a:solidFill>
                <a:latin typeface="Arial" panose="020B0604020202020204" pitchFamily="34" charset="0"/>
              </a:defRPr>
            </a:lvl4pPr>
            <a:lvl5pPr marL="2171700" indent="-342900">
              <a:spcBef>
                <a:spcPct val="20000"/>
              </a:spcBef>
              <a:buChar char="»"/>
              <a:defRPr sz="2000">
                <a:solidFill>
                  <a:schemeClr val="tx1"/>
                </a:solidFill>
                <a:latin typeface="Arial" panose="020B0604020202020204" pitchFamily="34" charset="0"/>
              </a:defRPr>
            </a:lvl5pPr>
            <a:lvl6pPr marL="2628900" indent="-342900" fontAlgn="base">
              <a:spcBef>
                <a:spcPct val="20000"/>
              </a:spcBef>
              <a:spcAft>
                <a:spcPct val="0"/>
              </a:spcAft>
              <a:buChar char="»"/>
              <a:defRPr sz="2000">
                <a:solidFill>
                  <a:schemeClr val="tx1"/>
                </a:solidFill>
                <a:latin typeface="Arial" panose="020B0604020202020204" pitchFamily="34" charset="0"/>
              </a:defRPr>
            </a:lvl6pPr>
            <a:lvl7pPr marL="3086100" indent="-342900" fontAlgn="base">
              <a:spcBef>
                <a:spcPct val="20000"/>
              </a:spcBef>
              <a:spcAft>
                <a:spcPct val="0"/>
              </a:spcAft>
              <a:buChar char="»"/>
              <a:defRPr sz="2000">
                <a:solidFill>
                  <a:schemeClr val="tx1"/>
                </a:solidFill>
                <a:latin typeface="Arial" panose="020B0604020202020204" pitchFamily="34" charset="0"/>
              </a:defRPr>
            </a:lvl7pPr>
            <a:lvl8pPr marL="3543300" indent="-342900" fontAlgn="base">
              <a:spcBef>
                <a:spcPct val="20000"/>
              </a:spcBef>
              <a:spcAft>
                <a:spcPct val="0"/>
              </a:spcAft>
              <a:buChar char="»"/>
              <a:defRPr sz="2000">
                <a:solidFill>
                  <a:schemeClr val="tx1"/>
                </a:solidFill>
                <a:latin typeface="Arial" panose="020B0604020202020204" pitchFamily="34" charset="0"/>
              </a:defRPr>
            </a:lvl8pPr>
            <a:lvl9pPr marL="4000500" indent="-342900" fontAlgn="base">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83000"/>
              </a:spcBef>
              <a:spcAft>
                <a:spcPct val="83000"/>
              </a:spcAft>
              <a:buClr>
                <a:srgbClr val="00539D"/>
              </a:buClr>
              <a:buFontTx/>
              <a:buNone/>
            </a:pPr>
            <a:r>
              <a:rPr lang="pt-BR" altLang="en-US" sz="2000" b="1">
                <a:solidFill>
                  <a:srgbClr val="00539D"/>
                </a:solidFill>
                <a:sym typeface="Symbol" panose="05050102010706020507" pitchFamily="18" charset="2"/>
              </a:rPr>
              <a:t>A.</a:t>
            </a:r>
            <a:r>
              <a:rPr lang="pt-BR" altLang="en-US" sz="2000" b="1">
                <a:sym typeface="Symbol" panose="05050102010706020507" pitchFamily="18" charset="2"/>
              </a:rPr>
              <a:t>	196 ft		</a:t>
            </a:r>
            <a:r>
              <a:rPr lang="pt-BR" altLang="en-US" sz="2000" b="1">
                <a:solidFill>
                  <a:srgbClr val="00539D"/>
                </a:solidFill>
                <a:sym typeface="Symbol" panose="05050102010706020507" pitchFamily="18" charset="2"/>
              </a:rPr>
              <a:t>B.</a:t>
            </a:r>
            <a:r>
              <a:rPr lang="pt-BR" altLang="en-US" sz="2000" b="1">
                <a:sym typeface="Symbol" panose="05050102010706020507" pitchFamily="18" charset="2"/>
              </a:rPr>
              <a:t>   39 ft</a:t>
            </a:r>
          </a:p>
          <a:p>
            <a:pPr>
              <a:lnSpc>
                <a:spcPct val="90000"/>
              </a:lnSpc>
              <a:spcBef>
                <a:spcPct val="83000"/>
              </a:spcBef>
              <a:spcAft>
                <a:spcPct val="83000"/>
              </a:spcAft>
              <a:buClr>
                <a:srgbClr val="00539D"/>
              </a:buClr>
              <a:buFontTx/>
              <a:buNone/>
            </a:pPr>
            <a:r>
              <a:rPr lang="pt-BR" altLang="en-US" sz="2000" b="1">
                <a:solidFill>
                  <a:srgbClr val="00539D"/>
                </a:solidFill>
                <a:sym typeface="Symbol" panose="05050102010706020507" pitchFamily="18" charset="2"/>
              </a:rPr>
              <a:t>C.</a:t>
            </a:r>
            <a:r>
              <a:rPr lang="pt-BR" altLang="en-US" sz="2000" b="1">
                <a:sym typeface="Symbol" panose="05050102010706020507" pitchFamily="18" charset="2"/>
              </a:rPr>
              <a:t>	441 ft		</a:t>
            </a:r>
            <a:r>
              <a:rPr lang="pt-BR" altLang="en-US" sz="2000" b="1">
                <a:solidFill>
                  <a:srgbClr val="00539D"/>
                </a:solidFill>
                <a:sym typeface="Symbol" panose="05050102010706020507" pitchFamily="18" charset="2"/>
              </a:rPr>
              <a:t>D.</a:t>
            </a:r>
            <a:r>
              <a:rPr lang="pt-BR" altLang="en-US" sz="2000" b="1">
                <a:sym typeface="Symbol" panose="05050102010706020507" pitchFamily="18" charset="2"/>
              </a:rPr>
              <a:t>   89 ft</a:t>
            </a:r>
          </a:p>
        </p:txBody>
      </p:sp>
      <p:pic>
        <p:nvPicPr>
          <p:cNvPr id="117771" name="Picture 11" descr="GEO07-03-03-YT">
            <a:extLst>
              <a:ext uri="{FF2B5EF4-FFF2-40B4-BE49-F238E27FC236}">
                <a16:creationId xmlns:a16="http://schemas.microsoft.com/office/drawing/2014/main" id="{9095A951-507E-472D-85BC-00B58A011A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96150" y="1524000"/>
            <a:ext cx="2979738" cy="2687638"/>
          </a:xfrm>
          <a:prstGeom prst="rect">
            <a:avLst/>
          </a:prstGeom>
          <a:noFill/>
          <a:extLst>
            <a:ext uri="{909E8E84-426E-40DD-AFC4-6F175D3DCCD1}">
              <a14:hiddenFill xmlns:a14="http://schemas.microsoft.com/office/drawing/2010/main">
                <a:solidFill>
                  <a:srgbClr val="FFFFFF"/>
                </a:solidFill>
              </a14:hiddenFill>
            </a:ext>
          </a:extLst>
        </p:spPr>
      </p:pic>
      <p:sp>
        <p:nvSpPr>
          <p:cNvPr id="117772" name="TPQuestion">
            <a:extLst>
              <a:ext uri="{FF2B5EF4-FFF2-40B4-BE49-F238E27FC236}">
                <a16:creationId xmlns:a16="http://schemas.microsoft.com/office/drawing/2014/main" id="{F332F61F-E388-46E5-A6AD-3B1492AF52E4}"/>
              </a:ext>
            </a:extLst>
          </p:cNvPr>
          <p:cNvSpPr>
            <a:spLocks noChangeArrowheads="1"/>
          </p:cNvSpPr>
          <p:nvPr/>
        </p:nvSpPr>
        <p:spPr bwMode="auto">
          <a:xfrm>
            <a:off x="2057400" y="1504951"/>
            <a:ext cx="6172200"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algn="r">
              <a:defRPr sz="1200">
                <a:solidFill>
                  <a:schemeClr val="tx1"/>
                </a:solidFill>
                <a:latin typeface="Arial" panose="020B0604020202020204" pitchFamily="34" charset="0"/>
              </a:defRPr>
            </a:lvl1pPr>
            <a:lvl2pPr marL="342900" algn="r">
              <a:defRPr sz="1200">
                <a:solidFill>
                  <a:schemeClr val="tx1"/>
                </a:solidFill>
                <a:latin typeface="Arial" panose="020B0604020202020204" pitchFamily="34" charset="0"/>
              </a:defRPr>
            </a:lvl2pPr>
            <a:lvl3pPr marL="342900" algn="r">
              <a:defRPr sz="1200">
                <a:solidFill>
                  <a:schemeClr val="tx1"/>
                </a:solidFill>
                <a:latin typeface="Arial" panose="020B0604020202020204" pitchFamily="34" charset="0"/>
              </a:defRPr>
            </a:lvl3pPr>
            <a:lvl4pPr marL="342900" algn="r">
              <a:defRPr sz="1200">
                <a:solidFill>
                  <a:schemeClr val="tx1"/>
                </a:solidFill>
                <a:latin typeface="Arial" panose="020B0604020202020204" pitchFamily="34" charset="0"/>
              </a:defRPr>
            </a:lvl4pPr>
            <a:lvl5pPr marL="342900" algn="r">
              <a:defRPr sz="1200">
                <a:solidFill>
                  <a:schemeClr val="tx1"/>
                </a:solidFill>
                <a:latin typeface="Arial" panose="020B0604020202020204" pitchFamily="34" charset="0"/>
              </a:defRPr>
            </a:lvl5pPr>
            <a:lvl6pPr marL="800100" algn="r" fontAlgn="base">
              <a:spcBef>
                <a:spcPct val="0"/>
              </a:spcBef>
              <a:spcAft>
                <a:spcPct val="0"/>
              </a:spcAft>
              <a:defRPr sz="1200">
                <a:solidFill>
                  <a:schemeClr val="tx1"/>
                </a:solidFill>
                <a:latin typeface="Arial" panose="020B0604020202020204" pitchFamily="34" charset="0"/>
              </a:defRPr>
            </a:lvl6pPr>
            <a:lvl7pPr marL="1257300" algn="r" fontAlgn="base">
              <a:spcBef>
                <a:spcPct val="0"/>
              </a:spcBef>
              <a:spcAft>
                <a:spcPct val="0"/>
              </a:spcAft>
              <a:defRPr sz="1200">
                <a:solidFill>
                  <a:schemeClr val="tx1"/>
                </a:solidFill>
                <a:latin typeface="Arial" panose="020B0604020202020204" pitchFamily="34" charset="0"/>
              </a:defRPr>
            </a:lvl7pPr>
            <a:lvl8pPr marL="1714500" algn="r" fontAlgn="base">
              <a:spcBef>
                <a:spcPct val="0"/>
              </a:spcBef>
              <a:spcAft>
                <a:spcPct val="0"/>
              </a:spcAft>
              <a:defRPr sz="1200">
                <a:solidFill>
                  <a:schemeClr val="tx1"/>
                </a:solidFill>
                <a:latin typeface="Arial" panose="020B0604020202020204" pitchFamily="34" charset="0"/>
              </a:defRPr>
            </a:lvl8pPr>
            <a:lvl9pPr marL="2171700" algn="r" fontAlgn="base">
              <a:spcBef>
                <a:spcPct val="0"/>
              </a:spcBef>
              <a:spcAft>
                <a:spcPct val="0"/>
              </a:spcAft>
              <a:defRPr sz="1200">
                <a:solidFill>
                  <a:schemeClr val="tx1"/>
                </a:solidFill>
                <a:latin typeface="Arial" panose="020B0604020202020204" pitchFamily="34" charset="0"/>
              </a:defRPr>
            </a:lvl9pPr>
          </a:lstStyle>
          <a:p>
            <a:pPr algn="l">
              <a:lnSpc>
                <a:spcPct val="90000"/>
              </a:lnSpc>
              <a:spcBef>
                <a:spcPct val="20000"/>
              </a:spcBef>
              <a:spcAft>
                <a:spcPct val="20000"/>
              </a:spcAft>
            </a:pPr>
            <a:r>
              <a:rPr lang="en-US" altLang="en-US" sz="2000" b="1">
                <a:solidFill>
                  <a:srgbClr val="E01B22"/>
                </a:solidFill>
                <a:cs typeface="Times New Roman" panose="02020603050405020304" pitchFamily="18" charset="0"/>
              </a:rPr>
              <a:t>LIGHTHOUSES</a:t>
            </a:r>
            <a:r>
              <a:rPr lang="en-US" altLang="en-US" sz="2000" b="1">
                <a:solidFill>
                  <a:srgbClr val="00539D"/>
                </a:solidFill>
                <a:cs typeface="Times New Roman" panose="02020603050405020304" pitchFamily="18" charset="0"/>
              </a:rPr>
              <a:t>  </a:t>
            </a:r>
            <a:r>
              <a:rPr lang="en-US" altLang="en-US" sz="2000" b="1">
                <a:solidFill>
                  <a:srgbClr val="00539D"/>
                </a:solidFill>
              </a:rPr>
              <a:t>On her trip</a:t>
            </a:r>
            <a:br>
              <a:rPr lang="en-US" altLang="en-US" sz="2000" b="1">
                <a:solidFill>
                  <a:srgbClr val="00539D"/>
                </a:solidFill>
              </a:rPr>
            </a:br>
            <a:r>
              <a:rPr lang="en-US" altLang="en-US" sz="2000" b="1">
                <a:solidFill>
                  <a:srgbClr val="00539D"/>
                </a:solidFill>
              </a:rPr>
              <a:t>along the East coast, Jennie stops to </a:t>
            </a:r>
            <a:br>
              <a:rPr lang="en-US" altLang="en-US" sz="2000" b="1">
                <a:solidFill>
                  <a:srgbClr val="00539D"/>
                </a:solidFill>
              </a:rPr>
            </a:br>
            <a:r>
              <a:rPr lang="en-US" altLang="en-US" sz="2000" b="1">
                <a:solidFill>
                  <a:srgbClr val="00539D"/>
                </a:solidFill>
              </a:rPr>
              <a:t>look at the tallest lighthouse in the U.S. located at Cape Hatteras, North Carolina.</a:t>
            </a:r>
            <a:br>
              <a:rPr lang="en-US" altLang="en-US" sz="2000" b="1">
                <a:solidFill>
                  <a:srgbClr val="00539D"/>
                </a:solidFill>
              </a:rPr>
            </a:br>
            <a:r>
              <a:rPr lang="en-US" altLang="en-US" sz="2000" b="1">
                <a:solidFill>
                  <a:srgbClr val="00539D"/>
                </a:solidFill>
              </a:rPr>
              <a:t>At that particular time of day, Jennie </a:t>
            </a:r>
            <a:br>
              <a:rPr lang="en-US" altLang="en-US" sz="2000" b="1">
                <a:solidFill>
                  <a:srgbClr val="00539D"/>
                </a:solidFill>
              </a:rPr>
            </a:br>
            <a:r>
              <a:rPr lang="en-US" altLang="en-US" sz="2000" b="1">
                <a:solidFill>
                  <a:srgbClr val="00539D"/>
                </a:solidFill>
              </a:rPr>
              <a:t>measures her shadow to be 1 foot 6 </a:t>
            </a:r>
            <a:br>
              <a:rPr lang="en-US" altLang="en-US" sz="2000" b="1">
                <a:solidFill>
                  <a:srgbClr val="00539D"/>
                </a:solidFill>
              </a:rPr>
            </a:br>
            <a:r>
              <a:rPr lang="en-US" altLang="en-US" sz="2000" b="1">
                <a:solidFill>
                  <a:srgbClr val="00539D"/>
                </a:solidFill>
              </a:rPr>
              <a:t>inches in length and the length of the </a:t>
            </a:r>
            <a:br>
              <a:rPr lang="en-US" altLang="en-US" sz="2000" b="1">
                <a:solidFill>
                  <a:srgbClr val="00539D"/>
                </a:solidFill>
              </a:rPr>
            </a:br>
            <a:r>
              <a:rPr lang="en-US" altLang="en-US" sz="2000" b="1">
                <a:solidFill>
                  <a:srgbClr val="00539D"/>
                </a:solidFill>
              </a:rPr>
              <a:t>shadow of the lighthouse to be 53 feet</a:t>
            </a:r>
            <a:br>
              <a:rPr lang="en-US" altLang="en-US" sz="2000" b="1">
                <a:solidFill>
                  <a:srgbClr val="00539D"/>
                </a:solidFill>
              </a:rPr>
            </a:br>
            <a:r>
              <a:rPr lang="en-US" altLang="en-US" sz="2000" b="1">
                <a:solidFill>
                  <a:srgbClr val="00539D"/>
                </a:solidFill>
              </a:rPr>
              <a:t>6 inches. Jennie knows that her height</a:t>
            </a:r>
            <a:br>
              <a:rPr lang="en-US" altLang="en-US" sz="2000" b="1">
                <a:solidFill>
                  <a:srgbClr val="00539D"/>
                </a:solidFill>
              </a:rPr>
            </a:br>
            <a:r>
              <a:rPr lang="en-US" altLang="en-US" sz="2000" b="1">
                <a:solidFill>
                  <a:srgbClr val="00539D"/>
                </a:solidFill>
              </a:rPr>
              <a:t>is 5 feet 6 inches. What is the height of</a:t>
            </a:r>
            <a:br>
              <a:rPr lang="en-US" altLang="en-US" sz="2000" b="1">
                <a:solidFill>
                  <a:srgbClr val="00539D"/>
                </a:solidFill>
              </a:rPr>
            </a:br>
            <a:r>
              <a:rPr lang="en-US" altLang="en-US" sz="2000" b="1">
                <a:solidFill>
                  <a:srgbClr val="00539D"/>
                </a:solidFill>
              </a:rPr>
              <a:t>the Cape Hatteras lighthouse to the </a:t>
            </a:r>
            <a:br>
              <a:rPr lang="en-US" altLang="en-US" sz="2000" b="1">
                <a:solidFill>
                  <a:srgbClr val="00539D"/>
                </a:solidFill>
              </a:rPr>
            </a:br>
            <a:r>
              <a:rPr lang="en-US" altLang="en-US" sz="2000" b="1">
                <a:solidFill>
                  <a:srgbClr val="00539D"/>
                </a:solidFill>
              </a:rPr>
              <a:t>nearest foot?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17768"/>
                                        </p:tgtEl>
                                        <p:attrNameLst>
                                          <p:attrName>style.visibility</p:attrName>
                                        </p:attrNameLst>
                                      </p:cBhvr>
                                      <p:to>
                                        <p:strVal val="visible"/>
                                      </p:to>
                                    </p:set>
                                    <p:animEffect transition="in" filter="wipe(left)">
                                      <p:cBhvr>
                                        <p:cTn id="7" dur="500"/>
                                        <p:tgtEl>
                                          <p:spTgt spid="117768"/>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17769"/>
                                        </p:tgtEl>
                                        <p:attrNameLst>
                                          <p:attrName>style.visibility</p:attrName>
                                        </p:attrNameLst>
                                      </p:cBhvr>
                                      <p:to>
                                        <p:strVal val="visible"/>
                                      </p:to>
                                    </p:set>
                                    <p:animEffect transition="in" filter="dissolve">
                                      <p:cBhvr>
                                        <p:cTn id="11" dur="500"/>
                                        <p:tgtEl>
                                          <p:spTgt spid="117769"/>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7772"/>
                                        </p:tgtEl>
                                        <p:attrNameLst>
                                          <p:attrName>style.visibility</p:attrName>
                                        </p:attrNameLst>
                                      </p:cBhvr>
                                      <p:to>
                                        <p:strVal val="visible"/>
                                      </p:to>
                                    </p:set>
                                    <p:animEffect transition="in" filter="wipe(left)">
                                      <p:cBhvr>
                                        <p:cTn id="15" dur="500"/>
                                        <p:tgtEl>
                                          <p:spTgt spid="117772"/>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117771"/>
                                        </p:tgtEl>
                                        <p:attrNameLst>
                                          <p:attrName>style.visibility</p:attrName>
                                        </p:attrNameLst>
                                      </p:cBhvr>
                                      <p:to>
                                        <p:strVal val="visible"/>
                                      </p:to>
                                    </p:set>
                                    <p:animEffect transition="in" filter="wipe(left)">
                                      <p:cBhvr>
                                        <p:cTn id="19" dur="500"/>
                                        <p:tgtEl>
                                          <p:spTgt spid="117771"/>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17770"/>
                                        </p:tgtEl>
                                        <p:attrNameLst>
                                          <p:attrName>style.visibility</p:attrName>
                                        </p:attrNameLst>
                                      </p:cBhvr>
                                      <p:to>
                                        <p:strVal val="visible"/>
                                      </p:to>
                                    </p:set>
                                    <p:animEffect transition="in" filter="wipe(left)">
                                      <p:cBhvr>
                                        <p:cTn id="23" dur="500"/>
                                        <p:tgtEl>
                                          <p:spTgt spid="11777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117767"/>
                                        </p:tgtEl>
                                        <p:attrNameLst>
                                          <p:attrName>style.visibility</p:attrName>
                                        </p:attrNameLst>
                                      </p:cBhvr>
                                      <p:to>
                                        <p:strVal val="visible"/>
                                      </p:to>
                                    </p:set>
                                    <p:animEffect transition="in" filter="wipe(down)">
                                      <p:cBhvr>
                                        <p:cTn id="28" dur="580">
                                          <p:stCondLst>
                                            <p:cond delay="0"/>
                                          </p:stCondLst>
                                        </p:cTn>
                                        <p:tgtEl>
                                          <p:spTgt spid="117767"/>
                                        </p:tgtEl>
                                      </p:cBhvr>
                                    </p:animEffect>
                                    <p:anim calcmode="lin" valueType="num">
                                      <p:cBhvr>
                                        <p:cTn id="29" dur="1822" tmFilter="0,0; 0.14,0.36; 0.43,0.73; 0.71,0.91; 1.0,1.0">
                                          <p:stCondLst>
                                            <p:cond delay="0"/>
                                          </p:stCondLst>
                                        </p:cTn>
                                        <p:tgtEl>
                                          <p:spTgt spid="117767"/>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7767"/>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7767"/>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7767"/>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7767"/>
                                        </p:tgtEl>
                                        <p:attrNameLst>
                                          <p:attrName>ppt_y</p:attrName>
                                        </p:attrNameLst>
                                      </p:cBhvr>
                                      <p:tavLst>
                                        <p:tav tm="0" fmla="#ppt_y-sin(pi*$)/81">
                                          <p:val>
                                            <p:fltVal val="0"/>
                                          </p:val>
                                        </p:tav>
                                        <p:tav tm="100000">
                                          <p:val>
                                            <p:fltVal val="1"/>
                                          </p:val>
                                        </p:tav>
                                      </p:tavLst>
                                    </p:anim>
                                    <p:animScale>
                                      <p:cBhvr>
                                        <p:cTn id="34" dur="26">
                                          <p:stCondLst>
                                            <p:cond delay="650"/>
                                          </p:stCondLst>
                                        </p:cTn>
                                        <p:tgtEl>
                                          <p:spTgt spid="117767"/>
                                        </p:tgtEl>
                                      </p:cBhvr>
                                      <p:to x="100000" y="60000"/>
                                    </p:animScale>
                                    <p:animScale>
                                      <p:cBhvr>
                                        <p:cTn id="35" dur="166" decel="50000">
                                          <p:stCondLst>
                                            <p:cond delay="676"/>
                                          </p:stCondLst>
                                        </p:cTn>
                                        <p:tgtEl>
                                          <p:spTgt spid="117767"/>
                                        </p:tgtEl>
                                      </p:cBhvr>
                                      <p:to x="100000" y="100000"/>
                                    </p:animScale>
                                    <p:animScale>
                                      <p:cBhvr>
                                        <p:cTn id="36" dur="26">
                                          <p:stCondLst>
                                            <p:cond delay="1312"/>
                                          </p:stCondLst>
                                        </p:cTn>
                                        <p:tgtEl>
                                          <p:spTgt spid="117767"/>
                                        </p:tgtEl>
                                      </p:cBhvr>
                                      <p:to x="100000" y="80000"/>
                                    </p:animScale>
                                    <p:animScale>
                                      <p:cBhvr>
                                        <p:cTn id="37" dur="166" decel="50000">
                                          <p:stCondLst>
                                            <p:cond delay="1338"/>
                                          </p:stCondLst>
                                        </p:cTn>
                                        <p:tgtEl>
                                          <p:spTgt spid="117767"/>
                                        </p:tgtEl>
                                      </p:cBhvr>
                                      <p:to x="100000" y="100000"/>
                                    </p:animScale>
                                    <p:animScale>
                                      <p:cBhvr>
                                        <p:cTn id="38" dur="26">
                                          <p:stCondLst>
                                            <p:cond delay="1642"/>
                                          </p:stCondLst>
                                        </p:cTn>
                                        <p:tgtEl>
                                          <p:spTgt spid="117767"/>
                                        </p:tgtEl>
                                      </p:cBhvr>
                                      <p:to x="100000" y="90000"/>
                                    </p:animScale>
                                    <p:animScale>
                                      <p:cBhvr>
                                        <p:cTn id="39" dur="166" decel="50000">
                                          <p:stCondLst>
                                            <p:cond delay="1668"/>
                                          </p:stCondLst>
                                        </p:cTn>
                                        <p:tgtEl>
                                          <p:spTgt spid="117767"/>
                                        </p:tgtEl>
                                      </p:cBhvr>
                                      <p:to x="100000" y="100000"/>
                                    </p:animScale>
                                    <p:animScale>
                                      <p:cBhvr>
                                        <p:cTn id="40" dur="26">
                                          <p:stCondLst>
                                            <p:cond delay="1808"/>
                                          </p:stCondLst>
                                        </p:cTn>
                                        <p:tgtEl>
                                          <p:spTgt spid="117767"/>
                                        </p:tgtEl>
                                      </p:cBhvr>
                                      <p:to x="100000" y="95000"/>
                                    </p:animScale>
                                    <p:animScale>
                                      <p:cBhvr>
                                        <p:cTn id="41" dur="166" decel="50000">
                                          <p:stCondLst>
                                            <p:cond delay="1834"/>
                                          </p:stCondLst>
                                        </p:cTn>
                                        <p:tgtEl>
                                          <p:spTgt spid="11776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7" grpId="0" animBg="1"/>
      <p:bldP spid="117770" grpId="0" autoUpdateAnimBg="0"/>
      <p:bldP spid="117772"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361B8AAE-7C16-4C0F-BAF6-4BF48C2A086D}"/>
              </a:ext>
            </a:extLst>
          </p:cNvPr>
          <p:cNvSpPr>
            <a:spLocks noGrp="1" noChangeArrowheads="1"/>
          </p:cNvSpPr>
          <p:nvPr>
            <p:ph type="title"/>
          </p:nvPr>
        </p:nvSpPr>
        <p:spPr/>
        <p:txBody>
          <a:bodyPr/>
          <a:lstStyle/>
          <a:p>
            <a:r>
              <a:rPr lang="en-US" altLang="en-US"/>
              <a:t>Concept</a:t>
            </a:r>
          </a:p>
        </p:txBody>
      </p:sp>
      <p:pic>
        <p:nvPicPr>
          <p:cNvPr id="145415" name="Picture 7" descr="11_GEOM_C07-03E">
            <a:extLst>
              <a:ext uri="{FF2B5EF4-FFF2-40B4-BE49-F238E27FC236}">
                <a16:creationId xmlns:a16="http://schemas.microsoft.com/office/drawing/2014/main" id="{F467309A-F937-46C9-876A-D172AF78FC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2151" y="1495425"/>
            <a:ext cx="8239125" cy="26098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C11F337-93F6-461B-909B-C38258BA14AC}"/>
              </a:ext>
            </a:extLst>
          </p:cNvPr>
          <p:cNvSpPr>
            <a:spLocks noGrp="1" noChangeArrowheads="1"/>
          </p:cNvSpPr>
          <p:nvPr>
            <p:ph type="title"/>
          </p:nvPr>
        </p:nvSpPr>
        <p:spPr/>
        <p:txBody>
          <a:bodyPr/>
          <a:lstStyle/>
          <a:p>
            <a:r>
              <a:rPr lang="en-US" altLang="en-US"/>
              <a:t>Example 1</a:t>
            </a:r>
          </a:p>
        </p:txBody>
      </p:sp>
      <p:sp>
        <p:nvSpPr>
          <p:cNvPr id="5131" name="Text Box 11">
            <a:extLst>
              <a:ext uri="{FF2B5EF4-FFF2-40B4-BE49-F238E27FC236}">
                <a16:creationId xmlns:a16="http://schemas.microsoft.com/office/drawing/2014/main" id="{25D54A54-516D-460B-B618-4C34996821FA}"/>
              </a:ext>
            </a:extLst>
          </p:cNvPr>
          <p:cNvSpPr txBox="1">
            <a:spLocks noChangeArrowheads="1"/>
          </p:cNvSpPr>
          <p:nvPr/>
        </p:nvSpPr>
        <p:spPr bwMode="auto">
          <a:xfrm>
            <a:off x="4152900" y="771526"/>
            <a:ext cx="5981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C61C23"/>
                </a:solidFill>
              </a:rPr>
              <a:t>Use the AA Similarity Postulate</a:t>
            </a:r>
            <a:endParaRPr lang="en-US" altLang="en-US" sz="2000" b="1">
              <a:solidFill>
                <a:srgbClr val="EC1D24"/>
              </a:solidFill>
            </a:endParaRPr>
          </a:p>
        </p:txBody>
      </p:sp>
      <p:sp>
        <p:nvSpPr>
          <p:cNvPr id="5904" name="Rectangle 784">
            <a:extLst>
              <a:ext uri="{FF2B5EF4-FFF2-40B4-BE49-F238E27FC236}">
                <a16:creationId xmlns:a16="http://schemas.microsoft.com/office/drawing/2014/main" id="{D4DE6D93-D525-48D6-B9DA-F49C2C939EAB}"/>
              </a:ext>
            </a:extLst>
          </p:cNvPr>
          <p:cNvSpPr>
            <a:spLocks noChangeArrowheads="1"/>
          </p:cNvSpPr>
          <p:nvPr/>
        </p:nvSpPr>
        <p:spPr bwMode="auto">
          <a:xfrm>
            <a:off x="2400300" y="1476376"/>
            <a:ext cx="8039100" cy="83099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spcAft>
                <a:spcPct val="20000"/>
              </a:spcAft>
              <a:buClr>
                <a:srgbClr val="FFFFFF"/>
              </a:buClr>
              <a:buFontTx/>
              <a:buNone/>
            </a:pPr>
            <a:r>
              <a:rPr lang="en-US" altLang="en-US" sz="2400" b="1">
                <a:solidFill>
                  <a:srgbClr val="E01B22"/>
                </a:solidFill>
              </a:rPr>
              <a:t>A.</a:t>
            </a:r>
            <a:r>
              <a:rPr lang="en-US" altLang="en-US" sz="2400" b="1">
                <a:solidFill>
                  <a:srgbClr val="00539D"/>
                </a:solidFill>
              </a:rPr>
              <a:t> Determine whether the triangles are similar. If so, write a similarity statement. Explain your reasoning.</a:t>
            </a:r>
          </a:p>
        </p:txBody>
      </p:sp>
      <p:pic>
        <p:nvPicPr>
          <p:cNvPr id="5908" name="Picture 788" descr="09Geom07-03-1-A-AE">
            <a:extLst>
              <a:ext uri="{FF2B5EF4-FFF2-40B4-BE49-F238E27FC236}">
                <a16:creationId xmlns:a16="http://schemas.microsoft.com/office/drawing/2014/main" id="{EF94654A-41BF-4EE8-8EE8-498A9FFB54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514601"/>
            <a:ext cx="3886200" cy="20732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04"/>
                                        </p:tgtEl>
                                        <p:attrNameLst>
                                          <p:attrName>style.visibility</p:attrName>
                                        </p:attrNameLst>
                                      </p:cBhvr>
                                      <p:to>
                                        <p:strVal val="visible"/>
                                      </p:to>
                                    </p:set>
                                    <p:animEffect transition="in" filter="wipe(left)">
                                      <p:cBhvr>
                                        <p:cTn id="7" dur="500"/>
                                        <p:tgtEl>
                                          <p:spTgt spid="5904"/>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5908"/>
                                        </p:tgtEl>
                                        <p:attrNameLst>
                                          <p:attrName>style.visibility</p:attrName>
                                        </p:attrNameLst>
                                      </p:cBhvr>
                                      <p:to>
                                        <p:strVal val="visible"/>
                                      </p:to>
                                    </p:set>
                                    <p:animEffect transition="in" filter="wipe(left)">
                                      <p:cBhvr>
                                        <p:cTn id="11" dur="500"/>
                                        <p:tgtEl>
                                          <p:spTgt spid="59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04"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a:extLst>
              <a:ext uri="{FF2B5EF4-FFF2-40B4-BE49-F238E27FC236}">
                <a16:creationId xmlns:a16="http://schemas.microsoft.com/office/drawing/2014/main" id="{31FE533F-9915-4764-8017-40E95F41971A}"/>
              </a:ext>
            </a:extLst>
          </p:cNvPr>
          <p:cNvSpPr>
            <a:spLocks noGrp="1" noChangeArrowheads="1"/>
          </p:cNvSpPr>
          <p:nvPr>
            <p:ph type="title"/>
          </p:nvPr>
        </p:nvSpPr>
        <p:spPr/>
        <p:txBody>
          <a:bodyPr/>
          <a:lstStyle/>
          <a:p>
            <a:r>
              <a:rPr lang="en-US" altLang="en-US"/>
              <a:t>Example 1</a:t>
            </a:r>
          </a:p>
        </p:txBody>
      </p:sp>
      <p:sp>
        <p:nvSpPr>
          <p:cNvPr id="152579" name="Text Box 3">
            <a:extLst>
              <a:ext uri="{FF2B5EF4-FFF2-40B4-BE49-F238E27FC236}">
                <a16:creationId xmlns:a16="http://schemas.microsoft.com/office/drawing/2014/main" id="{6234583E-9F26-482F-8A98-B680C89ACC9F}"/>
              </a:ext>
            </a:extLst>
          </p:cNvPr>
          <p:cNvSpPr txBox="1">
            <a:spLocks noChangeArrowheads="1"/>
          </p:cNvSpPr>
          <p:nvPr/>
        </p:nvSpPr>
        <p:spPr bwMode="auto">
          <a:xfrm>
            <a:off x="4152900" y="771526"/>
            <a:ext cx="5981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C61C23"/>
                </a:solidFill>
              </a:rPr>
              <a:t>Use the AA Similarity Postulate</a:t>
            </a:r>
            <a:endParaRPr lang="en-US" altLang="en-US" sz="2000" b="1">
              <a:solidFill>
                <a:srgbClr val="EC1D24"/>
              </a:solidFill>
            </a:endParaRPr>
          </a:p>
        </p:txBody>
      </p:sp>
      <p:grpSp>
        <p:nvGrpSpPr>
          <p:cNvPr id="152585" name="Group 9">
            <a:extLst>
              <a:ext uri="{FF2B5EF4-FFF2-40B4-BE49-F238E27FC236}">
                <a16:creationId xmlns:a16="http://schemas.microsoft.com/office/drawing/2014/main" id="{009D75BA-E4CE-4D00-B489-AC0C98AE1538}"/>
              </a:ext>
            </a:extLst>
          </p:cNvPr>
          <p:cNvGrpSpPr>
            <a:grpSpLocks/>
          </p:cNvGrpSpPr>
          <p:nvPr/>
        </p:nvGrpSpPr>
        <p:grpSpPr bwMode="auto">
          <a:xfrm>
            <a:off x="2400300" y="1476375"/>
            <a:ext cx="8039100" cy="457200"/>
            <a:chOff x="552" y="930"/>
            <a:chExt cx="5064" cy="288"/>
          </a:xfrm>
        </p:grpSpPr>
        <p:sp>
          <p:nvSpPr>
            <p:cNvPr id="152580" name="Rectangle 4">
              <a:extLst>
                <a:ext uri="{FF2B5EF4-FFF2-40B4-BE49-F238E27FC236}">
                  <a16:creationId xmlns:a16="http://schemas.microsoft.com/office/drawing/2014/main" id="{C5099AD0-3DA4-4082-96F2-38B4A1CF195D}"/>
                </a:ext>
              </a:extLst>
            </p:cNvPr>
            <p:cNvSpPr>
              <a:spLocks noChangeArrowheads="1"/>
            </p:cNvSpPr>
            <p:nvPr/>
          </p:nvSpPr>
          <p:spPr bwMode="auto">
            <a:xfrm>
              <a:off x="552" y="930"/>
              <a:ext cx="5064" cy="28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spcAft>
                  <a:spcPct val="20000"/>
                </a:spcAft>
                <a:buClr>
                  <a:srgbClr val="FFFFFF"/>
                </a:buClr>
                <a:buFontTx/>
                <a:buNone/>
              </a:pPr>
              <a:r>
                <a:rPr lang="en-US" altLang="en-US" sz="2400"/>
                <a:t>Since </a:t>
              </a:r>
              <a:r>
                <a:rPr lang="en-US" altLang="en-US" sz="2400" i="1"/>
                <a:t>m</a:t>
              </a:r>
              <a:r>
                <a:rPr lang="en-US" altLang="en-US" sz="2400">
                  <a:sym typeface="Symbol" panose="05050102010706020507" pitchFamily="18" charset="2"/>
                </a:rPr>
                <a:t></a:t>
              </a:r>
              <a:r>
                <a:rPr lang="en-US" altLang="en-US" sz="2400" i="1">
                  <a:sym typeface="Symbol" panose="05050102010706020507" pitchFamily="18" charset="2"/>
                </a:rPr>
                <a:t>B</a:t>
              </a:r>
              <a:r>
                <a:rPr lang="en-US" altLang="en-US" sz="2400">
                  <a:sym typeface="Symbol" panose="05050102010706020507" pitchFamily="18" charset="2"/>
                </a:rPr>
                <a:t> = </a:t>
              </a:r>
              <a:r>
                <a:rPr lang="en-US" altLang="en-US" sz="2400" i="1"/>
                <a:t>m</a:t>
              </a:r>
              <a:r>
                <a:rPr lang="en-US" altLang="en-US" sz="2400">
                  <a:sym typeface="Symbol" panose="05050102010706020507" pitchFamily="18" charset="2"/>
                </a:rPr>
                <a:t></a:t>
              </a:r>
              <a:r>
                <a:rPr lang="en-US" altLang="en-US" sz="2400" i="1">
                  <a:sym typeface="Symbol" panose="05050102010706020507" pitchFamily="18" charset="2"/>
                </a:rPr>
                <a:t>D</a:t>
              </a:r>
              <a:r>
                <a:rPr lang="en-US" altLang="en-US" sz="2400">
                  <a:sym typeface="Symbol" panose="05050102010706020507" pitchFamily="18" charset="2"/>
                </a:rPr>
                <a:t>, </a:t>
              </a:r>
              <a:r>
                <a:rPr lang="en-US" altLang="en-US" sz="2400" i="1">
                  <a:sym typeface="Symbol" panose="05050102010706020507" pitchFamily="18" charset="2"/>
                </a:rPr>
                <a:t>B    </a:t>
              </a:r>
              <a:r>
                <a:rPr lang="en-US" altLang="en-US" sz="2400">
                  <a:sym typeface="Symbol" panose="05050102010706020507" pitchFamily="18" charset="2"/>
                </a:rPr>
                <a:t></a:t>
              </a:r>
              <a:r>
                <a:rPr lang="en-US" altLang="en-US" sz="2400" i="1">
                  <a:sym typeface="Symbol" panose="05050102010706020507" pitchFamily="18" charset="2"/>
                </a:rPr>
                <a:t>D. </a:t>
              </a:r>
            </a:p>
          </p:txBody>
        </p:sp>
        <p:pic>
          <p:nvPicPr>
            <p:cNvPr id="152584" name="Picture 8" descr="7-3-1">
              <a:extLst>
                <a:ext uri="{FF2B5EF4-FFF2-40B4-BE49-F238E27FC236}">
                  <a16:creationId xmlns:a16="http://schemas.microsoft.com/office/drawing/2014/main" id="{C6E34266-9643-41CC-87AD-3F595F1340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8" y="1008"/>
              <a:ext cx="175" cy="159"/>
            </a:xfrm>
            <a:prstGeom prst="rect">
              <a:avLst/>
            </a:prstGeom>
            <a:noFill/>
            <a:extLst>
              <a:ext uri="{909E8E84-426E-40DD-AFC4-6F175D3DCCD1}">
                <a14:hiddenFill xmlns:a14="http://schemas.microsoft.com/office/drawing/2010/main">
                  <a:solidFill>
                    <a:srgbClr val="FFFFFF"/>
                  </a:solidFill>
                </a14:hiddenFill>
              </a:ext>
            </a:extLst>
          </p:spPr>
        </p:pic>
      </p:grpSp>
      <p:sp>
        <p:nvSpPr>
          <p:cNvPr id="152587" name="Rectangle 11">
            <a:extLst>
              <a:ext uri="{FF2B5EF4-FFF2-40B4-BE49-F238E27FC236}">
                <a16:creationId xmlns:a16="http://schemas.microsoft.com/office/drawing/2014/main" id="{D50BAC91-C047-4969-BEBB-261159B73C32}"/>
              </a:ext>
            </a:extLst>
          </p:cNvPr>
          <p:cNvSpPr>
            <a:spLocks noChangeArrowheads="1"/>
          </p:cNvSpPr>
          <p:nvPr/>
        </p:nvSpPr>
        <p:spPr bwMode="auto">
          <a:xfrm>
            <a:off x="2400300" y="2057401"/>
            <a:ext cx="8039100" cy="83099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spcAft>
                <a:spcPct val="20000"/>
              </a:spcAft>
              <a:buClr>
                <a:srgbClr val="FFFFFF"/>
              </a:buClr>
              <a:buFontTx/>
              <a:buNone/>
            </a:pPr>
            <a:r>
              <a:rPr lang="en-US" altLang="en-US" sz="2400"/>
              <a:t>By the Triangle Sum Theorem, 42 + 58 + </a:t>
            </a:r>
            <a:r>
              <a:rPr lang="en-US" altLang="en-US" sz="2400" i="1"/>
              <a:t>m</a:t>
            </a:r>
            <a:r>
              <a:rPr lang="en-US" altLang="en-US" sz="2400">
                <a:sym typeface="Symbol" panose="05050102010706020507" pitchFamily="18" charset="2"/>
              </a:rPr>
              <a:t></a:t>
            </a:r>
            <a:r>
              <a:rPr lang="en-US" altLang="en-US" sz="2400" i="1">
                <a:sym typeface="Symbol" panose="05050102010706020507" pitchFamily="18" charset="2"/>
              </a:rPr>
              <a:t>A</a:t>
            </a:r>
            <a:r>
              <a:rPr lang="en-US" altLang="en-US" sz="2400">
                <a:sym typeface="Symbol" panose="05050102010706020507" pitchFamily="18" charset="2"/>
              </a:rPr>
              <a:t> = 180, </a:t>
            </a:r>
            <a:br>
              <a:rPr lang="en-US" altLang="en-US" sz="2400">
                <a:sym typeface="Symbol" panose="05050102010706020507" pitchFamily="18" charset="2"/>
              </a:rPr>
            </a:br>
            <a:r>
              <a:rPr lang="en-US" altLang="en-US" sz="2400">
                <a:sym typeface="Symbol" panose="05050102010706020507" pitchFamily="18" charset="2"/>
              </a:rPr>
              <a:t>so </a:t>
            </a:r>
            <a:r>
              <a:rPr lang="en-US" altLang="en-US" sz="2400" i="1">
                <a:sym typeface="Symbol" panose="05050102010706020507" pitchFamily="18" charset="2"/>
              </a:rPr>
              <a:t>m</a:t>
            </a:r>
            <a:r>
              <a:rPr lang="en-US" altLang="en-US" sz="2400">
                <a:sym typeface="Symbol" panose="05050102010706020507" pitchFamily="18" charset="2"/>
              </a:rPr>
              <a:t></a:t>
            </a:r>
            <a:r>
              <a:rPr lang="en-US" altLang="en-US" sz="2400" i="1">
                <a:sym typeface="Symbol" panose="05050102010706020507" pitchFamily="18" charset="2"/>
              </a:rPr>
              <a:t>A</a:t>
            </a:r>
            <a:r>
              <a:rPr lang="en-US" altLang="en-US" sz="2400">
                <a:sym typeface="Symbol" panose="05050102010706020507" pitchFamily="18" charset="2"/>
              </a:rPr>
              <a:t> = 80.</a:t>
            </a:r>
          </a:p>
        </p:txBody>
      </p:sp>
      <p:grpSp>
        <p:nvGrpSpPr>
          <p:cNvPr id="152593" name="Group 17">
            <a:extLst>
              <a:ext uri="{FF2B5EF4-FFF2-40B4-BE49-F238E27FC236}">
                <a16:creationId xmlns:a16="http://schemas.microsoft.com/office/drawing/2014/main" id="{77C86824-3145-4B4B-9037-2245A48E5279}"/>
              </a:ext>
            </a:extLst>
          </p:cNvPr>
          <p:cNvGrpSpPr>
            <a:grpSpLocks/>
          </p:cNvGrpSpPr>
          <p:nvPr/>
        </p:nvGrpSpPr>
        <p:grpSpPr bwMode="auto">
          <a:xfrm>
            <a:off x="2400300" y="2933700"/>
            <a:ext cx="8039100" cy="457200"/>
            <a:chOff x="552" y="1848"/>
            <a:chExt cx="5064" cy="288"/>
          </a:xfrm>
        </p:grpSpPr>
        <p:pic>
          <p:nvPicPr>
            <p:cNvPr id="152591" name="Picture 15" descr="7-3-1">
              <a:extLst>
                <a:ext uri="{FF2B5EF4-FFF2-40B4-BE49-F238E27FC236}">
                  <a16:creationId xmlns:a16="http://schemas.microsoft.com/office/drawing/2014/main" id="{26A6A508-C9BF-4E17-9EBA-923D1CAD8A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0" y="1914"/>
              <a:ext cx="175" cy="159"/>
            </a:xfrm>
            <a:prstGeom prst="rect">
              <a:avLst/>
            </a:prstGeom>
            <a:noFill/>
            <a:extLst>
              <a:ext uri="{909E8E84-426E-40DD-AFC4-6F175D3DCCD1}">
                <a14:hiddenFill xmlns:a14="http://schemas.microsoft.com/office/drawing/2010/main">
                  <a:solidFill>
                    <a:srgbClr val="FFFFFF"/>
                  </a:solidFill>
                </a14:hiddenFill>
              </a:ext>
            </a:extLst>
          </p:spPr>
        </p:pic>
        <p:sp>
          <p:nvSpPr>
            <p:cNvPr id="152592" name="Rectangle 16">
              <a:extLst>
                <a:ext uri="{FF2B5EF4-FFF2-40B4-BE49-F238E27FC236}">
                  <a16:creationId xmlns:a16="http://schemas.microsoft.com/office/drawing/2014/main" id="{6EC41EE8-3078-4ABA-9A19-1288428504E5}"/>
                </a:ext>
              </a:extLst>
            </p:cNvPr>
            <p:cNvSpPr>
              <a:spLocks noChangeArrowheads="1"/>
            </p:cNvSpPr>
            <p:nvPr/>
          </p:nvSpPr>
          <p:spPr bwMode="auto">
            <a:xfrm>
              <a:off x="552" y="1848"/>
              <a:ext cx="5064" cy="28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spcAft>
                  <a:spcPct val="20000"/>
                </a:spcAft>
                <a:buClr>
                  <a:srgbClr val="FFFFFF"/>
                </a:buClr>
                <a:buFontTx/>
                <a:buNone/>
              </a:pPr>
              <a:r>
                <a:rPr lang="en-US" altLang="en-US" sz="2400">
                  <a:sym typeface="Symbol" panose="05050102010706020507" pitchFamily="18" charset="2"/>
                </a:rPr>
                <a:t>Since </a:t>
              </a:r>
              <a:r>
                <a:rPr lang="en-US" altLang="en-US" sz="2400" i="1">
                  <a:sym typeface="Symbol" panose="05050102010706020507" pitchFamily="18" charset="2"/>
                </a:rPr>
                <a:t>m</a:t>
              </a:r>
              <a:r>
                <a:rPr lang="en-US" altLang="en-US" sz="2400">
                  <a:sym typeface="Symbol" panose="05050102010706020507" pitchFamily="18" charset="2"/>
                </a:rPr>
                <a:t></a:t>
              </a:r>
              <a:r>
                <a:rPr lang="en-US" altLang="en-US" sz="2400" i="1">
                  <a:sym typeface="Symbol" panose="05050102010706020507" pitchFamily="18" charset="2"/>
                </a:rPr>
                <a:t>E </a:t>
              </a:r>
              <a:r>
                <a:rPr lang="en-US" altLang="en-US" sz="2400">
                  <a:sym typeface="Symbol" panose="05050102010706020507" pitchFamily="18" charset="2"/>
                </a:rPr>
                <a:t>= 80, </a:t>
              </a:r>
              <a:r>
                <a:rPr lang="en-US" altLang="en-US" sz="2400" i="1">
                  <a:sym typeface="Symbol" panose="05050102010706020507" pitchFamily="18" charset="2"/>
                </a:rPr>
                <a:t>A    </a:t>
              </a:r>
              <a:r>
                <a:rPr lang="en-US" altLang="en-US" sz="2400">
                  <a:sym typeface="Symbol" panose="05050102010706020507" pitchFamily="18" charset="2"/>
                </a:rPr>
                <a:t></a:t>
              </a:r>
              <a:r>
                <a:rPr lang="en-US" altLang="en-US" sz="2400" i="1">
                  <a:sym typeface="Symbol" panose="05050102010706020507" pitchFamily="18" charset="2"/>
                </a:rPr>
                <a:t>E</a:t>
              </a:r>
              <a:r>
                <a:rPr lang="en-US" altLang="en-US" sz="2400">
                  <a:sym typeface="Symbol" panose="05050102010706020507" pitchFamily="18" charset="2"/>
                </a:rPr>
                <a:t>.</a:t>
              </a:r>
            </a:p>
          </p:txBody>
        </p:sp>
      </p:grpSp>
      <p:sp>
        <p:nvSpPr>
          <p:cNvPr id="152594" name="Text Box 18">
            <a:extLst>
              <a:ext uri="{FF2B5EF4-FFF2-40B4-BE49-F238E27FC236}">
                <a16:creationId xmlns:a16="http://schemas.microsoft.com/office/drawing/2014/main" id="{72493C9E-FFBA-4023-93AE-D0DC3ED7E252}"/>
              </a:ext>
            </a:extLst>
          </p:cNvPr>
          <p:cNvSpPr txBox="1">
            <a:spLocks noChangeArrowheads="1"/>
          </p:cNvSpPr>
          <p:nvPr/>
        </p:nvSpPr>
        <p:spPr bwMode="auto">
          <a:xfrm>
            <a:off x="2384426" y="4937126"/>
            <a:ext cx="7845425" cy="47307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1257300" algn="l"/>
              </a:tabLst>
              <a:defRPr>
                <a:solidFill>
                  <a:schemeClr val="tx1"/>
                </a:solidFill>
                <a:latin typeface="Arial" panose="020B0604020202020204" pitchFamily="34" charset="0"/>
              </a:defRPr>
            </a:lvl1pPr>
            <a:lvl2pPr marL="1489075">
              <a:tabLst>
                <a:tab pos="1257300" algn="l"/>
              </a:tabLst>
              <a:defRPr>
                <a:solidFill>
                  <a:schemeClr val="tx1"/>
                </a:solidFill>
                <a:latin typeface="Arial" panose="020B0604020202020204" pitchFamily="34" charset="0"/>
              </a:defRPr>
            </a:lvl2pPr>
            <a:lvl3pPr marL="1603375">
              <a:tabLst>
                <a:tab pos="1257300" algn="l"/>
              </a:tabLst>
              <a:defRPr>
                <a:solidFill>
                  <a:schemeClr val="tx1"/>
                </a:solidFill>
                <a:latin typeface="Arial" panose="020B0604020202020204" pitchFamily="34" charset="0"/>
              </a:defRPr>
            </a:lvl3pPr>
            <a:lvl4pPr marL="1717675">
              <a:tabLst>
                <a:tab pos="1257300" algn="l"/>
              </a:tabLst>
              <a:defRPr>
                <a:solidFill>
                  <a:schemeClr val="tx1"/>
                </a:solidFill>
                <a:latin typeface="Arial" panose="020B0604020202020204" pitchFamily="34" charset="0"/>
              </a:defRPr>
            </a:lvl4pPr>
            <a:lvl5pPr marL="1831975">
              <a:tabLst>
                <a:tab pos="1257300" algn="l"/>
              </a:tabLst>
              <a:defRPr>
                <a:solidFill>
                  <a:schemeClr val="tx1"/>
                </a:solidFill>
                <a:latin typeface="Arial" panose="020B0604020202020204" pitchFamily="34" charset="0"/>
              </a:defRPr>
            </a:lvl5pPr>
            <a:lvl6pPr marL="2289175" fontAlgn="base">
              <a:spcBef>
                <a:spcPct val="0"/>
              </a:spcBef>
              <a:spcAft>
                <a:spcPct val="0"/>
              </a:spcAft>
              <a:tabLst>
                <a:tab pos="1257300" algn="l"/>
              </a:tabLst>
              <a:defRPr>
                <a:solidFill>
                  <a:schemeClr val="tx1"/>
                </a:solidFill>
                <a:latin typeface="Arial" panose="020B0604020202020204" pitchFamily="34" charset="0"/>
              </a:defRPr>
            </a:lvl6pPr>
            <a:lvl7pPr marL="2746375" fontAlgn="base">
              <a:spcBef>
                <a:spcPct val="0"/>
              </a:spcBef>
              <a:spcAft>
                <a:spcPct val="0"/>
              </a:spcAft>
              <a:tabLst>
                <a:tab pos="1257300" algn="l"/>
              </a:tabLst>
              <a:defRPr>
                <a:solidFill>
                  <a:schemeClr val="tx1"/>
                </a:solidFill>
                <a:latin typeface="Arial" panose="020B0604020202020204" pitchFamily="34" charset="0"/>
              </a:defRPr>
            </a:lvl7pPr>
            <a:lvl8pPr marL="3203575" fontAlgn="base">
              <a:spcBef>
                <a:spcPct val="0"/>
              </a:spcBef>
              <a:spcAft>
                <a:spcPct val="0"/>
              </a:spcAft>
              <a:tabLst>
                <a:tab pos="1257300" algn="l"/>
              </a:tabLst>
              <a:defRPr>
                <a:solidFill>
                  <a:schemeClr val="tx1"/>
                </a:solidFill>
                <a:latin typeface="Arial" panose="020B0604020202020204" pitchFamily="34" charset="0"/>
              </a:defRPr>
            </a:lvl8pPr>
            <a:lvl9pPr marL="3660775" fontAlgn="base">
              <a:spcBef>
                <a:spcPct val="0"/>
              </a:spcBef>
              <a:spcAft>
                <a:spcPct val="0"/>
              </a:spcAft>
              <a:tabLst>
                <a:tab pos="1257300" algn="l"/>
              </a:tabLst>
              <a:defRPr>
                <a:solidFill>
                  <a:schemeClr val="tx1"/>
                </a:solidFill>
                <a:latin typeface="Arial" panose="020B0604020202020204" pitchFamily="34" charset="0"/>
              </a:defRPr>
            </a:lvl9pPr>
          </a:lstStyle>
          <a:p>
            <a:pPr>
              <a:lnSpc>
                <a:spcPct val="90000"/>
              </a:lnSpc>
              <a:spcBef>
                <a:spcPct val="20000"/>
              </a:spcBef>
              <a:spcAft>
                <a:spcPct val="20000"/>
              </a:spcAft>
              <a:buClr>
                <a:srgbClr val="FFFFFF"/>
              </a:buClr>
            </a:pPr>
            <a:r>
              <a:rPr lang="en-US" altLang="en-US" sz="2400" b="1">
                <a:solidFill>
                  <a:srgbClr val="00539D"/>
                </a:solidFill>
              </a:rPr>
              <a:t>Answer:</a:t>
            </a:r>
            <a:r>
              <a:rPr lang="en-US" altLang="en-US" sz="2400"/>
              <a:t>  </a:t>
            </a:r>
            <a:r>
              <a:rPr lang="en-US" altLang="en-US" sz="2400">
                <a:solidFill>
                  <a:srgbClr val="E01B22"/>
                </a:solidFill>
              </a:rPr>
              <a:t>So, </a:t>
            </a:r>
            <a:r>
              <a:rPr lang="el-GR" altLang="en-US" sz="2400">
                <a:solidFill>
                  <a:srgbClr val="E01B22"/>
                </a:solidFill>
                <a:cs typeface="Arial" panose="020B0604020202020204" pitchFamily="34" charset="0"/>
              </a:rPr>
              <a:t>Δ</a:t>
            </a:r>
            <a:r>
              <a:rPr lang="en-US" altLang="en-US" sz="2400" i="1">
                <a:solidFill>
                  <a:srgbClr val="E01B22"/>
                </a:solidFill>
                <a:cs typeface="Arial" panose="020B0604020202020204" pitchFamily="34" charset="0"/>
              </a:rPr>
              <a:t>ABC</a:t>
            </a:r>
            <a:r>
              <a:rPr lang="en-US" altLang="en-US" sz="2400">
                <a:solidFill>
                  <a:srgbClr val="E01B22"/>
                </a:solidFill>
                <a:cs typeface="Arial" panose="020B0604020202020204" pitchFamily="34" charset="0"/>
              </a:rPr>
              <a:t> ~ </a:t>
            </a:r>
            <a:r>
              <a:rPr lang="el-GR" altLang="en-US" sz="2400">
                <a:solidFill>
                  <a:srgbClr val="E01B22"/>
                </a:solidFill>
                <a:cs typeface="Arial" panose="020B0604020202020204" pitchFamily="34" charset="0"/>
              </a:rPr>
              <a:t>Δ</a:t>
            </a:r>
            <a:r>
              <a:rPr lang="en-US" altLang="en-US" sz="2400" i="1">
                <a:solidFill>
                  <a:srgbClr val="E01B22"/>
                </a:solidFill>
                <a:cs typeface="Arial" panose="020B0604020202020204" pitchFamily="34" charset="0"/>
              </a:rPr>
              <a:t>EDF </a:t>
            </a:r>
            <a:r>
              <a:rPr lang="en-US" altLang="en-US" sz="2400">
                <a:solidFill>
                  <a:srgbClr val="E01B22"/>
                </a:solidFill>
                <a:cs typeface="Arial" panose="020B0604020202020204" pitchFamily="34" charset="0"/>
              </a:rPr>
              <a:t>by the AA Similarity.</a:t>
            </a:r>
            <a:endParaRPr lang="el-GR" altLang="en-US" sz="2400" i="1">
              <a:solidFill>
                <a:srgbClr val="E01B22"/>
              </a:solidFill>
              <a:cs typeface="Arial" panose="020B0604020202020204" pitchFamily="34" charset="0"/>
            </a:endParaRPr>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52585"/>
                                        </p:tgtEl>
                                        <p:attrNameLst>
                                          <p:attrName>style.visibility</p:attrName>
                                        </p:attrNameLst>
                                      </p:cBhvr>
                                      <p:to>
                                        <p:strVal val="visible"/>
                                      </p:to>
                                    </p:set>
                                    <p:animEffect transition="in" filter="wipe(left)">
                                      <p:cBhvr>
                                        <p:cTn id="7" dur="500"/>
                                        <p:tgtEl>
                                          <p:spTgt spid="1525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2587"/>
                                        </p:tgtEl>
                                        <p:attrNameLst>
                                          <p:attrName>style.visibility</p:attrName>
                                        </p:attrNameLst>
                                      </p:cBhvr>
                                      <p:to>
                                        <p:strVal val="visible"/>
                                      </p:to>
                                    </p:set>
                                    <p:animEffect transition="in" filter="wipe(left)">
                                      <p:cBhvr>
                                        <p:cTn id="12" dur="500"/>
                                        <p:tgtEl>
                                          <p:spTgt spid="15258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52593"/>
                                        </p:tgtEl>
                                        <p:attrNameLst>
                                          <p:attrName>style.visibility</p:attrName>
                                        </p:attrNameLst>
                                      </p:cBhvr>
                                      <p:to>
                                        <p:strVal val="visible"/>
                                      </p:to>
                                    </p:set>
                                    <p:animEffect transition="in" filter="wipe(left)">
                                      <p:cBhvr>
                                        <p:cTn id="17" dur="500"/>
                                        <p:tgtEl>
                                          <p:spTgt spid="1525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2594"/>
                                        </p:tgtEl>
                                        <p:attrNameLst>
                                          <p:attrName>style.visibility</p:attrName>
                                        </p:attrNameLst>
                                      </p:cBhvr>
                                      <p:to>
                                        <p:strVal val="visible"/>
                                      </p:to>
                                    </p:set>
                                    <p:animEffect transition="in" filter="wipe(left)">
                                      <p:cBhvr>
                                        <p:cTn id="22" dur="500"/>
                                        <p:tgtEl>
                                          <p:spTgt spid="152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7" grpId="0" autoUpdateAnimBg="0"/>
      <p:bldP spid="152594"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78F2C987-5E64-487A-AD85-93E277C7351E}"/>
              </a:ext>
            </a:extLst>
          </p:cNvPr>
          <p:cNvSpPr>
            <a:spLocks noGrp="1" noChangeArrowheads="1"/>
          </p:cNvSpPr>
          <p:nvPr>
            <p:ph type="title"/>
          </p:nvPr>
        </p:nvSpPr>
        <p:spPr/>
        <p:txBody>
          <a:bodyPr/>
          <a:lstStyle/>
          <a:p>
            <a:r>
              <a:rPr lang="en-US" altLang="en-US"/>
              <a:t>Example 1</a:t>
            </a:r>
          </a:p>
        </p:txBody>
      </p:sp>
      <p:sp>
        <p:nvSpPr>
          <p:cNvPr id="86024" name="Text Box 8">
            <a:extLst>
              <a:ext uri="{FF2B5EF4-FFF2-40B4-BE49-F238E27FC236}">
                <a16:creationId xmlns:a16="http://schemas.microsoft.com/office/drawing/2014/main" id="{31130BDD-9F28-43E3-914E-39BA1150C927}"/>
              </a:ext>
            </a:extLst>
          </p:cNvPr>
          <p:cNvSpPr txBox="1">
            <a:spLocks noChangeArrowheads="1"/>
          </p:cNvSpPr>
          <p:nvPr/>
        </p:nvSpPr>
        <p:spPr bwMode="auto">
          <a:xfrm>
            <a:off x="4152900" y="771526"/>
            <a:ext cx="5981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C61C23"/>
                </a:solidFill>
              </a:rPr>
              <a:t>Use the AA Similarity Postulate</a:t>
            </a:r>
            <a:endParaRPr lang="en-US" altLang="en-US" sz="2000" b="1">
              <a:solidFill>
                <a:srgbClr val="EC1D24"/>
              </a:solidFill>
            </a:endParaRPr>
          </a:p>
        </p:txBody>
      </p:sp>
      <p:sp>
        <p:nvSpPr>
          <p:cNvPr id="86025" name="Rectangle 9">
            <a:extLst>
              <a:ext uri="{FF2B5EF4-FFF2-40B4-BE49-F238E27FC236}">
                <a16:creationId xmlns:a16="http://schemas.microsoft.com/office/drawing/2014/main" id="{8D145D3D-8DA1-43C4-ACEF-46C194C5E3B4}"/>
              </a:ext>
            </a:extLst>
          </p:cNvPr>
          <p:cNvSpPr>
            <a:spLocks noChangeArrowheads="1"/>
          </p:cNvSpPr>
          <p:nvPr/>
        </p:nvSpPr>
        <p:spPr bwMode="auto">
          <a:xfrm>
            <a:off x="2400300" y="1476376"/>
            <a:ext cx="8039100" cy="83099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spcAft>
                <a:spcPct val="20000"/>
              </a:spcAft>
              <a:buClr>
                <a:srgbClr val="FFFFFF"/>
              </a:buClr>
              <a:buFontTx/>
              <a:buNone/>
            </a:pPr>
            <a:r>
              <a:rPr lang="en-US" altLang="en-US" sz="2400" b="1">
                <a:solidFill>
                  <a:srgbClr val="E01B22"/>
                </a:solidFill>
              </a:rPr>
              <a:t>B.</a:t>
            </a:r>
            <a:r>
              <a:rPr lang="en-US" altLang="en-US" sz="2400" b="1">
                <a:solidFill>
                  <a:srgbClr val="00539D"/>
                </a:solidFill>
              </a:rPr>
              <a:t> Determine whether the triangles are similar. If so, write a similarity statement. Explain your reasoning.</a:t>
            </a:r>
          </a:p>
        </p:txBody>
      </p:sp>
      <p:pic>
        <p:nvPicPr>
          <p:cNvPr id="86028" name="Picture 12" descr="09Geom07-03-1-B-AE">
            <a:extLst>
              <a:ext uri="{FF2B5EF4-FFF2-40B4-BE49-F238E27FC236}">
                <a16:creationId xmlns:a16="http://schemas.microsoft.com/office/drawing/2014/main" id="{7C5698AC-9F4A-4036-BF58-BCE77EA3C0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362200"/>
            <a:ext cx="4495800" cy="2667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025"/>
                                        </p:tgtEl>
                                        <p:attrNameLst>
                                          <p:attrName>style.visibility</p:attrName>
                                        </p:attrNameLst>
                                      </p:cBhvr>
                                      <p:to>
                                        <p:strVal val="visible"/>
                                      </p:to>
                                    </p:set>
                                    <p:animEffect transition="in" filter="wipe(left)">
                                      <p:cBhvr>
                                        <p:cTn id="7" dur="500"/>
                                        <p:tgtEl>
                                          <p:spTgt spid="86025"/>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86028"/>
                                        </p:tgtEl>
                                        <p:attrNameLst>
                                          <p:attrName>style.visibility</p:attrName>
                                        </p:attrNameLst>
                                      </p:cBhvr>
                                      <p:to>
                                        <p:strVal val="visible"/>
                                      </p:to>
                                    </p:set>
                                    <p:animEffect transition="in" filter="wipe(left)">
                                      <p:cBhvr>
                                        <p:cTn id="11" dur="500"/>
                                        <p:tgtEl>
                                          <p:spTgt spid="86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5"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a:extLst>
              <a:ext uri="{FF2B5EF4-FFF2-40B4-BE49-F238E27FC236}">
                <a16:creationId xmlns:a16="http://schemas.microsoft.com/office/drawing/2014/main" id="{3674D720-F1DD-42DE-B486-1E2D475030A0}"/>
              </a:ext>
            </a:extLst>
          </p:cNvPr>
          <p:cNvSpPr>
            <a:spLocks noGrp="1" noChangeArrowheads="1"/>
          </p:cNvSpPr>
          <p:nvPr>
            <p:ph type="title"/>
          </p:nvPr>
        </p:nvSpPr>
        <p:spPr/>
        <p:txBody>
          <a:bodyPr/>
          <a:lstStyle/>
          <a:p>
            <a:r>
              <a:rPr lang="en-US" altLang="en-US"/>
              <a:t>Example 1</a:t>
            </a:r>
          </a:p>
        </p:txBody>
      </p:sp>
      <p:sp>
        <p:nvSpPr>
          <p:cNvPr id="154627" name="Text Box 3">
            <a:extLst>
              <a:ext uri="{FF2B5EF4-FFF2-40B4-BE49-F238E27FC236}">
                <a16:creationId xmlns:a16="http://schemas.microsoft.com/office/drawing/2014/main" id="{F4D8652C-B92F-4DF5-B33F-7B057C40B378}"/>
              </a:ext>
            </a:extLst>
          </p:cNvPr>
          <p:cNvSpPr txBox="1">
            <a:spLocks noChangeArrowheads="1"/>
          </p:cNvSpPr>
          <p:nvPr/>
        </p:nvSpPr>
        <p:spPr bwMode="auto">
          <a:xfrm>
            <a:off x="4152900" y="771526"/>
            <a:ext cx="5981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C61C23"/>
                </a:solidFill>
              </a:rPr>
              <a:t>Use the AA Similarity Postulate</a:t>
            </a:r>
            <a:endParaRPr lang="en-US" altLang="en-US" sz="2000" b="1">
              <a:solidFill>
                <a:srgbClr val="EC1D24"/>
              </a:solidFill>
            </a:endParaRPr>
          </a:p>
        </p:txBody>
      </p:sp>
      <p:grpSp>
        <p:nvGrpSpPr>
          <p:cNvPr id="154632" name="Group 8">
            <a:extLst>
              <a:ext uri="{FF2B5EF4-FFF2-40B4-BE49-F238E27FC236}">
                <a16:creationId xmlns:a16="http://schemas.microsoft.com/office/drawing/2014/main" id="{D538A9DA-18B3-409D-BB08-1276F9822093}"/>
              </a:ext>
            </a:extLst>
          </p:cNvPr>
          <p:cNvGrpSpPr>
            <a:grpSpLocks/>
          </p:cNvGrpSpPr>
          <p:nvPr/>
        </p:nvGrpSpPr>
        <p:grpSpPr bwMode="auto">
          <a:xfrm>
            <a:off x="2400300" y="1476375"/>
            <a:ext cx="8039100" cy="457200"/>
            <a:chOff x="552" y="930"/>
            <a:chExt cx="5064" cy="288"/>
          </a:xfrm>
        </p:grpSpPr>
        <p:sp>
          <p:nvSpPr>
            <p:cNvPr id="154628" name="Rectangle 4">
              <a:extLst>
                <a:ext uri="{FF2B5EF4-FFF2-40B4-BE49-F238E27FC236}">
                  <a16:creationId xmlns:a16="http://schemas.microsoft.com/office/drawing/2014/main" id="{7A372D2C-E282-48ED-95AD-838B19EABC1E}"/>
                </a:ext>
              </a:extLst>
            </p:cNvPr>
            <p:cNvSpPr>
              <a:spLocks noChangeArrowheads="1"/>
            </p:cNvSpPr>
            <p:nvPr/>
          </p:nvSpPr>
          <p:spPr bwMode="auto">
            <a:xfrm>
              <a:off x="552" y="930"/>
              <a:ext cx="5064" cy="28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spcAft>
                  <a:spcPct val="20000"/>
                </a:spcAft>
                <a:buClr>
                  <a:srgbClr val="FFFFFF"/>
                </a:buClr>
                <a:buFontTx/>
                <a:buNone/>
              </a:pPr>
              <a:r>
                <a:rPr lang="en-US" altLang="en-US" sz="2400">
                  <a:sym typeface="Symbol" panose="05050102010706020507" pitchFamily="18" charset="2"/>
                </a:rPr>
                <a:t></a:t>
              </a:r>
              <a:r>
                <a:rPr lang="en-US" altLang="en-US" sz="2400" i="1">
                  <a:sym typeface="Symbol" panose="05050102010706020507" pitchFamily="18" charset="2"/>
                </a:rPr>
                <a:t>QXP</a:t>
              </a:r>
              <a:r>
                <a:rPr lang="en-US" altLang="en-US" sz="2400">
                  <a:sym typeface="Symbol" panose="05050102010706020507" pitchFamily="18" charset="2"/>
                </a:rPr>
                <a:t>    </a:t>
              </a:r>
              <a:r>
                <a:rPr lang="en-US" altLang="en-US" sz="2400" i="1">
                  <a:sym typeface="Symbol" panose="05050102010706020507" pitchFamily="18" charset="2"/>
                </a:rPr>
                <a:t>NXM</a:t>
              </a:r>
              <a:r>
                <a:rPr lang="en-US" altLang="en-US" sz="2400">
                  <a:sym typeface="Symbol" panose="05050102010706020507" pitchFamily="18" charset="2"/>
                </a:rPr>
                <a:t> by the Vertical Angles Theorem. </a:t>
              </a:r>
            </a:p>
          </p:txBody>
        </p:sp>
        <p:pic>
          <p:nvPicPr>
            <p:cNvPr id="154631" name="Picture 7" descr="7-3-1">
              <a:extLst>
                <a:ext uri="{FF2B5EF4-FFF2-40B4-BE49-F238E27FC236}">
                  <a16:creationId xmlns:a16="http://schemas.microsoft.com/office/drawing/2014/main" id="{550D27F1-8FE0-4D72-A323-7DF5DFE8B6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 y="1002"/>
              <a:ext cx="175" cy="1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4641" name="Group 17">
            <a:extLst>
              <a:ext uri="{FF2B5EF4-FFF2-40B4-BE49-F238E27FC236}">
                <a16:creationId xmlns:a16="http://schemas.microsoft.com/office/drawing/2014/main" id="{B4315834-2503-4F43-9FAB-9FF7434F290B}"/>
              </a:ext>
            </a:extLst>
          </p:cNvPr>
          <p:cNvGrpSpPr>
            <a:grpSpLocks/>
          </p:cNvGrpSpPr>
          <p:nvPr/>
        </p:nvGrpSpPr>
        <p:grpSpPr bwMode="auto">
          <a:xfrm>
            <a:off x="2400300" y="2057400"/>
            <a:ext cx="8039100" cy="457200"/>
            <a:chOff x="552" y="1296"/>
            <a:chExt cx="5064" cy="288"/>
          </a:xfrm>
        </p:grpSpPr>
        <p:grpSp>
          <p:nvGrpSpPr>
            <p:cNvPr id="154638" name="Group 14">
              <a:extLst>
                <a:ext uri="{FF2B5EF4-FFF2-40B4-BE49-F238E27FC236}">
                  <a16:creationId xmlns:a16="http://schemas.microsoft.com/office/drawing/2014/main" id="{820688CD-D660-4385-A5A5-66C15E2DFC43}"/>
                </a:ext>
              </a:extLst>
            </p:cNvPr>
            <p:cNvGrpSpPr>
              <a:grpSpLocks/>
            </p:cNvGrpSpPr>
            <p:nvPr/>
          </p:nvGrpSpPr>
          <p:grpSpPr bwMode="auto">
            <a:xfrm>
              <a:off x="552" y="1296"/>
              <a:ext cx="5064" cy="288"/>
              <a:chOff x="552" y="1296"/>
              <a:chExt cx="5064" cy="288"/>
            </a:xfrm>
          </p:grpSpPr>
          <p:sp>
            <p:nvSpPr>
              <p:cNvPr id="154633" name="Rectangle 9">
                <a:extLst>
                  <a:ext uri="{FF2B5EF4-FFF2-40B4-BE49-F238E27FC236}">
                    <a16:creationId xmlns:a16="http://schemas.microsoft.com/office/drawing/2014/main" id="{3D05AFED-EA72-458B-91C1-8A2B394651EE}"/>
                  </a:ext>
                </a:extLst>
              </p:cNvPr>
              <p:cNvSpPr>
                <a:spLocks noChangeArrowheads="1"/>
              </p:cNvSpPr>
              <p:nvPr/>
            </p:nvSpPr>
            <p:spPr bwMode="auto">
              <a:xfrm>
                <a:off x="552" y="1296"/>
                <a:ext cx="5064" cy="28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spcAft>
                    <a:spcPct val="20000"/>
                  </a:spcAft>
                  <a:buClr>
                    <a:srgbClr val="FFFFFF"/>
                  </a:buClr>
                  <a:buFontTx/>
                  <a:buNone/>
                </a:pPr>
                <a:r>
                  <a:rPr lang="en-US" altLang="en-US" sz="2400"/>
                  <a:t>Since </a:t>
                </a:r>
                <a:r>
                  <a:rPr lang="en-US" altLang="en-US" sz="2400" i="1"/>
                  <a:t>QP</a:t>
                </a:r>
                <a:r>
                  <a:rPr lang="en-US" altLang="en-US" sz="2400"/>
                  <a:t> || </a:t>
                </a:r>
                <a:r>
                  <a:rPr lang="en-US" altLang="en-US" sz="2400" i="1"/>
                  <a:t>MN</a:t>
                </a:r>
                <a:r>
                  <a:rPr lang="en-US" altLang="en-US" sz="2400"/>
                  <a:t>, </a:t>
                </a:r>
                <a:r>
                  <a:rPr lang="en-US" altLang="en-US" sz="2400">
                    <a:sym typeface="Symbol" panose="05050102010706020507" pitchFamily="18" charset="2"/>
                  </a:rPr>
                  <a:t></a:t>
                </a:r>
                <a:r>
                  <a:rPr lang="en-US" altLang="en-US" sz="2400" i="1">
                    <a:sym typeface="Symbol" panose="05050102010706020507" pitchFamily="18" charset="2"/>
                  </a:rPr>
                  <a:t>Q</a:t>
                </a:r>
                <a:r>
                  <a:rPr lang="en-US" altLang="en-US" sz="2400">
                    <a:sym typeface="Symbol" panose="05050102010706020507" pitchFamily="18" charset="2"/>
                  </a:rPr>
                  <a:t>    </a:t>
                </a:r>
                <a:r>
                  <a:rPr lang="en-US" altLang="en-US" sz="2400" i="1">
                    <a:sym typeface="Symbol" panose="05050102010706020507" pitchFamily="18" charset="2"/>
                  </a:rPr>
                  <a:t>N</a:t>
                </a:r>
                <a:r>
                  <a:rPr lang="en-US" altLang="en-US" sz="2400">
                    <a:sym typeface="Symbol" panose="05050102010706020507" pitchFamily="18" charset="2"/>
                  </a:rPr>
                  <a:t>.</a:t>
                </a:r>
              </a:p>
            </p:txBody>
          </p:sp>
          <p:pic>
            <p:nvPicPr>
              <p:cNvPr id="154637" name="Picture 13" descr="7-3-1">
                <a:extLst>
                  <a:ext uri="{FF2B5EF4-FFF2-40B4-BE49-F238E27FC236}">
                    <a16:creationId xmlns:a16="http://schemas.microsoft.com/office/drawing/2014/main" id="{1567980F-1721-45AE-9F3A-B9EB0D5858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6" y="1365"/>
                <a:ext cx="175" cy="159"/>
              </a:xfrm>
              <a:prstGeom prst="rect">
                <a:avLst/>
              </a:prstGeom>
              <a:noFill/>
              <a:extLst>
                <a:ext uri="{909E8E84-426E-40DD-AFC4-6F175D3DCCD1}">
                  <a14:hiddenFill xmlns:a14="http://schemas.microsoft.com/office/drawing/2010/main">
                    <a:solidFill>
                      <a:srgbClr val="FFFFFF"/>
                    </a:solidFill>
                  </a14:hiddenFill>
                </a:ext>
              </a:extLst>
            </p:spPr>
          </p:pic>
        </p:grpSp>
        <p:sp>
          <p:nvSpPr>
            <p:cNvPr id="154639" name="Line 15">
              <a:extLst>
                <a:ext uri="{FF2B5EF4-FFF2-40B4-BE49-F238E27FC236}">
                  <a16:creationId xmlns:a16="http://schemas.microsoft.com/office/drawing/2014/main" id="{6708A91F-DDFC-4A90-B478-12460AE7AF1F}"/>
                </a:ext>
              </a:extLst>
            </p:cNvPr>
            <p:cNvSpPr>
              <a:spLocks noChangeShapeType="1"/>
            </p:cNvSpPr>
            <p:nvPr/>
          </p:nvSpPr>
          <p:spPr bwMode="auto">
            <a:xfrm>
              <a:off x="1152" y="1332"/>
              <a:ext cx="2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640" name="Line 16">
              <a:extLst>
                <a:ext uri="{FF2B5EF4-FFF2-40B4-BE49-F238E27FC236}">
                  <a16:creationId xmlns:a16="http://schemas.microsoft.com/office/drawing/2014/main" id="{077BFB68-D433-497C-9739-10998CA74915}"/>
                </a:ext>
              </a:extLst>
            </p:cNvPr>
            <p:cNvSpPr>
              <a:spLocks noChangeShapeType="1"/>
            </p:cNvSpPr>
            <p:nvPr/>
          </p:nvSpPr>
          <p:spPr bwMode="auto">
            <a:xfrm>
              <a:off x="1632" y="1332"/>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54642" name="Text Box 18">
            <a:extLst>
              <a:ext uri="{FF2B5EF4-FFF2-40B4-BE49-F238E27FC236}">
                <a16:creationId xmlns:a16="http://schemas.microsoft.com/office/drawing/2014/main" id="{9CE71380-4560-4DC2-B836-5B6276F85157}"/>
              </a:ext>
            </a:extLst>
          </p:cNvPr>
          <p:cNvSpPr txBox="1">
            <a:spLocks noChangeArrowheads="1"/>
          </p:cNvSpPr>
          <p:nvPr/>
        </p:nvSpPr>
        <p:spPr bwMode="auto">
          <a:xfrm>
            <a:off x="2384426" y="4648201"/>
            <a:ext cx="7845425" cy="47307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1257300" algn="l"/>
              </a:tabLst>
              <a:defRPr>
                <a:solidFill>
                  <a:schemeClr val="tx1"/>
                </a:solidFill>
                <a:latin typeface="Arial" panose="020B0604020202020204" pitchFamily="34" charset="0"/>
              </a:defRPr>
            </a:lvl1pPr>
            <a:lvl2pPr marL="1489075">
              <a:tabLst>
                <a:tab pos="1257300" algn="l"/>
              </a:tabLst>
              <a:defRPr>
                <a:solidFill>
                  <a:schemeClr val="tx1"/>
                </a:solidFill>
                <a:latin typeface="Arial" panose="020B0604020202020204" pitchFamily="34" charset="0"/>
              </a:defRPr>
            </a:lvl2pPr>
            <a:lvl3pPr marL="1603375">
              <a:tabLst>
                <a:tab pos="1257300" algn="l"/>
              </a:tabLst>
              <a:defRPr>
                <a:solidFill>
                  <a:schemeClr val="tx1"/>
                </a:solidFill>
                <a:latin typeface="Arial" panose="020B0604020202020204" pitchFamily="34" charset="0"/>
              </a:defRPr>
            </a:lvl3pPr>
            <a:lvl4pPr marL="1717675">
              <a:tabLst>
                <a:tab pos="1257300" algn="l"/>
              </a:tabLst>
              <a:defRPr>
                <a:solidFill>
                  <a:schemeClr val="tx1"/>
                </a:solidFill>
                <a:latin typeface="Arial" panose="020B0604020202020204" pitchFamily="34" charset="0"/>
              </a:defRPr>
            </a:lvl4pPr>
            <a:lvl5pPr marL="1831975">
              <a:tabLst>
                <a:tab pos="1257300" algn="l"/>
              </a:tabLst>
              <a:defRPr>
                <a:solidFill>
                  <a:schemeClr val="tx1"/>
                </a:solidFill>
                <a:latin typeface="Arial" panose="020B0604020202020204" pitchFamily="34" charset="0"/>
              </a:defRPr>
            </a:lvl5pPr>
            <a:lvl6pPr marL="2289175" fontAlgn="base">
              <a:spcBef>
                <a:spcPct val="0"/>
              </a:spcBef>
              <a:spcAft>
                <a:spcPct val="0"/>
              </a:spcAft>
              <a:tabLst>
                <a:tab pos="1257300" algn="l"/>
              </a:tabLst>
              <a:defRPr>
                <a:solidFill>
                  <a:schemeClr val="tx1"/>
                </a:solidFill>
                <a:latin typeface="Arial" panose="020B0604020202020204" pitchFamily="34" charset="0"/>
              </a:defRPr>
            </a:lvl6pPr>
            <a:lvl7pPr marL="2746375" fontAlgn="base">
              <a:spcBef>
                <a:spcPct val="0"/>
              </a:spcBef>
              <a:spcAft>
                <a:spcPct val="0"/>
              </a:spcAft>
              <a:tabLst>
                <a:tab pos="1257300" algn="l"/>
              </a:tabLst>
              <a:defRPr>
                <a:solidFill>
                  <a:schemeClr val="tx1"/>
                </a:solidFill>
                <a:latin typeface="Arial" panose="020B0604020202020204" pitchFamily="34" charset="0"/>
              </a:defRPr>
            </a:lvl7pPr>
            <a:lvl8pPr marL="3203575" fontAlgn="base">
              <a:spcBef>
                <a:spcPct val="0"/>
              </a:spcBef>
              <a:spcAft>
                <a:spcPct val="0"/>
              </a:spcAft>
              <a:tabLst>
                <a:tab pos="1257300" algn="l"/>
              </a:tabLst>
              <a:defRPr>
                <a:solidFill>
                  <a:schemeClr val="tx1"/>
                </a:solidFill>
                <a:latin typeface="Arial" panose="020B0604020202020204" pitchFamily="34" charset="0"/>
              </a:defRPr>
            </a:lvl8pPr>
            <a:lvl9pPr marL="3660775" fontAlgn="base">
              <a:spcBef>
                <a:spcPct val="0"/>
              </a:spcBef>
              <a:spcAft>
                <a:spcPct val="0"/>
              </a:spcAft>
              <a:tabLst>
                <a:tab pos="1257300" algn="l"/>
              </a:tabLst>
              <a:defRPr>
                <a:solidFill>
                  <a:schemeClr val="tx1"/>
                </a:solidFill>
                <a:latin typeface="Arial" panose="020B0604020202020204" pitchFamily="34" charset="0"/>
              </a:defRPr>
            </a:lvl9pPr>
          </a:lstStyle>
          <a:p>
            <a:pPr>
              <a:lnSpc>
                <a:spcPct val="90000"/>
              </a:lnSpc>
              <a:spcBef>
                <a:spcPct val="20000"/>
              </a:spcBef>
              <a:spcAft>
                <a:spcPct val="20000"/>
              </a:spcAft>
              <a:buClr>
                <a:srgbClr val="FFFFFF"/>
              </a:buClr>
            </a:pPr>
            <a:r>
              <a:rPr lang="en-US" altLang="en-US" sz="2400" b="1">
                <a:solidFill>
                  <a:srgbClr val="00539D"/>
                </a:solidFill>
              </a:rPr>
              <a:t>Answer:</a:t>
            </a:r>
            <a:r>
              <a:rPr lang="en-US" altLang="en-US" sz="2400"/>
              <a:t>  </a:t>
            </a:r>
            <a:r>
              <a:rPr lang="en-US" altLang="en-US" sz="2400">
                <a:solidFill>
                  <a:srgbClr val="E01B22"/>
                </a:solidFill>
              </a:rPr>
              <a:t>So, </a:t>
            </a:r>
            <a:r>
              <a:rPr lang="el-GR" altLang="en-US" sz="2400">
                <a:solidFill>
                  <a:srgbClr val="E01B22"/>
                </a:solidFill>
                <a:cs typeface="Arial" panose="020B0604020202020204" pitchFamily="34" charset="0"/>
              </a:rPr>
              <a:t>Δ</a:t>
            </a:r>
            <a:r>
              <a:rPr lang="en-US" altLang="en-US" sz="2400" i="1">
                <a:solidFill>
                  <a:srgbClr val="E01B22"/>
                </a:solidFill>
                <a:cs typeface="Arial" panose="020B0604020202020204" pitchFamily="34" charset="0"/>
              </a:rPr>
              <a:t>QXP</a:t>
            </a:r>
            <a:r>
              <a:rPr lang="en-US" altLang="en-US" sz="2400">
                <a:solidFill>
                  <a:srgbClr val="E01B22"/>
                </a:solidFill>
                <a:cs typeface="Arial" panose="020B0604020202020204" pitchFamily="34" charset="0"/>
              </a:rPr>
              <a:t> ~ </a:t>
            </a:r>
            <a:r>
              <a:rPr lang="el-GR" altLang="en-US" sz="2400">
                <a:solidFill>
                  <a:srgbClr val="E01B22"/>
                </a:solidFill>
                <a:cs typeface="Arial" panose="020B0604020202020204" pitchFamily="34" charset="0"/>
              </a:rPr>
              <a:t>Δ</a:t>
            </a:r>
            <a:r>
              <a:rPr lang="en-US" altLang="en-US" sz="2400" i="1">
                <a:solidFill>
                  <a:srgbClr val="E01B22"/>
                </a:solidFill>
                <a:cs typeface="Arial" panose="020B0604020202020204" pitchFamily="34" charset="0"/>
              </a:rPr>
              <a:t>NXM </a:t>
            </a:r>
            <a:r>
              <a:rPr lang="en-US" altLang="en-US" sz="2400">
                <a:solidFill>
                  <a:srgbClr val="E01B22"/>
                </a:solidFill>
                <a:cs typeface="Arial" panose="020B0604020202020204" pitchFamily="34" charset="0"/>
              </a:rPr>
              <a:t>by AA Similarity.</a:t>
            </a:r>
            <a:endParaRPr lang="el-GR" altLang="en-US" sz="2400" i="1">
              <a:solidFill>
                <a:srgbClr val="E01B22"/>
              </a:solidFill>
              <a:cs typeface="Arial" panose="020B0604020202020204" pitchFamily="34" charset="0"/>
            </a:endParaRPr>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54632"/>
                                        </p:tgtEl>
                                        <p:attrNameLst>
                                          <p:attrName>style.visibility</p:attrName>
                                        </p:attrNameLst>
                                      </p:cBhvr>
                                      <p:to>
                                        <p:strVal val="visible"/>
                                      </p:to>
                                    </p:set>
                                    <p:animEffect transition="in" filter="wipe(left)">
                                      <p:cBhvr>
                                        <p:cTn id="7" dur="500"/>
                                        <p:tgtEl>
                                          <p:spTgt spid="1546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54641"/>
                                        </p:tgtEl>
                                        <p:attrNameLst>
                                          <p:attrName>style.visibility</p:attrName>
                                        </p:attrNameLst>
                                      </p:cBhvr>
                                      <p:to>
                                        <p:strVal val="visible"/>
                                      </p:to>
                                    </p:set>
                                    <p:animEffect transition="in" filter="wipe(left)">
                                      <p:cBhvr>
                                        <p:cTn id="12" dur="500"/>
                                        <p:tgtEl>
                                          <p:spTgt spid="1546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4642"/>
                                        </p:tgtEl>
                                        <p:attrNameLst>
                                          <p:attrName>style.visibility</p:attrName>
                                        </p:attrNameLst>
                                      </p:cBhvr>
                                      <p:to>
                                        <p:strVal val="visible"/>
                                      </p:to>
                                    </p:set>
                                    <p:animEffect transition="in" filter="wipe(left)">
                                      <p:cBhvr>
                                        <p:cTn id="17" dur="500"/>
                                        <p:tgtEl>
                                          <p:spTgt spid="154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42"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78" name="Picture 14">
            <a:extLst>
              <a:ext uri="{FF2B5EF4-FFF2-40B4-BE49-F238E27FC236}">
                <a16:creationId xmlns:a16="http://schemas.microsoft.com/office/drawing/2014/main" id="{9D6182F3-3481-462F-8AD5-055AEA4A02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3276" y="1400175"/>
            <a:ext cx="3032125" cy="152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3667" name="TPQuestion">
            <a:extLst>
              <a:ext uri="{FF2B5EF4-FFF2-40B4-BE49-F238E27FC236}">
                <a16:creationId xmlns:a16="http://schemas.microsoft.com/office/drawing/2014/main" id="{F0C98819-68D5-4AEF-8106-CB94BBB7AF78}"/>
              </a:ext>
            </a:extLst>
          </p:cNvPr>
          <p:cNvSpPr>
            <a:spLocks noGrp="1" noChangeArrowheads="1"/>
          </p:cNvSpPr>
          <p:nvPr>
            <p:ph type="title"/>
          </p:nvPr>
        </p:nvSpPr>
        <p:spPr/>
        <p:txBody>
          <a:bodyPr/>
          <a:lstStyle/>
          <a:p>
            <a:r>
              <a:rPr lang="en-US" altLang="en-US"/>
              <a:t>Example 1</a:t>
            </a:r>
          </a:p>
        </p:txBody>
      </p:sp>
      <p:sp>
        <p:nvSpPr>
          <p:cNvPr id="113669" name="TPAnswers">
            <a:extLst>
              <a:ext uri="{FF2B5EF4-FFF2-40B4-BE49-F238E27FC236}">
                <a16:creationId xmlns:a16="http://schemas.microsoft.com/office/drawing/2014/main" id="{893597F4-8204-42C2-8DD4-098615042F13}"/>
              </a:ext>
            </a:extLst>
          </p:cNvPr>
          <p:cNvSpPr>
            <a:spLocks noChangeArrowheads="1"/>
          </p:cNvSpPr>
          <p:nvPr>
            <p:custDataLst>
              <p:tags r:id="rId2"/>
            </p:custDataLst>
          </p:nvPr>
        </p:nvSpPr>
        <p:spPr bwMode="auto">
          <a:xfrm>
            <a:off x="2381250" y="2693988"/>
            <a:ext cx="4476750" cy="3593676"/>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3400" indent="-533400">
              <a:spcBef>
                <a:spcPct val="20000"/>
              </a:spcBef>
              <a:buChar char="•"/>
              <a:defRPr sz="3200">
                <a:solidFill>
                  <a:schemeClr val="tx1"/>
                </a:solidFill>
                <a:latin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defRPr>
            </a:lvl2pPr>
            <a:lvl3pPr marL="1295400" indent="-381000">
              <a:spcBef>
                <a:spcPct val="20000"/>
              </a:spcBef>
              <a:buChar char="•"/>
              <a:defRPr sz="2400">
                <a:solidFill>
                  <a:schemeClr val="tx1"/>
                </a:solidFill>
                <a:latin typeface="Arial" panose="020B0604020202020204" pitchFamily="34" charset="0"/>
              </a:defRPr>
            </a:lvl3pPr>
            <a:lvl4pPr marL="1714500" indent="-342900">
              <a:spcBef>
                <a:spcPct val="20000"/>
              </a:spcBef>
              <a:buChar char="–"/>
              <a:defRPr sz="2000">
                <a:solidFill>
                  <a:schemeClr val="tx1"/>
                </a:solidFill>
                <a:latin typeface="Arial" panose="020B0604020202020204" pitchFamily="34" charset="0"/>
              </a:defRPr>
            </a:lvl4pPr>
            <a:lvl5pPr marL="2171700" indent="-342900">
              <a:spcBef>
                <a:spcPct val="20000"/>
              </a:spcBef>
              <a:buChar char="»"/>
              <a:defRPr sz="2000">
                <a:solidFill>
                  <a:schemeClr val="tx1"/>
                </a:solidFill>
                <a:latin typeface="Arial" panose="020B0604020202020204" pitchFamily="34" charset="0"/>
              </a:defRPr>
            </a:lvl5pPr>
            <a:lvl6pPr marL="2628900" indent="-342900" fontAlgn="base">
              <a:spcBef>
                <a:spcPct val="20000"/>
              </a:spcBef>
              <a:spcAft>
                <a:spcPct val="0"/>
              </a:spcAft>
              <a:buChar char="»"/>
              <a:defRPr sz="2000">
                <a:solidFill>
                  <a:schemeClr val="tx1"/>
                </a:solidFill>
                <a:latin typeface="Arial" panose="020B0604020202020204" pitchFamily="34" charset="0"/>
              </a:defRPr>
            </a:lvl6pPr>
            <a:lvl7pPr marL="3086100" indent="-342900" fontAlgn="base">
              <a:spcBef>
                <a:spcPct val="20000"/>
              </a:spcBef>
              <a:spcAft>
                <a:spcPct val="0"/>
              </a:spcAft>
              <a:buChar char="»"/>
              <a:defRPr sz="2000">
                <a:solidFill>
                  <a:schemeClr val="tx1"/>
                </a:solidFill>
                <a:latin typeface="Arial" panose="020B0604020202020204" pitchFamily="34" charset="0"/>
              </a:defRPr>
            </a:lvl7pPr>
            <a:lvl8pPr marL="3543300" indent="-342900" fontAlgn="base">
              <a:spcBef>
                <a:spcPct val="20000"/>
              </a:spcBef>
              <a:spcAft>
                <a:spcPct val="0"/>
              </a:spcAft>
              <a:buChar char="»"/>
              <a:defRPr sz="2000">
                <a:solidFill>
                  <a:schemeClr val="tx1"/>
                </a:solidFill>
                <a:latin typeface="Arial" panose="020B0604020202020204" pitchFamily="34" charset="0"/>
              </a:defRPr>
            </a:lvl8pPr>
            <a:lvl9pPr marL="4000500" indent="-342900" fontAlgn="base">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83000"/>
              </a:spcBef>
              <a:spcAft>
                <a:spcPct val="83000"/>
              </a:spcAft>
              <a:buClr>
                <a:srgbClr val="00539D"/>
              </a:buClr>
              <a:buFontTx/>
              <a:buNone/>
            </a:pPr>
            <a:r>
              <a:rPr lang="pt-BR" altLang="en-US" sz="2400" b="1">
                <a:solidFill>
                  <a:srgbClr val="00539D"/>
                </a:solidFill>
                <a:sym typeface="Symbol" panose="05050102010706020507" pitchFamily="18" charset="2"/>
              </a:rPr>
              <a:t>A.</a:t>
            </a:r>
            <a:r>
              <a:rPr lang="pt-BR" altLang="en-US" sz="2400" b="1">
                <a:solidFill>
                  <a:srgbClr val="000000"/>
                </a:solidFill>
                <a:sym typeface="Symbol" panose="05050102010706020507" pitchFamily="18" charset="2"/>
              </a:rPr>
              <a:t>	Yes; </a:t>
            </a:r>
            <a:r>
              <a:rPr lang="el-GR" altLang="en-US" sz="2400" b="1">
                <a:solidFill>
                  <a:srgbClr val="000000"/>
                </a:solidFill>
                <a:cs typeface="Arial" panose="020B0604020202020204" pitchFamily="34" charset="0"/>
                <a:sym typeface="Symbol" panose="05050102010706020507" pitchFamily="18" charset="2"/>
              </a:rPr>
              <a:t>Δ</a:t>
            </a:r>
            <a:r>
              <a:rPr lang="en-US" altLang="en-US" sz="2400" b="1" i="1">
                <a:solidFill>
                  <a:srgbClr val="000000"/>
                </a:solidFill>
                <a:cs typeface="Arial" panose="020B0604020202020204" pitchFamily="34" charset="0"/>
                <a:sym typeface="Symbol" panose="05050102010706020507" pitchFamily="18" charset="2"/>
              </a:rPr>
              <a:t>ABC</a:t>
            </a:r>
            <a:r>
              <a:rPr lang="en-US" altLang="en-US" sz="2400" b="1">
                <a:solidFill>
                  <a:srgbClr val="000000"/>
                </a:solidFill>
                <a:cs typeface="Arial" panose="020B0604020202020204" pitchFamily="34" charset="0"/>
                <a:sym typeface="Symbol" panose="05050102010706020507" pitchFamily="18" charset="2"/>
              </a:rPr>
              <a:t> ~ </a:t>
            </a:r>
            <a:r>
              <a:rPr lang="el-GR" altLang="en-US" sz="2400" b="1">
                <a:solidFill>
                  <a:srgbClr val="000000"/>
                </a:solidFill>
                <a:cs typeface="Arial" panose="020B0604020202020204" pitchFamily="34" charset="0"/>
                <a:sym typeface="Symbol" panose="05050102010706020507" pitchFamily="18" charset="2"/>
              </a:rPr>
              <a:t>Δ</a:t>
            </a:r>
            <a:r>
              <a:rPr lang="en-US" altLang="en-US" sz="2400" b="1" i="1">
                <a:solidFill>
                  <a:srgbClr val="000000"/>
                </a:solidFill>
                <a:cs typeface="Arial" panose="020B0604020202020204" pitchFamily="34" charset="0"/>
                <a:sym typeface="Symbol" panose="05050102010706020507" pitchFamily="18" charset="2"/>
              </a:rPr>
              <a:t>FGH</a:t>
            </a:r>
            <a:endParaRPr lang="el-GR" altLang="en-US" sz="2400" b="1" i="1">
              <a:solidFill>
                <a:srgbClr val="000000"/>
              </a:solidFill>
              <a:cs typeface="Arial" panose="020B0604020202020204" pitchFamily="34" charset="0"/>
              <a:sym typeface="Symbol" panose="05050102010706020507" pitchFamily="18" charset="2"/>
            </a:endParaRPr>
          </a:p>
          <a:p>
            <a:pPr>
              <a:lnSpc>
                <a:spcPct val="90000"/>
              </a:lnSpc>
              <a:spcBef>
                <a:spcPct val="83000"/>
              </a:spcBef>
              <a:spcAft>
                <a:spcPct val="83000"/>
              </a:spcAft>
              <a:buClr>
                <a:srgbClr val="00539D"/>
              </a:buClr>
              <a:buFontTx/>
              <a:buNone/>
            </a:pPr>
            <a:r>
              <a:rPr lang="pt-BR" altLang="en-US" sz="2400" b="1">
                <a:solidFill>
                  <a:srgbClr val="00539D"/>
                </a:solidFill>
                <a:sym typeface="Symbol" panose="05050102010706020507" pitchFamily="18" charset="2"/>
              </a:rPr>
              <a:t>B.</a:t>
            </a:r>
            <a:r>
              <a:rPr lang="pt-BR" altLang="en-US" sz="2400" b="1">
                <a:solidFill>
                  <a:srgbClr val="000000"/>
                </a:solidFill>
                <a:sym typeface="Symbol" panose="05050102010706020507" pitchFamily="18" charset="2"/>
              </a:rPr>
              <a:t>	Yes; </a:t>
            </a:r>
            <a:r>
              <a:rPr lang="el-GR" altLang="en-US" sz="2400" b="1">
                <a:solidFill>
                  <a:srgbClr val="000000"/>
                </a:solidFill>
                <a:cs typeface="Arial" panose="020B0604020202020204" pitchFamily="34" charset="0"/>
                <a:sym typeface="Symbol" panose="05050102010706020507" pitchFamily="18" charset="2"/>
              </a:rPr>
              <a:t>Δ</a:t>
            </a:r>
            <a:r>
              <a:rPr lang="en-US" altLang="en-US" sz="2400" b="1" i="1">
                <a:solidFill>
                  <a:srgbClr val="000000"/>
                </a:solidFill>
                <a:cs typeface="Arial" panose="020B0604020202020204" pitchFamily="34" charset="0"/>
                <a:sym typeface="Symbol" panose="05050102010706020507" pitchFamily="18" charset="2"/>
              </a:rPr>
              <a:t>ABC</a:t>
            </a:r>
            <a:r>
              <a:rPr lang="en-US" altLang="en-US" sz="2400" b="1">
                <a:solidFill>
                  <a:srgbClr val="000000"/>
                </a:solidFill>
                <a:cs typeface="Arial" panose="020B0604020202020204" pitchFamily="34" charset="0"/>
                <a:sym typeface="Symbol" panose="05050102010706020507" pitchFamily="18" charset="2"/>
              </a:rPr>
              <a:t> ~ </a:t>
            </a:r>
            <a:r>
              <a:rPr lang="el-GR" altLang="en-US" sz="2400" b="1">
                <a:solidFill>
                  <a:srgbClr val="000000"/>
                </a:solidFill>
                <a:cs typeface="Arial" panose="020B0604020202020204" pitchFamily="34" charset="0"/>
                <a:sym typeface="Symbol" panose="05050102010706020507" pitchFamily="18" charset="2"/>
              </a:rPr>
              <a:t>Δ</a:t>
            </a:r>
            <a:r>
              <a:rPr lang="en-US" altLang="en-US" sz="2400" b="1" i="1">
                <a:solidFill>
                  <a:srgbClr val="000000"/>
                </a:solidFill>
                <a:cs typeface="Arial" panose="020B0604020202020204" pitchFamily="34" charset="0"/>
                <a:sym typeface="Symbol" panose="05050102010706020507" pitchFamily="18" charset="2"/>
              </a:rPr>
              <a:t>GFH</a:t>
            </a:r>
            <a:endParaRPr lang="pt-BR" altLang="en-US" sz="2400" b="1">
              <a:solidFill>
                <a:srgbClr val="000000"/>
              </a:solidFill>
              <a:sym typeface="Symbol" panose="05050102010706020507" pitchFamily="18" charset="2"/>
            </a:endParaRPr>
          </a:p>
          <a:p>
            <a:pPr>
              <a:lnSpc>
                <a:spcPct val="90000"/>
              </a:lnSpc>
              <a:spcBef>
                <a:spcPct val="83000"/>
              </a:spcBef>
              <a:spcAft>
                <a:spcPct val="83000"/>
              </a:spcAft>
              <a:buClr>
                <a:srgbClr val="00539D"/>
              </a:buClr>
              <a:buFontTx/>
              <a:buNone/>
            </a:pPr>
            <a:r>
              <a:rPr lang="pt-BR" altLang="en-US" sz="2400" b="1">
                <a:solidFill>
                  <a:srgbClr val="00539D"/>
                </a:solidFill>
                <a:sym typeface="Symbol" panose="05050102010706020507" pitchFamily="18" charset="2"/>
              </a:rPr>
              <a:t>C.</a:t>
            </a:r>
            <a:r>
              <a:rPr lang="pt-BR" altLang="en-US" sz="2400" b="1">
                <a:solidFill>
                  <a:srgbClr val="000000"/>
                </a:solidFill>
                <a:sym typeface="Symbol" panose="05050102010706020507" pitchFamily="18" charset="2"/>
              </a:rPr>
              <a:t>	Yes; </a:t>
            </a:r>
            <a:r>
              <a:rPr lang="el-GR" altLang="en-US" sz="2400" b="1">
                <a:solidFill>
                  <a:srgbClr val="000000"/>
                </a:solidFill>
                <a:cs typeface="Arial" panose="020B0604020202020204" pitchFamily="34" charset="0"/>
                <a:sym typeface="Symbol" panose="05050102010706020507" pitchFamily="18" charset="2"/>
              </a:rPr>
              <a:t>Δ</a:t>
            </a:r>
            <a:r>
              <a:rPr lang="en-US" altLang="en-US" sz="2400" b="1" i="1">
                <a:solidFill>
                  <a:srgbClr val="000000"/>
                </a:solidFill>
                <a:cs typeface="Arial" panose="020B0604020202020204" pitchFamily="34" charset="0"/>
                <a:sym typeface="Symbol" panose="05050102010706020507" pitchFamily="18" charset="2"/>
              </a:rPr>
              <a:t>ABC</a:t>
            </a:r>
            <a:r>
              <a:rPr lang="en-US" altLang="en-US" sz="2400" b="1">
                <a:solidFill>
                  <a:srgbClr val="000000"/>
                </a:solidFill>
                <a:cs typeface="Arial" panose="020B0604020202020204" pitchFamily="34" charset="0"/>
                <a:sym typeface="Symbol" panose="05050102010706020507" pitchFamily="18" charset="2"/>
              </a:rPr>
              <a:t> ~ </a:t>
            </a:r>
            <a:r>
              <a:rPr lang="el-GR" altLang="en-US" sz="2400" b="1">
                <a:solidFill>
                  <a:srgbClr val="000000"/>
                </a:solidFill>
                <a:cs typeface="Arial" panose="020B0604020202020204" pitchFamily="34" charset="0"/>
                <a:sym typeface="Symbol" panose="05050102010706020507" pitchFamily="18" charset="2"/>
              </a:rPr>
              <a:t>Δ</a:t>
            </a:r>
            <a:r>
              <a:rPr lang="en-US" altLang="en-US" sz="2400" b="1" i="1">
                <a:solidFill>
                  <a:srgbClr val="000000"/>
                </a:solidFill>
                <a:cs typeface="Arial" panose="020B0604020202020204" pitchFamily="34" charset="0"/>
                <a:sym typeface="Symbol" panose="05050102010706020507" pitchFamily="18" charset="2"/>
              </a:rPr>
              <a:t>HFG</a:t>
            </a:r>
            <a:endParaRPr lang="pt-BR" altLang="en-US" sz="2400" b="1">
              <a:solidFill>
                <a:srgbClr val="000000"/>
              </a:solidFill>
              <a:sym typeface="Symbol" panose="05050102010706020507" pitchFamily="18" charset="2"/>
            </a:endParaRPr>
          </a:p>
          <a:p>
            <a:pPr>
              <a:lnSpc>
                <a:spcPct val="90000"/>
              </a:lnSpc>
              <a:spcBef>
                <a:spcPct val="83000"/>
              </a:spcBef>
              <a:spcAft>
                <a:spcPct val="83000"/>
              </a:spcAft>
              <a:buClr>
                <a:srgbClr val="00539D"/>
              </a:buClr>
              <a:buFontTx/>
              <a:buNone/>
            </a:pPr>
            <a:r>
              <a:rPr lang="pt-BR" altLang="en-US" sz="2400" b="1">
                <a:solidFill>
                  <a:srgbClr val="00539D"/>
                </a:solidFill>
                <a:sym typeface="Symbol" panose="05050102010706020507" pitchFamily="18" charset="2"/>
              </a:rPr>
              <a:t>D.</a:t>
            </a:r>
            <a:r>
              <a:rPr lang="pt-BR" altLang="en-US" sz="2400" b="1">
                <a:solidFill>
                  <a:srgbClr val="000000"/>
                </a:solidFill>
                <a:sym typeface="Symbol" panose="05050102010706020507" pitchFamily="18" charset="2"/>
              </a:rPr>
              <a:t>	No; </a:t>
            </a:r>
            <a:r>
              <a:rPr lang="en-US" altLang="en-US" sz="2400" b="1">
                <a:solidFill>
                  <a:srgbClr val="000000"/>
                </a:solidFill>
                <a:cs typeface="Arial" panose="020B0604020202020204" pitchFamily="34" charset="0"/>
                <a:sym typeface="Symbol" panose="05050102010706020507" pitchFamily="18" charset="2"/>
              </a:rPr>
              <a:t>the triangles are not similar.</a:t>
            </a:r>
            <a:endParaRPr lang="pt-BR" altLang="en-US" sz="2400" b="1" i="1">
              <a:solidFill>
                <a:srgbClr val="000000"/>
              </a:solidFill>
              <a:cs typeface="Arial" panose="020B0604020202020204" pitchFamily="34" charset="0"/>
              <a:sym typeface="Symbol" panose="05050102010706020507" pitchFamily="18" charset="2"/>
            </a:endParaRPr>
          </a:p>
        </p:txBody>
      </p:sp>
      <p:sp>
        <p:nvSpPr>
          <p:cNvPr id="113670" name="TPQuestion">
            <a:extLst>
              <a:ext uri="{FF2B5EF4-FFF2-40B4-BE49-F238E27FC236}">
                <a16:creationId xmlns:a16="http://schemas.microsoft.com/office/drawing/2014/main" id="{8FFF285E-D149-43FF-B062-589DCAD9EF28}"/>
              </a:ext>
            </a:extLst>
          </p:cNvPr>
          <p:cNvSpPr>
            <a:spLocks noChangeArrowheads="1"/>
          </p:cNvSpPr>
          <p:nvPr/>
        </p:nvSpPr>
        <p:spPr bwMode="auto">
          <a:xfrm>
            <a:off x="2000250" y="1504951"/>
            <a:ext cx="5467350" cy="108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algn="r">
              <a:defRPr sz="1200">
                <a:solidFill>
                  <a:schemeClr val="tx1"/>
                </a:solidFill>
                <a:latin typeface="Arial" panose="020B0604020202020204" pitchFamily="34" charset="0"/>
              </a:defRPr>
            </a:lvl1pPr>
            <a:lvl2pPr marL="342900" algn="r">
              <a:defRPr sz="1200">
                <a:solidFill>
                  <a:schemeClr val="tx1"/>
                </a:solidFill>
                <a:latin typeface="Arial" panose="020B0604020202020204" pitchFamily="34" charset="0"/>
              </a:defRPr>
            </a:lvl2pPr>
            <a:lvl3pPr marL="342900" algn="r">
              <a:defRPr sz="1200">
                <a:solidFill>
                  <a:schemeClr val="tx1"/>
                </a:solidFill>
                <a:latin typeface="Arial" panose="020B0604020202020204" pitchFamily="34" charset="0"/>
              </a:defRPr>
            </a:lvl3pPr>
            <a:lvl4pPr marL="342900" algn="r">
              <a:defRPr sz="1200">
                <a:solidFill>
                  <a:schemeClr val="tx1"/>
                </a:solidFill>
                <a:latin typeface="Arial" panose="020B0604020202020204" pitchFamily="34" charset="0"/>
              </a:defRPr>
            </a:lvl4pPr>
            <a:lvl5pPr marL="342900" algn="r">
              <a:defRPr sz="1200">
                <a:solidFill>
                  <a:schemeClr val="tx1"/>
                </a:solidFill>
                <a:latin typeface="Arial" panose="020B0604020202020204" pitchFamily="34" charset="0"/>
              </a:defRPr>
            </a:lvl5pPr>
            <a:lvl6pPr marL="800100" algn="r" fontAlgn="base">
              <a:spcBef>
                <a:spcPct val="0"/>
              </a:spcBef>
              <a:spcAft>
                <a:spcPct val="0"/>
              </a:spcAft>
              <a:defRPr sz="1200">
                <a:solidFill>
                  <a:schemeClr val="tx1"/>
                </a:solidFill>
                <a:latin typeface="Arial" panose="020B0604020202020204" pitchFamily="34" charset="0"/>
              </a:defRPr>
            </a:lvl6pPr>
            <a:lvl7pPr marL="1257300" algn="r" fontAlgn="base">
              <a:spcBef>
                <a:spcPct val="0"/>
              </a:spcBef>
              <a:spcAft>
                <a:spcPct val="0"/>
              </a:spcAft>
              <a:defRPr sz="1200">
                <a:solidFill>
                  <a:schemeClr val="tx1"/>
                </a:solidFill>
                <a:latin typeface="Arial" panose="020B0604020202020204" pitchFamily="34" charset="0"/>
              </a:defRPr>
            </a:lvl7pPr>
            <a:lvl8pPr marL="1714500" algn="r" fontAlgn="base">
              <a:spcBef>
                <a:spcPct val="0"/>
              </a:spcBef>
              <a:spcAft>
                <a:spcPct val="0"/>
              </a:spcAft>
              <a:defRPr sz="1200">
                <a:solidFill>
                  <a:schemeClr val="tx1"/>
                </a:solidFill>
                <a:latin typeface="Arial" panose="020B0604020202020204" pitchFamily="34" charset="0"/>
              </a:defRPr>
            </a:lvl8pPr>
            <a:lvl9pPr marL="2171700" algn="r" fontAlgn="base">
              <a:spcBef>
                <a:spcPct val="0"/>
              </a:spcBef>
              <a:spcAft>
                <a:spcPct val="0"/>
              </a:spcAft>
              <a:defRPr sz="1200">
                <a:solidFill>
                  <a:schemeClr val="tx1"/>
                </a:solidFill>
                <a:latin typeface="Arial" panose="020B0604020202020204" pitchFamily="34" charset="0"/>
              </a:defRPr>
            </a:lvl9pPr>
          </a:lstStyle>
          <a:p>
            <a:pPr algn="l">
              <a:lnSpc>
                <a:spcPct val="90000"/>
              </a:lnSpc>
            </a:pPr>
            <a:r>
              <a:rPr lang="en-US" altLang="en-US" sz="2400" b="1">
                <a:solidFill>
                  <a:srgbClr val="E01B22"/>
                </a:solidFill>
                <a:cs typeface="Times New Roman" panose="02020603050405020304" pitchFamily="18" charset="0"/>
              </a:rPr>
              <a:t>A.</a:t>
            </a:r>
            <a:r>
              <a:rPr lang="en-US" altLang="en-US" sz="2400" b="1">
                <a:solidFill>
                  <a:srgbClr val="00539D"/>
                </a:solidFill>
                <a:cs typeface="Times New Roman" panose="02020603050405020304" pitchFamily="18" charset="0"/>
              </a:rPr>
              <a:t>  Determine whether the triangles are similar. If so, write </a:t>
            </a:r>
            <a:br>
              <a:rPr lang="en-US" altLang="en-US" sz="2400" b="1">
                <a:solidFill>
                  <a:srgbClr val="00539D"/>
                </a:solidFill>
                <a:cs typeface="Times New Roman" panose="02020603050405020304" pitchFamily="18" charset="0"/>
              </a:rPr>
            </a:br>
            <a:r>
              <a:rPr lang="en-US" altLang="en-US" sz="2400" b="1">
                <a:solidFill>
                  <a:srgbClr val="00539D"/>
                </a:solidFill>
                <a:cs typeface="Times New Roman" panose="02020603050405020304" pitchFamily="18" charset="0"/>
              </a:rPr>
              <a:t>a similarity statement.</a:t>
            </a:r>
          </a:p>
        </p:txBody>
      </p:sp>
      <p:sp>
        <p:nvSpPr>
          <p:cNvPr id="113672" name="Oval 8">
            <a:extLst>
              <a:ext uri="{FF2B5EF4-FFF2-40B4-BE49-F238E27FC236}">
                <a16:creationId xmlns:a16="http://schemas.microsoft.com/office/drawing/2014/main" id="{E3341F9D-1B3A-4B4A-B5A6-7FBC45CD2D98}"/>
              </a:ext>
            </a:extLst>
          </p:cNvPr>
          <p:cNvSpPr>
            <a:spLocks noChangeArrowheads="1"/>
          </p:cNvSpPr>
          <p:nvPr/>
        </p:nvSpPr>
        <p:spPr bwMode="auto">
          <a:xfrm>
            <a:off x="2362200" y="3629025"/>
            <a:ext cx="457200" cy="457200"/>
          </a:xfrm>
          <a:prstGeom prst="ellipse">
            <a:avLst/>
          </a:prstGeom>
          <a:noFill/>
          <a:ln w="57150">
            <a:solidFill>
              <a:srgbClr val="EC1D24"/>
            </a:solidFill>
            <a:round/>
            <a:headEnd/>
            <a:tailEnd/>
          </a:ln>
          <a:effectLst/>
          <a:extLst>
            <a:ext uri="{909E8E84-426E-40DD-AFC4-6F175D3DCCD1}">
              <a14:hiddenFill xmlns:a14="http://schemas.microsoft.com/office/drawing/2010/main">
                <a:solidFill>
                  <a:srgbClr val="EC1D24"/>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pic>
        <p:nvPicPr>
          <p:cNvPr id="113673" name="Picture 9" descr="Check Progress">
            <a:extLst>
              <a:ext uri="{FF2B5EF4-FFF2-40B4-BE49-F238E27FC236}">
                <a16:creationId xmlns:a16="http://schemas.microsoft.com/office/drawing/2014/main" id="{9E5C874C-B43A-448D-9D24-28D0D2F0D2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0214" y="712789"/>
            <a:ext cx="2846387" cy="511175"/>
          </a:xfrm>
          <a:prstGeom prst="rect">
            <a:avLst/>
          </a:prstGeom>
          <a:noFill/>
          <a:extLst>
            <a:ext uri="{909E8E84-426E-40DD-AFC4-6F175D3DCCD1}">
              <a14:hiddenFill xmlns:a14="http://schemas.microsoft.com/office/drawing/2010/main">
                <a:solidFill>
                  <a:srgbClr val="FFFFFF"/>
                </a:solidFill>
              </a14:hiddenFill>
            </a:ext>
          </a:extLst>
        </p:spPr>
      </p:pic>
      <p:pic>
        <p:nvPicPr>
          <p:cNvPr id="113674" name="Picture 10" descr="CheckPointICON">
            <a:extLst>
              <a:ext uri="{FF2B5EF4-FFF2-40B4-BE49-F238E27FC236}">
                <a16:creationId xmlns:a16="http://schemas.microsoft.com/office/drawing/2014/main" id="{7C078D33-1707-43C2-B3FE-32A6822F12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1601" y="747714"/>
            <a:ext cx="1222375" cy="37623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13673"/>
                                        </p:tgtEl>
                                        <p:attrNameLst>
                                          <p:attrName>style.visibility</p:attrName>
                                        </p:attrNameLst>
                                      </p:cBhvr>
                                      <p:to>
                                        <p:strVal val="visible"/>
                                      </p:to>
                                    </p:set>
                                    <p:animEffect transition="in" filter="wipe(left)">
                                      <p:cBhvr>
                                        <p:cTn id="7" dur="500"/>
                                        <p:tgtEl>
                                          <p:spTgt spid="113673"/>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13674"/>
                                        </p:tgtEl>
                                        <p:attrNameLst>
                                          <p:attrName>style.visibility</p:attrName>
                                        </p:attrNameLst>
                                      </p:cBhvr>
                                      <p:to>
                                        <p:strVal val="visible"/>
                                      </p:to>
                                    </p:set>
                                    <p:animEffect transition="in" filter="dissolve">
                                      <p:cBhvr>
                                        <p:cTn id="11" dur="500"/>
                                        <p:tgtEl>
                                          <p:spTgt spid="113674"/>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3670"/>
                                        </p:tgtEl>
                                        <p:attrNameLst>
                                          <p:attrName>style.visibility</p:attrName>
                                        </p:attrNameLst>
                                      </p:cBhvr>
                                      <p:to>
                                        <p:strVal val="visible"/>
                                      </p:to>
                                    </p:set>
                                    <p:animEffect transition="in" filter="wipe(left)">
                                      <p:cBhvr>
                                        <p:cTn id="15" dur="500"/>
                                        <p:tgtEl>
                                          <p:spTgt spid="113670"/>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113678"/>
                                        </p:tgtEl>
                                        <p:attrNameLst>
                                          <p:attrName>style.visibility</p:attrName>
                                        </p:attrNameLst>
                                      </p:cBhvr>
                                      <p:to>
                                        <p:strVal val="visible"/>
                                      </p:to>
                                    </p:set>
                                    <p:animEffect transition="in" filter="wipe(left)">
                                      <p:cBhvr>
                                        <p:cTn id="19" dur="500"/>
                                        <p:tgtEl>
                                          <p:spTgt spid="113678"/>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13669"/>
                                        </p:tgtEl>
                                        <p:attrNameLst>
                                          <p:attrName>style.visibility</p:attrName>
                                        </p:attrNameLst>
                                      </p:cBhvr>
                                      <p:to>
                                        <p:strVal val="visible"/>
                                      </p:to>
                                    </p:set>
                                    <p:animEffect transition="in" filter="wipe(left)">
                                      <p:cBhvr>
                                        <p:cTn id="23" dur="500"/>
                                        <p:tgtEl>
                                          <p:spTgt spid="11366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113672"/>
                                        </p:tgtEl>
                                        <p:attrNameLst>
                                          <p:attrName>style.visibility</p:attrName>
                                        </p:attrNameLst>
                                      </p:cBhvr>
                                      <p:to>
                                        <p:strVal val="visible"/>
                                      </p:to>
                                    </p:set>
                                    <p:animEffect transition="in" filter="wipe(down)">
                                      <p:cBhvr>
                                        <p:cTn id="28" dur="580">
                                          <p:stCondLst>
                                            <p:cond delay="0"/>
                                          </p:stCondLst>
                                        </p:cTn>
                                        <p:tgtEl>
                                          <p:spTgt spid="113672"/>
                                        </p:tgtEl>
                                      </p:cBhvr>
                                    </p:animEffect>
                                    <p:anim calcmode="lin" valueType="num">
                                      <p:cBhvr>
                                        <p:cTn id="29" dur="1822" tmFilter="0,0; 0.14,0.36; 0.43,0.73; 0.71,0.91; 1.0,1.0">
                                          <p:stCondLst>
                                            <p:cond delay="0"/>
                                          </p:stCondLst>
                                        </p:cTn>
                                        <p:tgtEl>
                                          <p:spTgt spid="11367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367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367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367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3672"/>
                                        </p:tgtEl>
                                        <p:attrNameLst>
                                          <p:attrName>ppt_y</p:attrName>
                                        </p:attrNameLst>
                                      </p:cBhvr>
                                      <p:tavLst>
                                        <p:tav tm="0" fmla="#ppt_y-sin(pi*$)/81">
                                          <p:val>
                                            <p:fltVal val="0"/>
                                          </p:val>
                                        </p:tav>
                                        <p:tav tm="100000">
                                          <p:val>
                                            <p:fltVal val="1"/>
                                          </p:val>
                                        </p:tav>
                                      </p:tavLst>
                                    </p:anim>
                                    <p:animScale>
                                      <p:cBhvr>
                                        <p:cTn id="34" dur="26">
                                          <p:stCondLst>
                                            <p:cond delay="650"/>
                                          </p:stCondLst>
                                        </p:cTn>
                                        <p:tgtEl>
                                          <p:spTgt spid="113672"/>
                                        </p:tgtEl>
                                      </p:cBhvr>
                                      <p:to x="100000" y="60000"/>
                                    </p:animScale>
                                    <p:animScale>
                                      <p:cBhvr>
                                        <p:cTn id="35" dur="166" decel="50000">
                                          <p:stCondLst>
                                            <p:cond delay="676"/>
                                          </p:stCondLst>
                                        </p:cTn>
                                        <p:tgtEl>
                                          <p:spTgt spid="113672"/>
                                        </p:tgtEl>
                                      </p:cBhvr>
                                      <p:to x="100000" y="100000"/>
                                    </p:animScale>
                                    <p:animScale>
                                      <p:cBhvr>
                                        <p:cTn id="36" dur="26">
                                          <p:stCondLst>
                                            <p:cond delay="1312"/>
                                          </p:stCondLst>
                                        </p:cTn>
                                        <p:tgtEl>
                                          <p:spTgt spid="113672"/>
                                        </p:tgtEl>
                                      </p:cBhvr>
                                      <p:to x="100000" y="80000"/>
                                    </p:animScale>
                                    <p:animScale>
                                      <p:cBhvr>
                                        <p:cTn id="37" dur="166" decel="50000">
                                          <p:stCondLst>
                                            <p:cond delay="1338"/>
                                          </p:stCondLst>
                                        </p:cTn>
                                        <p:tgtEl>
                                          <p:spTgt spid="113672"/>
                                        </p:tgtEl>
                                      </p:cBhvr>
                                      <p:to x="100000" y="100000"/>
                                    </p:animScale>
                                    <p:animScale>
                                      <p:cBhvr>
                                        <p:cTn id="38" dur="26">
                                          <p:stCondLst>
                                            <p:cond delay="1642"/>
                                          </p:stCondLst>
                                        </p:cTn>
                                        <p:tgtEl>
                                          <p:spTgt spid="113672"/>
                                        </p:tgtEl>
                                      </p:cBhvr>
                                      <p:to x="100000" y="90000"/>
                                    </p:animScale>
                                    <p:animScale>
                                      <p:cBhvr>
                                        <p:cTn id="39" dur="166" decel="50000">
                                          <p:stCondLst>
                                            <p:cond delay="1668"/>
                                          </p:stCondLst>
                                        </p:cTn>
                                        <p:tgtEl>
                                          <p:spTgt spid="113672"/>
                                        </p:tgtEl>
                                      </p:cBhvr>
                                      <p:to x="100000" y="100000"/>
                                    </p:animScale>
                                    <p:animScale>
                                      <p:cBhvr>
                                        <p:cTn id="40" dur="26">
                                          <p:stCondLst>
                                            <p:cond delay="1808"/>
                                          </p:stCondLst>
                                        </p:cTn>
                                        <p:tgtEl>
                                          <p:spTgt spid="113672"/>
                                        </p:tgtEl>
                                      </p:cBhvr>
                                      <p:to x="100000" y="95000"/>
                                    </p:animScale>
                                    <p:animScale>
                                      <p:cBhvr>
                                        <p:cTn id="41" dur="166" decel="50000">
                                          <p:stCondLst>
                                            <p:cond delay="1834"/>
                                          </p:stCondLst>
                                        </p:cTn>
                                        <p:tgtEl>
                                          <p:spTgt spid="11367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9" grpId="0" autoUpdateAnimBg="0"/>
      <p:bldP spid="113670" grpId="0" autoUpdateAnimBg="0"/>
      <p:bldP spid="1136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TPQuestion">
            <a:extLst>
              <a:ext uri="{FF2B5EF4-FFF2-40B4-BE49-F238E27FC236}">
                <a16:creationId xmlns:a16="http://schemas.microsoft.com/office/drawing/2014/main" id="{8E239D00-776D-4636-9963-DF015BAC3515}"/>
              </a:ext>
            </a:extLst>
          </p:cNvPr>
          <p:cNvSpPr>
            <a:spLocks noGrp="1" noChangeArrowheads="1"/>
          </p:cNvSpPr>
          <p:nvPr>
            <p:ph type="title"/>
          </p:nvPr>
        </p:nvSpPr>
        <p:spPr/>
        <p:txBody>
          <a:bodyPr/>
          <a:lstStyle/>
          <a:p>
            <a:r>
              <a:rPr lang="en-US" altLang="en-US"/>
              <a:t>Example 1</a:t>
            </a:r>
          </a:p>
        </p:txBody>
      </p:sp>
      <p:sp>
        <p:nvSpPr>
          <p:cNvPr id="155653" name="TPAnswers">
            <a:extLst>
              <a:ext uri="{FF2B5EF4-FFF2-40B4-BE49-F238E27FC236}">
                <a16:creationId xmlns:a16="http://schemas.microsoft.com/office/drawing/2014/main" id="{D47F49AF-6D79-4A6D-A88B-ED89D6742F95}"/>
              </a:ext>
            </a:extLst>
          </p:cNvPr>
          <p:cNvSpPr>
            <a:spLocks noChangeArrowheads="1"/>
          </p:cNvSpPr>
          <p:nvPr>
            <p:custDataLst>
              <p:tags r:id="rId2"/>
            </p:custDataLst>
          </p:nvPr>
        </p:nvSpPr>
        <p:spPr bwMode="auto">
          <a:xfrm>
            <a:off x="2381250" y="2693988"/>
            <a:ext cx="4476750" cy="3593676"/>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3400" indent="-533400">
              <a:spcBef>
                <a:spcPct val="20000"/>
              </a:spcBef>
              <a:buChar char="•"/>
              <a:defRPr sz="3200">
                <a:solidFill>
                  <a:schemeClr val="tx1"/>
                </a:solidFill>
                <a:latin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defRPr>
            </a:lvl2pPr>
            <a:lvl3pPr marL="1295400" indent="-381000">
              <a:spcBef>
                <a:spcPct val="20000"/>
              </a:spcBef>
              <a:buChar char="•"/>
              <a:defRPr sz="2400">
                <a:solidFill>
                  <a:schemeClr val="tx1"/>
                </a:solidFill>
                <a:latin typeface="Arial" panose="020B0604020202020204" pitchFamily="34" charset="0"/>
              </a:defRPr>
            </a:lvl3pPr>
            <a:lvl4pPr marL="1714500" indent="-342900">
              <a:spcBef>
                <a:spcPct val="20000"/>
              </a:spcBef>
              <a:buChar char="–"/>
              <a:defRPr sz="2000">
                <a:solidFill>
                  <a:schemeClr val="tx1"/>
                </a:solidFill>
                <a:latin typeface="Arial" panose="020B0604020202020204" pitchFamily="34" charset="0"/>
              </a:defRPr>
            </a:lvl4pPr>
            <a:lvl5pPr marL="2171700" indent="-342900">
              <a:spcBef>
                <a:spcPct val="20000"/>
              </a:spcBef>
              <a:buChar char="»"/>
              <a:defRPr sz="2000">
                <a:solidFill>
                  <a:schemeClr val="tx1"/>
                </a:solidFill>
                <a:latin typeface="Arial" panose="020B0604020202020204" pitchFamily="34" charset="0"/>
              </a:defRPr>
            </a:lvl5pPr>
            <a:lvl6pPr marL="2628900" indent="-342900" fontAlgn="base">
              <a:spcBef>
                <a:spcPct val="20000"/>
              </a:spcBef>
              <a:spcAft>
                <a:spcPct val="0"/>
              </a:spcAft>
              <a:buChar char="»"/>
              <a:defRPr sz="2000">
                <a:solidFill>
                  <a:schemeClr val="tx1"/>
                </a:solidFill>
                <a:latin typeface="Arial" panose="020B0604020202020204" pitchFamily="34" charset="0"/>
              </a:defRPr>
            </a:lvl6pPr>
            <a:lvl7pPr marL="3086100" indent="-342900" fontAlgn="base">
              <a:spcBef>
                <a:spcPct val="20000"/>
              </a:spcBef>
              <a:spcAft>
                <a:spcPct val="0"/>
              </a:spcAft>
              <a:buChar char="»"/>
              <a:defRPr sz="2000">
                <a:solidFill>
                  <a:schemeClr val="tx1"/>
                </a:solidFill>
                <a:latin typeface="Arial" panose="020B0604020202020204" pitchFamily="34" charset="0"/>
              </a:defRPr>
            </a:lvl7pPr>
            <a:lvl8pPr marL="3543300" indent="-342900" fontAlgn="base">
              <a:spcBef>
                <a:spcPct val="20000"/>
              </a:spcBef>
              <a:spcAft>
                <a:spcPct val="0"/>
              </a:spcAft>
              <a:buChar char="»"/>
              <a:defRPr sz="2000">
                <a:solidFill>
                  <a:schemeClr val="tx1"/>
                </a:solidFill>
                <a:latin typeface="Arial" panose="020B0604020202020204" pitchFamily="34" charset="0"/>
              </a:defRPr>
            </a:lvl8pPr>
            <a:lvl9pPr marL="4000500" indent="-342900" fontAlgn="base">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83000"/>
              </a:spcBef>
              <a:spcAft>
                <a:spcPct val="83000"/>
              </a:spcAft>
              <a:buClr>
                <a:srgbClr val="00539D"/>
              </a:buClr>
              <a:buFontTx/>
              <a:buNone/>
            </a:pPr>
            <a:r>
              <a:rPr lang="pt-BR" altLang="en-US" sz="2400" b="1">
                <a:solidFill>
                  <a:srgbClr val="00539D"/>
                </a:solidFill>
                <a:sym typeface="Symbol" panose="05050102010706020507" pitchFamily="18" charset="2"/>
              </a:rPr>
              <a:t>A.</a:t>
            </a:r>
            <a:r>
              <a:rPr lang="pt-BR" altLang="en-US" sz="2400" b="1">
                <a:solidFill>
                  <a:srgbClr val="000000"/>
                </a:solidFill>
                <a:sym typeface="Symbol" panose="05050102010706020507" pitchFamily="18" charset="2"/>
              </a:rPr>
              <a:t>	Yes; </a:t>
            </a:r>
            <a:r>
              <a:rPr lang="el-GR" altLang="en-US" sz="2400" b="1">
                <a:solidFill>
                  <a:srgbClr val="000000"/>
                </a:solidFill>
                <a:cs typeface="Arial" panose="020B0604020202020204" pitchFamily="34" charset="0"/>
                <a:sym typeface="Symbol" panose="05050102010706020507" pitchFamily="18" charset="2"/>
              </a:rPr>
              <a:t>Δ</a:t>
            </a:r>
            <a:r>
              <a:rPr lang="en-US" altLang="en-US" sz="2400" b="1" i="1">
                <a:solidFill>
                  <a:srgbClr val="000000"/>
                </a:solidFill>
                <a:cs typeface="Arial" panose="020B0604020202020204" pitchFamily="34" charset="0"/>
                <a:sym typeface="Symbol" panose="05050102010706020507" pitchFamily="18" charset="2"/>
              </a:rPr>
              <a:t>WVZ</a:t>
            </a:r>
            <a:r>
              <a:rPr lang="en-US" altLang="en-US" sz="2400" b="1">
                <a:solidFill>
                  <a:srgbClr val="000000"/>
                </a:solidFill>
                <a:cs typeface="Arial" panose="020B0604020202020204" pitchFamily="34" charset="0"/>
                <a:sym typeface="Symbol" panose="05050102010706020507" pitchFamily="18" charset="2"/>
              </a:rPr>
              <a:t> ~ </a:t>
            </a:r>
            <a:r>
              <a:rPr lang="el-GR" altLang="en-US" sz="2400" b="1">
                <a:solidFill>
                  <a:srgbClr val="000000"/>
                </a:solidFill>
                <a:cs typeface="Arial" panose="020B0604020202020204" pitchFamily="34" charset="0"/>
                <a:sym typeface="Symbol" panose="05050102010706020507" pitchFamily="18" charset="2"/>
              </a:rPr>
              <a:t>Δ</a:t>
            </a:r>
            <a:r>
              <a:rPr lang="en-US" altLang="en-US" sz="2400" b="1" i="1">
                <a:solidFill>
                  <a:srgbClr val="000000"/>
                </a:solidFill>
                <a:cs typeface="Arial" panose="020B0604020202020204" pitchFamily="34" charset="0"/>
                <a:sym typeface="Symbol" panose="05050102010706020507" pitchFamily="18" charset="2"/>
              </a:rPr>
              <a:t>YVX</a:t>
            </a:r>
            <a:endParaRPr lang="el-GR" altLang="en-US" sz="2400" b="1" i="1">
              <a:solidFill>
                <a:srgbClr val="000000"/>
              </a:solidFill>
              <a:cs typeface="Arial" panose="020B0604020202020204" pitchFamily="34" charset="0"/>
              <a:sym typeface="Symbol" panose="05050102010706020507" pitchFamily="18" charset="2"/>
            </a:endParaRPr>
          </a:p>
          <a:p>
            <a:pPr>
              <a:lnSpc>
                <a:spcPct val="90000"/>
              </a:lnSpc>
              <a:spcBef>
                <a:spcPct val="83000"/>
              </a:spcBef>
              <a:spcAft>
                <a:spcPct val="83000"/>
              </a:spcAft>
              <a:buClr>
                <a:srgbClr val="00539D"/>
              </a:buClr>
              <a:buFontTx/>
              <a:buNone/>
            </a:pPr>
            <a:r>
              <a:rPr lang="pt-BR" altLang="en-US" sz="2400" b="1">
                <a:solidFill>
                  <a:srgbClr val="00539D"/>
                </a:solidFill>
                <a:sym typeface="Symbol" panose="05050102010706020507" pitchFamily="18" charset="2"/>
              </a:rPr>
              <a:t>B.</a:t>
            </a:r>
            <a:r>
              <a:rPr lang="pt-BR" altLang="en-US" sz="2400" b="1">
                <a:solidFill>
                  <a:srgbClr val="000000"/>
                </a:solidFill>
                <a:sym typeface="Symbol" panose="05050102010706020507" pitchFamily="18" charset="2"/>
              </a:rPr>
              <a:t>	Yes; </a:t>
            </a:r>
            <a:r>
              <a:rPr lang="el-GR" altLang="en-US" sz="2400" b="1">
                <a:solidFill>
                  <a:srgbClr val="000000"/>
                </a:solidFill>
                <a:cs typeface="Arial" panose="020B0604020202020204" pitchFamily="34" charset="0"/>
                <a:sym typeface="Symbol" panose="05050102010706020507" pitchFamily="18" charset="2"/>
              </a:rPr>
              <a:t>Δ</a:t>
            </a:r>
            <a:r>
              <a:rPr lang="en-US" altLang="en-US" sz="2400" b="1" i="1">
                <a:solidFill>
                  <a:srgbClr val="000000"/>
                </a:solidFill>
                <a:cs typeface="Arial" panose="020B0604020202020204" pitchFamily="34" charset="0"/>
                <a:sym typeface="Symbol" panose="05050102010706020507" pitchFamily="18" charset="2"/>
              </a:rPr>
              <a:t>WVZ</a:t>
            </a:r>
            <a:r>
              <a:rPr lang="en-US" altLang="en-US" sz="2400" b="1">
                <a:solidFill>
                  <a:srgbClr val="000000"/>
                </a:solidFill>
                <a:cs typeface="Arial" panose="020B0604020202020204" pitchFamily="34" charset="0"/>
                <a:sym typeface="Symbol" panose="05050102010706020507" pitchFamily="18" charset="2"/>
              </a:rPr>
              <a:t> ~ </a:t>
            </a:r>
            <a:r>
              <a:rPr lang="el-GR" altLang="en-US" sz="2400" b="1">
                <a:solidFill>
                  <a:srgbClr val="000000"/>
                </a:solidFill>
                <a:cs typeface="Arial" panose="020B0604020202020204" pitchFamily="34" charset="0"/>
                <a:sym typeface="Symbol" panose="05050102010706020507" pitchFamily="18" charset="2"/>
              </a:rPr>
              <a:t>Δ</a:t>
            </a:r>
            <a:r>
              <a:rPr lang="en-US" altLang="en-US" sz="2400" b="1" i="1">
                <a:solidFill>
                  <a:srgbClr val="000000"/>
                </a:solidFill>
                <a:cs typeface="Arial" panose="020B0604020202020204" pitchFamily="34" charset="0"/>
                <a:sym typeface="Symbol" panose="05050102010706020507" pitchFamily="18" charset="2"/>
              </a:rPr>
              <a:t>XVY</a:t>
            </a:r>
            <a:endParaRPr lang="pt-BR" altLang="en-US" sz="2400" b="1">
              <a:solidFill>
                <a:srgbClr val="000000"/>
              </a:solidFill>
              <a:sym typeface="Symbol" panose="05050102010706020507" pitchFamily="18" charset="2"/>
            </a:endParaRPr>
          </a:p>
          <a:p>
            <a:pPr>
              <a:lnSpc>
                <a:spcPct val="90000"/>
              </a:lnSpc>
              <a:spcBef>
                <a:spcPct val="83000"/>
              </a:spcBef>
              <a:spcAft>
                <a:spcPct val="83000"/>
              </a:spcAft>
              <a:buClr>
                <a:srgbClr val="00539D"/>
              </a:buClr>
              <a:buFontTx/>
              <a:buNone/>
            </a:pPr>
            <a:r>
              <a:rPr lang="pt-BR" altLang="en-US" sz="2400" b="1">
                <a:solidFill>
                  <a:srgbClr val="00539D"/>
                </a:solidFill>
                <a:sym typeface="Symbol" panose="05050102010706020507" pitchFamily="18" charset="2"/>
              </a:rPr>
              <a:t>C.</a:t>
            </a:r>
            <a:r>
              <a:rPr lang="pt-BR" altLang="en-US" sz="2400" b="1">
                <a:solidFill>
                  <a:srgbClr val="000000"/>
                </a:solidFill>
                <a:sym typeface="Symbol" panose="05050102010706020507" pitchFamily="18" charset="2"/>
              </a:rPr>
              <a:t>	Yes; </a:t>
            </a:r>
            <a:r>
              <a:rPr lang="el-GR" altLang="en-US" sz="2400" b="1">
                <a:solidFill>
                  <a:srgbClr val="000000"/>
                </a:solidFill>
                <a:cs typeface="Arial" panose="020B0604020202020204" pitchFamily="34" charset="0"/>
                <a:sym typeface="Symbol" panose="05050102010706020507" pitchFamily="18" charset="2"/>
              </a:rPr>
              <a:t>Δ</a:t>
            </a:r>
            <a:r>
              <a:rPr lang="en-US" altLang="en-US" sz="2400" b="1" i="1">
                <a:solidFill>
                  <a:srgbClr val="000000"/>
                </a:solidFill>
                <a:cs typeface="Arial" panose="020B0604020202020204" pitchFamily="34" charset="0"/>
                <a:sym typeface="Symbol" panose="05050102010706020507" pitchFamily="18" charset="2"/>
              </a:rPr>
              <a:t>WVZ</a:t>
            </a:r>
            <a:r>
              <a:rPr lang="en-US" altLang="en-US" sz="2400" b="1">
                <a:solidFill>
                  <a:srgbClr val="000000"/>
                </a:solidFill>
                <a:cs typeface="Arial" panose="020B0604020202020204" pitchFamily="34" charset="0"/>
                <a:sym typeface="Symbol" panose="05050102010706020507" pitchFamily="18" charset="2"/>
              </a:rPr>
              <a:t> ~ </a:t>
            </a:r>
            <a:r>
              <a:rPr lang="el-GR" altLang="en-US" sz="2400" b="1">
                <a:solidFill>
                  <a:srgbClr val="000000"/>
                </a:solidFill>
                <a:cs typeface="Arial" panose="020B0604020202020204" pitchFamily="34" charset="0"/>
                <a:sym typeface="Symbol" panose="05050102010706020507" pitchFamily="18" charset="2"/>
              </a:rPr>
              <a:t>Δ</a:t>
            </a:r>
            <a:r>
              <a:rPr lang="en-US" altLang="en-US" sz="2400" b="1" i="1">
                <a:solidFill>
                  <a:srgbClr val="000000"/>
                </a:solidFill>
                <a:cs typeface="Arial" panose="020B0604020202020204" pitchFamily="34" charset="0"/>
                <a:sym typeface="Symbol" panose="05050102010706020507" pitchFamily="18" charset="2"/>
              </a:rPr>
              <a:t>XYV</a:t>
            </a:r>
            <a:endParaRPr lang="pt-BR" altLang="en-US" sz="2400" b="1">
              <a:solidFill>
                <a:srgbClr val="000000"/>
              </a:solidFill>
              <a:sym typeface="Symbol" panose="05050102010706020507" pitchFamily="18" charset="2"/>
            </a:endParaRPr>
          </a:p>
          <a:p>
            <a:pPr>
              <a:lnSpc>
                <a:spcPct val="90000"/>
              </a:lnSpc>
              <a:spcBef>
                <a:spcPct val="83000"/>
              </a:spcBef>
              <a:spcAft>
                <a:spcPct val="83000"/>
              </a:spcAft>
              <a:buClr>
                <a:srgbClr val="00539D"/>
              </a:buClr>
              <a:buFontTx/>
              <a:buNone/>
            </a:pPr>
            <a:r>
              <a:rPr lang="pt-BR" altLang="en-US" sz="2400" b="1">
                <a:solidFill>
                  <a:srgbClr val="00539D"/>
                </a:solidFill>
                <a:sym typeface="Symbol" panose="05050102010706020507" pitchFamily="18" charset="2"/>
              </a:rPr>
              <a:t>D.</a:t>
            </a:r>
            <a:r>
              <a:rPr lang="pt-BR" altLang="en-US" sz="2400" b="1">
                <a:solidFill>
                  <a:srgbClr val="000000"/>
                </a:solidFill>
                <a:sym typeface="Symbol" panose="05050102010706020507" pitchFamily="18" charset="2"/>
              </a:rPr>
              <a:t>	No; </a:t>
            </a:r>
            <a:r>
              <a:rPr lang="en-US" altLang="en-US" sz="2400" b="1">
                <a:solidFill>
                  <a:srgbClr val="000000"/>
                </a:solidFill>
                <a:cs typeface="Arial" panose="020B0604020202020204" pitchFamily="34" charset="0"/>
                <a:sym typeface="Symbol" panose="05050102010706020507" pitchFamily="18" charset="2"/>
              </a:rPr>
              <a:t>the triangles are not similar.</a:t>
            </a:r>
            <a:endParaRPr lang="pt-BR" altLang="en-US" sz="2400" b="1" i="1">
              <a:solidFill>
                <a:srgbClr val="000000"/>
              </a:solidFill>
              <a:cs typeface="Arial" panose="020B0604020202020204" pitchFamily="34" charset="0"/>
              <a:sym typeface="Symbol" panose="05050102010706020507" pitchFamily="18" charset="2"/>
            </a:endParaRPr>
          </a:p>
        </p:txBody>
      </p:sp>
      <p:sp>
        <p:nvSpPr>
          <p:cNvPr id="155654" name="TPQuestion">
            <a:extLst>
              <a:ext uri="{FF2B5EF4-FFF2-40B4-BE49-F238E27FC236}">
                <a16:creationId xmlns:a16="http://schemas.microsoft.com/office/drawing/2014/main" id="{9E067E36-EF05-4E66-B22B-CB3220093C20}"/>
              </a:ext>
            </a:extLst>
          </p:cNvPr>
          <p:cNvSpPr>
            <a:spLocks noChangeArrowheads="1"/>
          </p:cNvSpPr>
          <p:nvPr/>
        </p:nvSpPr>
        <p:spPr bwMode="auto">
          <a:xfrm>
            <a:off x="2000250" y="1504951"/>
            <a:ext cx="5467350" cy="108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algn="r">
              <a:defRPr sz="1200">
                <a:solidFill>
                  <a:schemeClr val="tx1"/>
                </a:solidFill>
                <a:latin typeface="Arial" panose="020B0604020202020204" pitchFamily="34" charset="0"/>
              </a:defRPr>
            </a:lvl1pPr>
            <a:lvl2pPr marL="342900" algn="r">
              <a:defRPr sz="1200">
                <a:solidFill>
                  <a:schemeClr val="tx1"/>
                </a:solidFill>
                <a:latin typeface="Arial" panose="020B0604020202020204" pitchFamily="34" charset="0"/>
              </a:defRPr>
            </a:lvl2pPr>
            <a:lvl3pPr marL="342900" algn="r">
              <a:defRPr sz="1200">
                <a:solidFill>
                  <a:schemeClr val="tx1"/>
                </a:solidFill>
                <a:latin typeface="Arial" panose="020B0604020202020204" pitchFamily="34" charset="0"/>
              </a:defRPr>
            </a:lvl3pPr>
            <a:lvl4pPr marL="342900" algn="r">
              <a:defRPr sz="1200">
                <a:solidFill>
                  <a:schemeClr val="tx1"/>
                </a:solidFill>
                <a:latin typeface="Arial" panose="020B0604020202020204" pitchFamily="34" charset="0"/>
              </a:defRPr>
            </a:lvl4pPr>
            <a:lvl5pPr marL="342900" algn="r">
              <a:defRPr sz="1200">
                <a:solidFill>
                  <a:schemeClr val="tx1"/>
                </a:solidFill>
                <a:latin typeface="Arial" panose="020B0604020202020204" pitchFamily="34" charset="0"/>
              </a:defRPr>
            </a:lvl5pPr>
            <a:lvl6pPr marL="800100" algn="r" fontAlgn="base">
              <a:spcBef>
                <a:spcPct val="0"/>
              </a:spcBef>
              <a:spcAft>
                <a:spcPct val="0"/>
              </a:spcAft>
              <a:defRPr sz="1200">
                <a:solidFill>
                  <a:schemeClr val="tx1"/>
                </a:solidFill>
                <a:latin typeface="Arial" panose="020B0604020202020204" pitchFamily="34" charset="0"/>
              </a:defRPr>
            </a:lvl6pPr>
            <a:lvl7pPr marL="1257300" algn="r" fontAlgn="base">
              <a:spcBef>
                <a:spcPct val="0"/>
              </a:spcBef>
              <a:spcAft>
                <a:spcPct val="0"/>
              </a:spcAft>
              <a:defRPr sz="1200">
                <a:solidFill>
                  <a:schemeClr val="tx1"/>
                </a:solidFill>
                <a:latin typeface="Arial" panose="020B0604020202020204" pitchFamily="34" charset="0"/>
              </a:defRPr>
            </a:lvl7pPr>
            <a:lvl8pPr marL="1714500" algn="r" fontAlgn="base">
              <a:spcBef>
                <a:spcPct val="0"/>
              </a:spcBef>
              <a:spcAft>
                <a:spcPct val="0"/>
              </a:spcAft>
              <a:defRPr sz="1200">
                <a:solidFill>
                  <a:schemeClr val="tx1"/>
                </a:solidFill>
                <a:latin typeface="Arial" panose="020B0604020202020204" pitchFamily="34" charset="0"/>
              </a:defRPr>
            </a:lvl8pPr>
            <a:lvl9pPr marL="2171700" algn="r" fontAlgn="base">
              <a:spcBef>
                <a:spcPct val="0"/>
              </a:spcBef>
              <a:spcAft>
                <a:spcPct val="0"/>
              </a:spcAft>
              <a:defRPr sz="1200">
                <a:solidFill>
                  <a:schemeClr val="tx1"/>
                </a:solidFill>
                <a:latin typeface="Arial" panose="020B0604020202020204" pitchFamily="34" charset="0"/>
              </a:defRPr>
            </a:lvl9pPr>
          </a:lstStyle>
          <a:p>
            <a:pPr algn="l">
              <a:lnSpc>
                <a:spcPct val="90000"/>
              </a:lnSpc>
            </a:pPr>
            <a:r>
              <a:rPr lang="en-US" altLang="en-US" sz="2400" b="1">
                <a:solidFill>
                  <a:srgbClr val="E01B22"/>
                </a:solidFill>
                <a:cs typeface="Times New Roman" panose="02020603050405020304" pitchFamily="18" charset="0"/>
              </a:rPr>
              <a:t>B.</a:t>
            </a:r>
            <a:r>
              <a:rPr lang="en-US" altLang="en-US" sz="2400" b="1">
                <a:solidFill>
                  <a:srgbClr val="00539D"/>
                </a:solidFill>
                <a:cs typeface="Times New Roman" panose="02020603050405020304" pitchFamily="18" charset="0"/>
              </a:rPr>
              <a:t>  Determine whether the triangles are similar. If so, write a similarity statement.</a:t>
            </a:r>
          </a:p>
        </p:txBody>
      </p:sp>
      <p:sp>
        <p:nvSpPr>
          <p:cNvPr id="155655" name="Oval 7">
            <a:extLst>
              <a:ext uri="{FF2B5EF4-FFF2-40B4-BE49-F238E27FC236}">
                <a16:creationId xmlns:a16="http://schemas.microsoft.com/office/drawing/2014/main" id="{2B5AE488-D150-4CA5-BD23-EC556D8D69D0}"/>
              </a:ext>
            </a:extLst>
          </p:cNvPr>
          <p:cNvSpPr>
            <a:spLocks noChangeArrowheads="1"/>
          </p:cNvSpPr>
          <p:nvPr/>
        </p:nvSpPr>
        <p:spPr bwMode="auto">
          <a:xfrm>
            <a:off x="2362200" y="2676525"/>
            <a:ext cx="457200" cy="457200"/>
          </a:xfrm>
          <a:prstGeom prst="ellipse">
            <a:avLst/>
          </a:prstGeom>
          <a:noFill/>
          <a:ln w="57150">
            <a:solidFill>
              <a:srgbClr val="EC1D24"/>
            </a:solidFill>
            <a:round/>
            <a:headEnd/>
            <a:tailEnd/>
          </a:ln>
          <a:effectLst/>
          <a:extLst>
            <a:ext uri="{909E8E84-426E-40DD-AFC4-6F175D3DCCD1}">
              <a14:hiddenFill xmlns:a14="http://schemas.microsoft.com/office/drawing/2010/main">
                <a:solidFill>
                  <a:srgbClr val="EC1D24"/>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pic>
        <p:nvPicPr>
          <p:cNvPr id="155656" name="Picture 8" descr="Check Progress">
            <a:extLst>
              <a:ext uri="{FF2B5EF4-FFF2-40B4-BE49-F238E27FC236}">
                <a16:creationId xmlns:a16="http://schemas.microsoft.com/office/drawing/2014/main" id="{AE87FEA9-C81B-4BFC-8541-FECC1F0B27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0214" y="712789"/>
            <a:ext cx="2846387" cy="511175"/>
          </a:xfrm>
          <a:prstGeom prst="rect">
            <a:avLst/>
          </a:prstGeom>
          <a:noFill/>
          <a:extLst>
            <a:ext uri="{909E8E84-426E-40DD-AFC4-6F175D3DCCD1}">
              <a14:hiddenFill xmlns:a14="http://schemas.microsoft.com/office/drawing/2010/main">
                <a:solidFill>
                  <a:srgbClr val="FFFFFF"/>
                </a:solidFill>
              </a14:hiddenFill>
            </a:ext>
          </a:extLst>
        </p:spPr>
      </p:pic>
      <p:pic>
        <p:nvPicPr>
          <p:cNvPr id="155657" name="Picture 9" descr="CheckPointICON">
            <a:extLst>
              <a:ext uri="{FF2B5EF4-FFF2-40B4-BE49-F238E27FC236}">
                <a16:creationId xmlns:a16="http://schemas.microsoft.com/office/drawing/2014/main" id="{AD4D1FF0-FAA4-4EBE-8E97-2C6A74D531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1601" y="747714"/>
            <a:ext cx="1222375" cy="376237"/>
          </a:xfrm>
          <a:prstGeom prst="rect">
            <a:avLst/>
          </a:prstGeom>
          <a:noFill/>
          <a:extLst>
            <a:ext uri="{909E8E84-426E-40DD-AFC4-6F175D3DCCD1}">
              <a14:hiddenFill xmlns:a14="http://schemas.microsoft.com/office/drawing/2010/main">
                <a:solidFill>
                  <a:srgbClr val="FFFFFF"/>
                </a:solidFill>
              </a14:hiddenFill>
            </a:ext>
          </a:extLst>
        </p:spPr>
      </p:pic>
      <p:pic>
        <p:nvPicPr>
          <p:cNvPr id="155660" name="Picture 12" descr="09Geom07-03-1-B-CYP">
            <a:extLst>
              <a:ext uri="{FF2B5EF4-FFF2-40B4-BE49-F238E27FC236}">
                <a16:creationId xmlns:a16="http://schemas.microsoft.com/office/drawing/2014/main" id="{91268336-CD4D-4AF0-B684-643A2A4274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5200" y="1524000"/>
            <a:ext cx="2819400" cy="15176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55656"/>
                                        </p:tgtEl>
                                        <p:attrNameLst>
                                          <p:attrName>style.visibility</p:attrName>
                                        </p:attrNameLst>
                                      </p:cBhvr>
                                      <p:to>
                                        <p:strVal val="visible"/>
                                      </p:to>
                                    </p:set>
                                    <p:animEffect transition="in" filter="wipe(left)">
                                      <p:cBhvr>
                                        <p:cTn id="7" dur="500"/>
                                        <p:tgtEl>
                                          <p:spTgt spid="155656"/>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55657"/>
                                        </p:tgtEl>
                                        <p:attrNameLst>
                                          <p:attrName>style.visibility</p:attrName>
                                        </p:attrNameLst>
                                      </p:cBhvr>
                                      <p:to>
                                        <p:strVal val="visible"/>
                                      </p:to>
                                    </p:set>
                                    <p:animEffect transition="in" filter="dissolve">
                                      <p:cBhvr>
                                        <p:cTn id="11" dur="500"/>
                                        <p:tgtEl>
                                          <p:spTgt spid="155657"/>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55654"/>
                                        </p:tgtEl>
                                        <p:attrNameLst>
                                          <p:attrName>style.visibility</p:attrName>
                                        </p:attrNameLst>
                                      </p:cBhvr>
                                      <p:to>
                                        <p:strVal val="visible"/>
                                      </p:to>
                                    </p:set>
                                    <p:animEffect transition="in" filter="wipe(left)">
                                      <p:cBhvr>
                                        <p:cTn id="15" dur="500"/>
                                        <p:tgtEl>
                                          <p:spTgt spid="155654"/>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155660"/>
                                        </p:tgtEl>
                                        <p:attrNameLst>
                                          <p:attrName>style.visibility</p:attrName>
                                        </p:attrNameLst>
                                      </p:cBhvr>
                                      <p:to>
                                        <p:strVal val="visible"/>
                                      </p:to>
                                    </p:set>
                                    <p:animEffect transition="in" filter="wipe(left)">
                                      <p:cBhvr>
                                        <p:cTn id="19" dur="500"/>
                                        <p:tgtEl>
                                          <p:spTgt spid="155660"/>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55653"/>
                                        </p:tgtEl>
                                        <p:attrNameLst>
                                          <p:attrName>style.visibility</p:attrName>
                                        </p:attrNameLst>
                                      </p:cBhvr>
                                      <p:to>
                                        <p:strVal val="visible"/>
                                      </p:to>
                                    </p:set>
                                    <p:animEffect transition="in" filter="wipe(left)">
                                      <p:cBhvr>
                                        <p:cTn id="23" dur="500"/>
                                        <p:tgtEl>
                                          <p:spTgt spid="15565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155655"/>
                                        </p:tgtEl>
                                        <p:attrNameLst>
                                          <p:attrName>style.visibility</p:attrName>
                                        </p:attrNameLst>
                                      </p:cBhvr>
                                      <p:to>
                                        <p:strVal val="visible"/>
                                      </p:to>
                                    </p:set>
                                    <p:animEffect transition="in" filter="wipe(down)">
                                      <p:cBhvr>
                                        <p:cTn id="28" dur="580">
                                          <p:stCondLst>
                                            <p:cond delay="0"/>
                                          </p:stCondLst>
                                        </p:cTn>
                                        <p:tgtEl>
                                          <p:spTgt spid="155655"/>
                                        </p:tgtEl>
                                      </p:cBhvr>
                                    </p:animEffect>
                                    <p:anim calcmode="lin" valueType="num">
                                      <p:cBhvr>
                                        <p:cTn id="29" dur="1822" tmFilter="0,0; 0.14,0.36; 0.43,0.73; 0.71,0.91; 1.0,1.0">
                                          <p:stCondLst>
                                            <p:cond delay="0"/>
                                          </p:stCondLst>
                                        </p:cTn>
                                        <p:tgtEl>
                                          <p:spTgt spid="155655"/>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55655"/>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55655"/>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55655"/>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55655"/>
                                        </p:tgtEl>
                                        <p:attrNameLst>
                                          <p:attrName>ppt_y</p:attrName>
                                        </p:attrNameLst>
                                      </p:cBhvr>
                                      <p:tavLst>
                                        <p:tav tm="0" fmla="#ppt_y-sin(pi*$)/81">
                                          <p:val>
                                            <p:fltVal val="0"/>
                                          </p:val>
                                        </p:tav>
                                        <p:tav tm="100000">
                                          <p:val>
                                            <p:fltVal val="1"/>
                                          </p:val>
                                        </p:tav>
                                      </p:tavLst>
                                    </p:anim>
                                    <p:animScale>
                                      <p:cBhvr>
                                        <p:cTn id="34" dur="26">
                                          <p:stCondLst>
                                            <p:cond delay="650"/>
                                          </p:stCondLst>
                                        </p:cTn>
                                        <p:tgtEl>
                                          <p:spTgt spid="155655"/>
                                        </p:tgtEl>
                                      </p:cBhvr>
                                      <p:to x="100000" y="60000"/>
                                    </p:animScale>
                                    <p:animScale>
                                      <p:cBhvr>
                                        <p:cTn id="35" dur="166" decel="50000">
                                          <p:stCondLst>
                                            <p:cond delay="676"/>
                                          </p:stCondLst>
                                        </p:cTn>
                                        <p:tgtEl>
                                          <p:spTgt spid="155655"/>
                                        </p:tgtEl>
                                      </p:cBhvr>
                                      <p:to x="100000" y="100000"/>
                                    </p:animScale>
                                    <p:animScale>
                                      <p:cBhvr>
                                        <p:cTn id="36" dur="26">
                                          <p:stCondLst>
                                            <p:cond delay="1312"/>
                                          </p:stCondLst>
                                        </p:cTn>
                                        <p:tgtEl>
                                          <p:spTgt spid="155655"/>
                                        </p:tgtEl>
                                      </p:cBhvr>
                                      <p:to x="100000" y="80000"/>
                                    </p:animScale>
                                    <p:animScale>
                                      <p:cBhvr>
                                        <p:cTn id="37" dur="166" decel="50000">
                                          <p:stCondLst>
                                            <p:cond delay="1338"/>
                                          </p:stCondLst>
                                        </p:cTn>
                                        <p:tgtEl>
                                          <p:spTgt spid="155655"/>
                                        </p:tgtEl>
                                      </p:cBhvr>
                                      <p:to x="100000" y="100000"/>
                                    </p:animScale>
                                    <p:animScale>
                                      <p:cBhvr>
                                        <p:cTn id="38" dur="26">
                                          <p:stCondLst>
                                            <p:cond delay="1642"/>
                                          </p:stCondLst>
                                        </p:cTn>
                                        <p:tgtEl>
                                          <p:spTgt spid="155655"/>
                                        </p:tgtEl>
                                      </p:cBhvr>
                                      <p:to x="100000" y="90000"/>
                                    </p:animScale>
                                    <p:animScale>
                                      <p:cBhvr>
                                        <p:cTn id="39" dur="166" decel="50000">
                                          <p:stCondLst>
                                            <p:cond delay="1668"/>
                                          </p:stCondLst>
                                        </p:cTn>
                                        <p:tgtEl>
                                          <p:spTgt spid="155655"/>
                                        </p:tgtEl>
                                      </p:cBhvr>
                                      <p:to x="100000" y="100000"/>
                                    </p:animScale>
                                    <p:animScale>
                                      <p:cBhvr>
                                        <p:cTn id="40" dur="26">
                                          <p:stCondLst>
                                            <p:cond delay="1808"/>
                                          </p:stCondLst>
                                        </p:cTn>
                                        <p:tgtEl>
                                          <p:spTgt spid="155655"/>
                                        </p:tgtEl>
                                      </p:cBhvr>
                                      <p:to x="100000" y="95000"/>
                                    </p:animScale>
                                    <p:animScale>
                                      <p:cBhvr>
                                        <p:cTn id="41" dur="166" decel="50000">
                                          <p:stCondLst>
                                            <p:cond delay="1834"/>
                                          </p:stCondLst>
                                        </p:cTn>
                                        <p:tgtEl>
                                          <p:spTgt spid="1556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3" grpId="0" autoUpdateAnimBg="0"/>
      <p:bldP spid="155654" grpId="0" autoUpdateAnimBg="0"/>
      <p:bldP spid="15565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E3B08B4D-7BF0-4458-8B77-6747A43B3A84}"/>
              </a:ext>
            </a:extLst>
          </p:cNvPr>
          <p:cNvSpPr>
            <a:spLocks noGrp="1" noChangeArrowheads="1"/>
          </p:cNvSpPr>
          <p:nvPr>
            <p:ph type="title"/>
          </p:nvPr>
        </p:nvSpPr>
        <p:spPr/>
        <p:txBody>
          <a:bodyPr/>
          <a:lstStyle/>
          <a:p>
            <a:r>
              <a:rPr lang="en-US" altLang="en-US"/>
              <a:t>Concept</a:t>
            </a:r>
          </a:p>
        </p:txBody>
      </p:sp>
      <p:pic>
        <p:nvPicPr>
          <p:cNvPr id="5" name="Picture 4">
            <a:extLst>
              <a:ext uri="{FF2B5EF4-FFF2-40B4-BE49-F238E27FC236}">
                <a16:creationId xmlns:a16="http://schemas.microsoft.com/office/drawing/2014/main" id="{BEAF45B9-2BA0-4A8E-9FD1-0CF116D9FEE2}"/>
              </a:ext>
            </a:extLst>
          </p:cNvPr>
          <p:cNvPicPr>
            <a:picLocks noChangeAspect="1"/>
          </p:cNvPicPr>
          <p:nvPr/>
        </p:nvPicPr>
        <p:blipFill>
          <a:blip r:embed="rId3"/>
          <a:stretch>
            <a:fillRect/>
          </a:stretch>
        </p:blipFill>
        <p:spPr>
          <a:xfrm>
            <a:off x="2120360" y="1404505"/>
            <a:ext cx="7951279" cy="5453495"/>
          </a:xfrm>
          <a:prstGeom prst="rect">
            <a:avLst/>
          </a:prstGeom>
        </p:spPr>
      </p:pic>
    </p:spTree>
    <p:custDataLst>
      <p:tags r:id="rId1"/>
    </p:custDataLst>
  </p:cSld>
  <p:clrMapOvr>
    <a:masterClrMapping/>
  </p:clrMapOvr>
  <p:transition>
    <p:wipe dir="r"/>
  </p:transition>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SLIDEID" val="3D59312F1C974886B2A6CB789348A99A"/>
  <p:tag name="SLIDETYPE" val="Q"/>
  <p:tag name="DEMOGRAPHIC" val="False"/>
  <p:tag name="TEAMASSIGN" val="False"/>
  <p:tag name="SPEEDSCORING" val="False"/>
  <p:tag name="CORRECTPOINTVALUE" val="100"/>
  <p:tag name="INCORRECTPOINTVALUE" val="0"/>
  <p:tag name="ZEROBASED" val="False"/>
  <p:tag name="DELIMITERS" val="3.1"/>
  <p:tag name="SLIDEORDER" val="7"/>
  <p:tag name="SLIDEGUID" val="05E72300D2AA48239E797BC23141D212"/>
  <p:tag name="VALUES" val="Incorrect¤Incorrect¤Incorrect¤Correct"/>
  <p:tag name="TOTALRESPONSES" val="5"/>
  <p:tag name="SLICED" val="False"/>
  <p:tag name="RESPONSES" val="NA,1,5,3;2;3;1;2;"/>
  <p:tag name="CHARTSTRINGSTD" val="1 2 2 0"/>
  <p:tag name="CHARTSTRINGREV" val="0 2 2 1"/>
  <p:tag name="CHARTSTRINGSTDPER" val="0.2 0.4 0.4 0"/>
  <p:tag name="CHARTSTRINGREVPER" val="0 0.4 0.4 0.2"/>
  <p:tag name="QUESTIONALIAS" val="Example 4"/>
  <p:tag name="ANSWERSALIAS" val="A¤B¤C¤D"/>
  <p:tag name="RESPONSESGATHERED" val="False"/>
</p:tagLst>
</file>

<file path=ppt/tags/tag18.xml><?xml version="1.0" encoding="utf-8"?>
<p:tagLst xmlns:a="http://schemas.openxmlformats.org/drawingml/2006/main" xmlns:r="http://schemas.openxmlformats.org/officeDocument/2006/relationships" xmlns:p="http://schemas.openxmlformats.org/presentationml/2006/main">
  <p:tag name="TEXTLENGTH" val="37"/>
  <p:tag name="FONTSIZE" val="24"/>
  <p:tag name="BULLETTYPE" val="ppBulletAlphaUCPeriod"/>
  <p:tag name="ANSWERTEXT" val="b = 11 &#10;b = –37&#10;b = –11&#10;b = 37"/>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SLIDEID" val="3D59312F1C974886B2A6CB789348A99A"/>
  <p:tag name="SLIDETYPE" val="Q"/>
  <p:tag name="DEMOGRAPHIC" val="False"/>
  <p:tag name="TEAMASSIGN" val="False"/>
  <p:tag name="SPEEDSCORING" val="False"/>
  <p:tag name="CORRECTPOINTVALUE" val="100"/>
  <p:tag name="INCORRECTPOINTVALUE" val="0"/>
  <p:tag name="ZEROBASED" val="False"/>
  <p:tag name="DELIMITERS" val="3.1"/>
  <p:tag name="SLIDEORDER" val="8"/>
  <p:tag name="SLIDEGUID" val="29FE642024C942B5AD6356E302A16DDF"/>
  <p:tag name="VALUES" val="Correct¤Incorrect"/>
  <p:tag name="TOTALRESPONSES" val="5"/>
  <p:tag name="SLICED" val="False"/>
  <p:tag name="RESPONSES" val="NA,1,5,1;4;3;4;2;"/>
  <p:tag name="CHARTSTRINGSTD" val="1 1 1 2"/>
  <p:tag name="CHARTSTRINGREV" val="2 1 1 1"/>
  <p:tag name="CHARTSTRINGSTDPER" val="0.2 0.2 0.2 0.4"/>
  <p:tag name="CHARTSTRINGREVPER" val="0.4 0.2 0.2 0.2"/>
  <p:tag name="QUESTIONALIAS" val="Example 5"/>
  <p:tag name="ANSWERSALIAS" val="A¤B¤C¤D"/>
  <p:tag name="RESPONSESGATHERED" val="False"/>
</p:tagLst>
</file>

<file path=ppt/tags/tag24.xml><?xml version="1.0" encoding="utf-8"?>
<p:tagLst xmlns:a="http://schemas.openxmlformats.org/drawingml/2006/main" xmlns:r="http://schemas.openxmlformats.org/officeDocument/2006/relationships" xmlns:p="http://schemas.openxmlformats.org/presentationml/2006/main">
  <p:tag name="TEXTLENGTH" val="37"/>
  <p:tag name="FONTSIZE" val="24"/>
  <p:tag name="BULLETTYPE" val="ppBulletAlphaUCPeriod"/>
  <p:tag name="ANSWERTEXT" val="b = 11 &#10;b = –37&#10;b = –11&#10;b = 37"/>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SLIDEID" val="3D59312F1C974886B2A6CB789348A99A"/>
  <p:tag name="SLIDETYPE" val="Q"/>
  <p:tag name="DEMOGRAPHIC" val="False"/>
  <p:tag name="TEAMASSIGN" val="False"/>
  <p:tag name="SPEEDSCORING" val="False"/>
  <p:tag name="CORRECTPOINTVALUE" val="100"/>
  <p:tag name="INCORRECTPOINTVALUE" val="0"/>
  <p:tag name="ZEROBASED" val="False"/>
  <p:tag name="DELIMITERS" val="3.1"/>
  <p:tag name="SLIDEORDER" val="6"/>
  <p:tag name="SLIDEGUID" val="10402C18D5024B34B2D5723FE403CB47"/>
  <p:tag name="TOTALRESPONSES" val="5"/>
  <p:tag name="SLICED" val="False"/>
  <p:tag name="RESPONSES" val="NA,1,5,3;1;3;1;3;"/>
  <p:tag name="CHARTSTRINGSTD" val="2 0 3 0"/>
  <p:tag name="CHARTSTRINGREV" val="0 3 0 2"/>
  <p:tag name="CHARTSTRINGSTDPER" val="0.4 0 0.6 0"/>
  <p:tag name="CHARTSTRINGREVPER" val="0 0.6 0 0.4"/>
  <p:tag name="VALUES" val="Incorrect¤Correct¤Incorrect¤Incorrect"/>
  <p:tag name="QUESTIONALIAS" val="Example 1"/>
  <p:tag name="ANSWERSALIAS" val="A¤B¤C¤D"/>
  <p:tag name="RESPONSESGATHERED" val="False"/>
</p:tagLst>
</file>

<file path=ppt/tags/tag7.xml><?xml version="1.0" encoding="utf-8"?>
<p:tagLst xmlns:a="http://schemas.openxmlformats.org/drawingml/2006/main" xmlns:r="http://schemas.openxmlformats.org/officeDocument/2006/relationships" xmlns:p="http://schemas.openxmlformats.org/presentationml/2006/main">
  <p:tag name="TEXTLENGTH" val="37"/>
  <p:tag name="FONTSIZE" val="24"/>
  <p:tag name="BULLETTYPE" val="ppBulletAlphaUCPeriod"/>
  <p:tag name="ANSWERTEXT" val="b = 11 &#10;b = –37&#10;b = –11&#10;b = 37"/>
</p:tagLst>
</file>

<file path=ppt/tags/tag8.xml><?xml version="1.0" encoding="utf-8"?>
<p:tagLst xmlns:a="http://schemas.openxmlformats.org/drawingml/2006/main" xmlns:r="http://schemas.openxmlformats.org/officeDocument/2006/relationships" xmlns:p="http://schemas.openxmlformats.org/presentationml/2006/main">
  <p:tag name="SLIDEID" val="3D59312F1C974886B2A6CB789348A99A"/>
  <p:tag name="SLIDETYPE" val="Q"/>
  <p:tag name="DEMOGRAPHIC" val="False"/>
  <p:tag name="TEAMASSIGN" val="False"/>
  <p:tag name="SPEEDSCORING" val="False"/>
  <p:tag name="CORRECTPOINTVALUE" val="100"/>
  <p:tag name="INCORRECTPOINTVALUE" val="0"/>
  <p:tag name="ZEROBASED" val="False"/>
  <p:tag name="DELIMITERS" val="3.1"/>
  <p:tag name="TOTALRESPONSES" val="5"/>
  <p:tag name="SLICED" val="False"/>
  <p:tag name="RESPONSES" val="NA,1,5,3;1;3;1;3;"/>
  <p:tag name="CHARTSTRINGSTD" val="2 0 3 0"/>
  <p:tag name="CHARTSTRINGREV" val="0 3 0 2"/>
  <p:tag name="CHARTSTRINGSTDPER" val="0.4 0 0.6 0"/>
  <p:tag name="CHARTSTRINGREVPER" val="0 0.6 0 0.4"/>
  <p:tag name="SLIDEORDER" val="7"/>
  <p:tag name="SLIDEGUID" val="B67AB7F3C2564C7EAB69C3A409E93680"/>
  <p:tag name="VALUES" val="Correct¤Incorrect¤Incorrect¤Incorrect"/>
  <p:tag name="QUESTIONALIAS" val="Example 1"/>
  <p:tag name="ANSWERSALIAS" val="A¤B¤C¤D"/>
  <p:tag name="RESPONSESGATHERED" val="False"/>
</p:tagLst>
</file>

<file path=ppt/tags/tag9.xml><?xml version="1.0" encoding="utf-8"?>
<p:tagLst xmlns:a="http://schemas.openxmlformats.org/drawingml/2006/main" xmlns:r="http://schemas.openxmlformats.org/officeDocument/2006/relationships" xmlns:p="http://schemas.openxmlformats.org/presentationml/2006/main">
  <p:tag name="TEXTLENGTH" val="37"/>
  <p:tag name="FONTSIZE" val="24"/>
  <p:tag name="BULLETTYPE" val="ppBulletAlphaUCPeriod"/>
  <p:tag name="ANSWERTEXT" val="b = 11 &#10;b = –37&#10;b = –11&#10;b = 3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TotalTime>
  <Words>439</Words>
  <Application>Microsoft Office PowerPoint</Application>
  <PresentationFormat>Widescreen</PresentationFormat>
  <Paragraphs>93</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15-3 Similar Triangles</vt:lpstr>
      <vt:lpstr>Concept</vt:lpstr>
      <vt:lpstr>Example 1</vt:lpstr>
      <vt:lpstr>Example 1</vt:lpstr>
      <vt:lpstr>Example 1</vt:lpstr>
      <vt:lpstr>Example 1</vt:lpstr>
      <vt:lpstr>Example 1</vt:lpstr>
      <vt:lpstr>Example 1</vt:lpstr>
      <vt:lpstr>Concept</vt:lpstr>
      <vt:lpstr>Example 2</vt:lpstr>
      <vt:lpstr>Example 2</vt:lpstr>
      <vt:lpstr>Concept</vt:lpstr>
      <vt:lpstr>Example 4</vt:lpstr>
      <vt:lpstr>Example 4</vt:lpstr>
      <vt:lpstr>Example 4</vt:lpstr>
      <vt:lpstr>Example 4</vt:lpstr>
      <vt:lpstr>Example 5</vt:lpstr>
      <vt:lpstr>Example 5</vt:lpstr>
      <vt:lpstr>Example 5</vt:lpstr>
      <vt:lpstr>Example 5</vt:lpstr>
      <vt:lpstr>Example 5</vt:lpstr>
      <vt:lpstr>Concept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8-1 Multiplication Properties of Exponents</dc:title>
  <dc:creator>Vinay Kumar Maddineni</dc:creator>
  <cp:lastModifiedBy>Ahmed Mohammad Ali Abumelhem</cp:lastModifiedBy>
  <cp:revision>34</cp:revision>
  <dcterms:created xsi:type="dcterms:W3CDTF">2019-01-25T10:24:48Z</dcterms:created>
  <dcterms:modified xsi:type="dcterms:W3CDTF">2020-05-27T18:26:46Z</dcterms:modified>
</cp:coreProperties>
</file>