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0" r:id="rId3"/>
    <p:sldId id="259" r:id="rId4"/>
    <p:sldId id="257" r:id="rId5"/>
    <p:sldId id="258" r:id="rId6"/>
    <p:sldId id="261" r:id="rId7"/>
    <p:sldId id="262" r:id="rId8"/>
    <p:sldId id="263" r:id="rId9"/>
    <p:sldId id="264" r:id="rId10"/>
    <p:sldId id="266" r:id="rId11"/>
    <p:sldId id="265" r:id="rId12"/>
    <p:sldId id="268" r:id="rId13"/>
    <p:sldId id="267" r:id="rId14"/>
    <p:sldId id="269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 varScale="1">
        <p:scale>
          <a:sx n="81" d="100"/>
          <a:sy n="81" d="100"/>
        </p:scale>
        <p:origin x="2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4/12/2020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4/12/2020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4/12/2020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4/12/2020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4/12/2020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4/12/2020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4/12/2020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4/12/2020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4/12/2020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4/12/2020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1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342900" indent="-342900" algn="r" defTabSz="457200" rtl="1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r" defTabSz="457200" rtl="1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السلام الوطنى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5907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432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491346" y="130628"/>
            <a:ext cx="5142016" cy="70064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AE" sz="2800" dirty="0" smtClean="0">
                <a:cs typeface="(AH) Manal Black" pitchFamily="2" charset="-78"/>
              </a:rPr>
              <a:t>مهارة تصنيف الأحداث ضد الزمن</a:t>
            </a:r>
            <a:endParaRPr lang="ar-AE" sz="2800" dirty="0">
              <a:cs typeface="(AH) Manal Black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4623" y="-89065"/>
            <a:ext cx="1128156" cy="1140031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" name="Rounded Rectangle 4"/>
          <p:cNvSpPr/>
          <p:nvPr/>
        </p:nvSpPr>
        <p:spPr>
          <a:xfrm>
            <a:off x="2024743" y="944088"/>
            <a:ext cx="7623958" cy="77783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AE" sz="2400" dirty="0" smtClean="0">
                <a:cs typeface="(AH) Manal Black" pitchFamily="2" charset="-78"/>
              </a:rPr>
              <a:t>صنف الأحداث الآتية  وفق الترتيب الذى تراه مناسبا ..التي تلت رحلة فسكودي غاما إلى آسيا </a:t>
            </a:r>
            <a:endParaRPr lang="ar-AE" sz="2400" dirty="0">
              <a:cs typeface="(AH) Manal Black" pitchFamily="2" charset="-78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062353" y="1803047"/>
            <a:ext cx="3135086" cy="59376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r"/>
            <a:r>
              <a:rPr lang="ar-AE" b="1" dirty="0" smtClean="0">
                <a:cs typeface="(AH) Manal Black" pitchFamily="2" charset="-78"/>
              </a:rPr>
              <a:t>استولى البرتغاليون على خورفكان</a:t>
            </a:r>
            <a:endParaRPr lang="ar-AE" b="1" dirty="0">
              <a:cs typeface="(AH) Manal Black" pitchFamily="2" charset="-78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0913" y="3121024"/>
            <a:ext cx="3145809" cy="60355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3673" y="3791197"/>
            <a:ext cx="3145809" cy="60355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2353" y="3791197"/>
            <a:ext cx="3145809" cy="60355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3673" y="2461682"/>
            <a:ext cx="3145809" cy="60355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2353" y="3119121"/>
            <a:ext cx="3145809" cy="60355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2353" y="2456189"/>
            <a:ext cx="3145809" cy="60355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3674" y="1811729"/>
            <a:ext cx="3145809" cy="603556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690913" y="1826155"/>
            <a:ext cx="2933205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AE" dirty="0" smtClean="0">
                <a:solidFill>
                  <a:schemeClr val="bg1"/>
                </a:solidFill>
                <a:cs typeface="(AH) Manal Black" pitchFamily="2" charset="-78"/>
              </a:rPr>
              <a:t>بنى البرتغاليون القلاع في أجزاء مختلفة من دولة الامارات</a:t>
            </a:r>
            <a:endParaRPr lang="ar-AE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222670" y="2530067"/>
            <a:ext cx="286195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dirty="0" smtClean="0">
                <a:solidFill>
                  <a:schemeClr val="bg1"/>
                </a:solidFill>
                <a:cs typeface="(AH) Manal Black" pitchFamily="2" charset="-78"/>
              </a:rPr>
              <a:t>أبحرت قبائل الخليج العربي تحت أعلامها الخاصة</a:t>
            </a:r>
            <a:endParaRPr lang="ar-AE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550134" y="2593598"/>
            <a:ext cx="312856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AE" dirty="0" smtClean="0">
                <a:solidFill>
                  <a:schemeClr val="bg1"/>
                </a:solidFill>
                <a:cs typeface="(AH) Manal Black" pitchFamily="2" charset="-78"/>
              </a:rPr>
              <a:t>ثارت مملكة هرمز ضد الغزاة البرتغاليين</a:t>
            </a:r>
            <a:endParaRPr lang="ar-AE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045113" y="3150552"/>
            <a:ext cx="303951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AE" dirty="0" smtClean="0">
                <a:solidFill>
                  <a:schemeClr val="bg1"/>
                </a:solidFill>
                <a:cs typeface="(AH) Manal Black" pitchFamily="2" charset="-78"/>
              </a:rPr>
              <a:t>هاجم ( ألفونسو دي </a:t>
            </a:r>
            <a:r>
              <a:rPr lang="ar-AE" dirty="0" err="1" smtClean="0">
                <a:solidFill>
                  <a:schemeClr val="bg1"/>
                </a:solidFill>
                <a:cs typeface="(AH) Manal Black" pitchFamily="2" charset="-78"/>
              </a:rPr>
              <a:t>البوكيرك</a:t>
            </a:r>
            <a:r>
              <a:rPr lang="ar-AE" dirty="0" smtClean="0">
                <a:solidFill>
                  <a:schemeClr val="bg1"/>
                </a:solidFill>
                <a:cs typeface="(AH) Manal Black" pitchFamily="2" charset="-78"/>
              </a:rPr>
              <a:t> ) ( صحار ) في عمان</a:t>
            </a:r>
            <a:endParaRPr lang="ar-AE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125271" y="3833470"/>
            <a:ext cx="2879193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AE" dirty="0" smtClean="0">
                <a:solidFill>
                  <a:schemeClr val="bg1"/>
                </a:solidFill>
                <a:cs typeface="(AH) Manal Black" pitchFamily="2" charset="-78"/>
              </a:rPr>
              <a:t>تم حرير جلفار وخورفكان</a:t>
            </a:r>
            <a:endParaRPr lang="ar-AE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766953" y="3111635"/>
            <a:ext cx="278112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AE" dirty="0" smtClean="0">
                <a:solidFill>
                  <a:schemeClr val="bg1"/>
                </a:solidFill>
                <a:cs typeface="(AH) Manal Black" pitchFamily="2" charset="-78"/>
              </a:rPr>
              <a:t>استولى البرتغاليون على الساحل الشرقي لمنطقة الامارات وهرمز</a:t>
            </a:r>
            <a:endParaRPr lang="ar-AE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885704" y="3793507"/>
            <a:ext cx="279299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AE" dirty="0" smtClean="0">
                <a:solidFill>
                  <a:schemeClr val="bg1"/>
                </a:solidFill>
                <a:cs typeface="(AH) Manal Black" pitchFamily="2" charset="-78"/>
              </a:rPr>
              <a:t>سقطت هرمز بأيدي القوات الفارسية والبريطانية</a:t>
            </a:r>
            <a:endParaRPr lang="ar-AE" dirty="0">
              <a:solidFill>
                <a:schemeClr val="bg1"/>
              </a:solidFill>
              <a:cs typeface="(AH) Manal Black" pitchFamily="2" charset="-78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13" y="4439838"/>
            <a:ext cx="11498280" cy="24181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1" name="Oval 30"/>
          <p:cNvSpPr/>
          <p:nvPr/>
        </p:nvSpPr>
        <p:spPr>
          <a:xfrm>
            <a:off x="9440309" y="1826155"/>
            <a:ext cx="570015" cy="570658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2</a:t>
            </a:r>
            <a:endParaRPr lang="ar-AE" sz="2800" b="1" dirty="0">
              <a:solidFill>
                <a:schemeClr val="bg1"/>
              </a:solidFill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5733" y="3757966"/>
            <a:ext cx="579170" cy="57917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5730" y="3126347"/>
            <a:ext cx="579170" cy="57917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7608" y="2455817"/>
            <a:ext cx="579170" cy="57917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5854" y="1799470"/>
            <a:ext cx="579170" cy="579170"/>
          </a:xfrm>
          <a:prstGeom prst="rect">
            <a:avLst/>
          </a:prstGeom>
        </p:spPr>
      </p:pic>
      <p:sp>
        <p:nvSpPr>
          <p:cNvPr id="40" name="Oval 39"/>
          <p:cNvSpPr/>
          <p:nvPr/>
        </p:nvSpPr>
        <p:spPr>
          <a:xfrm>
            <a:off x="9430919" y="2505087"/>
            <a:ext cx="579405" cy="546354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400" b="1" dirty="0"/>
              <a:t>8</a:t>
            </a:r>
            <a:endParaRPr lang="ar-AE" sz="2400" b="1" dirty="0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16932" y="3828776"/>
            <a:ext cx="579170" cy="57917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16932" y="3159715"/>
            <a:ext cx="579170" cy="579170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9440309" y="3247467"/>
            <a:ext cx="55579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1</a:t>
            </a:r>
            <a:endParaRPr lang="ar-AE" sz="2400" b="1" dirty="0">
              <a:solidFill>
                <a:schemeClr val="bg1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9459987" y="3920848"/>
            <a:ext cx="536115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cs typeface="(AH) Manal Black" pitchFamily="2" charset="-78"/>
              </a:rPr>
              <a:t>7</a:t>
            </a:r>
            <a:endParaRPr lang="ar-AE" sz="2000" b="1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885730" y="1903507"/>
            <a:ext cx="65252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2400" b="1" dirty="0" smtClean="0">
                <a:solidFill>
                  <a:schemeClr val="bg1"/>
                </a:solidFill>
                <a:cs typeface="(AH) Manal Black" pitchFamily="2" charset="-78"/>
              </a:rPr>
              <a:t>  </a:t>
            </a:r>
            <a:r>
              <a:rPr lang="en-US" sz="2400" b="1" dirty="0" smtClean="0">
                <a:solidFill>
                  <a:schemeClr val="bg1"/>
                </a:solidFill>
                <a:cs typeface="(AH) Manal Black" pitchFamily="2" charset="-78"/>
              </a:rPr>
              <a:t>5</a:t>
            </a:r>
            <a:endParaRPr lang="ar-AE" sz="2400" b="1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897608" y="2518924"/>
            <a:ext cx="57917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cs typeface="(AH) Manal Black" pitchFamily="2" charset="-78"/>
              </a:rPr>
              <a:t>4</a:t>
            </a:r>
            <a:endParaRPr lang="ar-AE" sz="2400" b="1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856990" y="3185140"/>
            <a:ext cx="63929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cs typeface="(AH) Manal Black" pitchFamily="2" charset="-78"/>
              </a:rPr>
              <a:t>3</a:t>
            </a:r>
            <a:endParaRPr lang="ar-AE" sz="2400" b="1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885730" y="3791197"/>
            <a:ext cx="59104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cs typeface="(AH) Manal Black" pitchFamily="2" charset="-78"/>
              </a:rPr>
              <a:t>6</a:t>
            </a:r>
            <a:endParaRPr lang="ar-AE" sz="2400" b="1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10652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40" grpId="0" animBg="1"/>
      <p:bldP spid="44" grpId="0"/>
      <p:bldP spid="46" grpId="0"/>
      <p:bldP spid="47" grpId="0"/>
      <p:bldP spid="48" grpId="0"/>
      <p:bldP spid="49" grpId="0"/>
      <p:bldP spid="5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961413" y="485157"/>
            <a:ext cx="4453248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r"/>
            <a:r>
              <a:rPr lang="ar-AE" sz="4800" dirty="0" smtClean="0">
                <a:cs typeface="Akhbar MT" pitchFamily="2" charset="-78"/>
              </a:rPr>
              <a:t>قبائل بنو ياس وآل نهيان</a:t>
            </a:r>
            <a:endParaRPr lang="ar-AE" sz="4800" dirty="0">
              <a:cs typeface="Akhbar MT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7595" y="1395350"/>
            <a:ext cx="5320146" cy="5391397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4" name="Rounded Rectangle 3"/>
          <p:cNvSpPr/>
          <p:nvPr/>
        </p:nvSpPr>
        <p:spPr>
          <a:xfrm>
            <a:off x="6210796" y="2009760"/>
            <a:ext cx="1805049" cy="30875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AE" sz="2400" dirty="0" smtClean="0">
                <a:solidFill>
                  <a:schemeClr val="bg1"/>
                </a:solidFill>
                <a:cs typeface="(AH) Manal Black" pitchFamily="2" charset="-78"/>
              </a:rPr>
              <a:t>الشيخ فلاح</a:t>
            </a:r>
            <a:endParaRPr lang="ar-AE" sz="24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246422" y="2378170"/>
            <a:ext cx="1769423" cy="29688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AE" sz="2000" dirty="0" smtClean="0">
                <a:solidFill>
                  <a:schemeClr val="bg1"/>
                </a:solidFill>
                <a:cs typeface="(AH) Manal Black" pitchFamily="2" charset="-78"/>
              </a:rPr>
              <a:t>الشيخ نهيان</a:t>
            </a:r>
            <a:endParaRPr lang="ar-AE" sz="20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246422" y="2815591"/>
            <a:ext cx="1805049" cy="28500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AE" sz="2400" dirty="0" smtClean="0">
                <a:solidFill>
                  <a:schemeClr val="bg1"/>
                </a:solidFill>
                <a:cs typeface="(AH) Manal Black" pitchFamily="2" charset="-78"/>
              </a:rPr>
              <a:t>الشيخ عيسى</a:t>
            </a:r>
            <a:endParaRPr lang="ar-AE" sz="24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246422" y="3241135"/>
            <a:ext cx="1805049" cy="26208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AE" sz="2400" dirty="0" smtClean="0">
                <a:solidFill>
                  <a:schemeClr val="bg1"/>
                </a:solidFill>
                <a:cs typeface="(AH) Manal Black" pitchFamily="2" charset="-78"/>
              </a:rPr>
              <a:t>الشيخ ذياب</a:t>
            </a:r>
            <a:endParaRPr lang="ar-AE" sz="24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246422" y="3597671"/>
            <a:ext cx="1769423" cy="333061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AE" sz="2400" dirty="0" smtClean="0">
                <a:solidFill>
                  <a:schemeClr val="bg1"/>
                </a:solidFill>
                <a:cs typeface="(AH) Manal Black" pitchFamily="2" charset="-78"/>
              </a:rPr>
              <a:t>الشيخ </a:t>
            </a:r>
            <a:r>
              <a:rPr lang="ar-AE" sz="2400" dirty="0" err="1" smtClean="0">
                <a:solidFill>
                  <a:schemeClr val="bg1"/>
                </a:solidFill>
                <a:cs typeface="(AH) Manal Black" pitchFamily="2" charset="-78"/>
              </a:rPr>
              <a:t>شخبوط</a:t>
            </a:r>
            <a:endParaRPr lang="ar-AE" sz="24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H="1" flipV="1">
            <a:off x="3966358" y="2114082"/>
            <a:ext cx="2280064" cy="283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5568877" y="2164139"/>
            <a:ext cx="650" cy="21403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5182" y="2106546"/>
            <a:ext cx="128027" cy="32921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2344" y="2106547"/>
            <a:ext cx="128027" cy="329213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5272644" y="2441773"/>
            <a:ext cx="688769" cy="28897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dirty="0" smtClean="0"/>
              <a:t>ابن</a:t>
            </a:r>
            <a:endParaRPr lang="ar-AE" dirty="0"/>
          </a:p>
        </p:txBody>
      </p:sp>
      <p:sp>
        <p:nvSpPr>
          <p:cNvPr id="20" name="Rounded Rectangle 19"/>
          <p:cNvSpPr/>
          <p:nvPr/>
        </p:nvSpPr>
        <p:spPr>
          <a:xfrm>
            <a:off x="4544631" y="2435759"/>
            <a:ext cx="593766" cy="2949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dirty="0" smtClean="0"/>
              <a:t>ابن</a:t>
            </a:r>
            <a:endParaRPr lang="ar-AE" dirty="0"/>
          </a:p>
        </p:txBody>
      </p:sp>
      <p:sp>
        <p:nvSpPr>
          <p:cNvPr id="21" name="Rounded Rectangle 20"/>
          <p:cNvSpPr/>
          <p:nvPr/>
        </p:nvSpPr>
        <p:spPr>
          <a:xfrm>
            <a:off x="3764478" y="2443294"/>
            <a:ext cx="534390" cy="28745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dirty="0" smtClean="0"/>
              <a:t>ابن</a:t>
            </a:r>
            <a:endParaRPr lang="ar-AE" dirty="0"/>
          </a:p>
        </p:txBody>
      </p:sp>
    </p:spTree>
    <p:extLst>
      <p:ext uri="{BB962C8B-B14F-4D97-AF65-F5344CB8AC3E}">
        <p14:creationId xmlns:p14="http://schemas.microsoft.com/office/powerpoint/2010/main" val="859135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6286" y="2083564"/>
            <a:ext cx="9010669" cy="3688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04781" y="197631"/>
            <a:ext cx="11351736" cy="123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461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2897439"/>
              </p:ext>
            </p:extLst>
          </p:nvPr>
        </p:nvGraphicFramePr>
        <p:xfrm>
          <a:off x="1576244" y="1729069"/>
          <a:ext cx="8972466" cy="388820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990822"/>
                <a:gridCol w="2990822"/>
                <a:gridCol w="2990822"/>
              </a:tblGrid>
              <a:tr h="720590">
                <a:tc>
                  <a:txBody>
                    <a:bodyPr/>
                    <a:lstStyle/>
                    <a:p>
                      <a:pPr algn="ctr" rtl="1"/>
                      <a:endParaRPr lang="ar-AE" sz="2800" dirty="0">
                        <a:cs typeface="(AH) Manal Black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AE" sz="2800" dirty="0" smtClean="0">
                          <a:cs typeface="(AH) Manal Black" pitchFamily="2" charset="-78"/>
                        </a:rPr>
                        <a:t>بنى ياس</a:t>
                      </a:r>
                      <a:endParaRPr lang="ar-AE" sz="2800" dirty="0">
                        <a:cs typeface="(AH) Manal Black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AE" sz="2800" dirty="0" smtClean="0">
                          <a:cs typeface="(AH) Manal Black" pitchFamily="2" charset="-78"/>
                        </a:rPr>
                        <a:t>القواسم</a:t>
                      </a:r>
                      <a:endParaRPr lang="ar-AE" sz="2800" dirty="0">
                        <a:cs typeface="(AH) Manal Black" pitchFamily="2" charset="-78"/>
                      </a:endParaRPr>
                    </a:p>
                  </a:txBody>
                  <a:tcPr/>
                </a:tc>
              </a:tr>
              <a:tr h="720590">
                <a:tc>
                  <a:txBody>
                    <a:bodyPr/>
                    <a:lstStyle/>
                    <a:p>
                      <a:pPr algn="ctr" rtl="1"/>
                      <a:r>
                        <a:rPr lang="ar-AE" sz="2800" dirty="0" smtClean="0">
                          <a:cs typeface="(AH) Manal Black" pitchFamily="2" charset="-78"/>
                        </a:rPr>
                        <a:t>الأصول</a:t>
                      </a:r>
                      <a:endParaRPr lang="ar-AE" sz="2800" dirty="0">
                        <a:cs typeface="(AH) Manal Black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ar-AE" sz="2000" dirty="0" smtClean="0">
                          <a:solidFill>
                            <a:schemeClr val="bg1"/>
                          </a:solidFill>
                          <a:cs typeface="(AH) Manal Black" pitchFamily="2" charset="-78"/>
                        </a:rPr>
                        <a:t>في</a:t>
                      </a:r>
                      <a:r>
                        <a:rPr lang="ar-AE" sz="2000" baseline="0" dirty="0" smtClean="0">
                          <a:solidFill>
                            <a:schemeClr val="bg1"/>
                          </a:solidFill>
                          <a:cs typeface="(AH) Manal Black" pitchFamily="2" charset="-78"/>
                        </a:rPr>
                        <a:t> </a:t>
                      </a:r>
                      <a:r>
                        <a:rPr lang="ar-AE" sz="2000" baseline="0" smtClean="0">
                          <a:solidFill>
                            <a:schemeClr val="bg1"/>
                          </a:solidFill>
                          <a:cs typeface="(AH) Manal Black" pitchFamily="2" charset="-78"/>
                        </a:rPr>
                        <a:t>المناطق الداخلية </a:t>
                      </a:r>
                      <a:r>
                        <a:rPr lang="ar-AE" sz="2000" baseline="0" dirty="0" smtClean="0">
                          <a:solidFill>
                            <a:schemeClr val="bg1"/>
                          </a:solidFill>
                          <a:cs typeface="(AH) Manal Black" pitchFamily="2" charset="-78"/>
                        </a:rPr>
                        <a:t>من دوله الامارات حيث كانت جذورهم في الصحراء قويه</a:t>
                      </a:r>
                      <a:endParaRPr lang="ar-AE" sz="2000" dirty="0">
                        <a:solidFill>
                          <a:schemeClr val="bg1"/>
                        </a:solidFill>
                        <a:cs typeface="(AH) Manal Black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AE" sz="2000" dirty="0" smtClean="0">
                          <a:cs typeface="(AH) Manal Black" pitchFamily="2" charset="-78"/>
                        </a:rPr>
                        <a:t>تجار وبحاره في الخليج العرب والمحيط الهندي</a:t>
                      </a:r>
                      <a:endParaRPr lang="ar-AE" sz="2000" dirty="0">
                        <a:cs typeface="(AH) Manal Black" pitchFamily="2" charset="-78"/>
                      </a:endParaRPr>
                    </a:p>
                  </a:txBody>
                  <a:tcPr/>
                </a:tc>
              </a:tr>
              <a:tr h="720590">
                <a:tc>
                  <a:txBody>
                    <a:bodyPr/>
                    <a:lstStyle/>
                    <a:p>
                      <a:pPr algn="ctr" rtl="1"/>
                      <a:r>
                        <a:rPr lang="ar-AE" sz="2800" dirty="0" smtClean="0">
                          <a:cs typeface="(AH) Manal Black" pitchFamily="2" charset="-78"/>
                        </a:rPr>
                        <a:t>المؤسس</a:t>
                      </a:r>
                      <a:endParaRPr lang="ar-AE" sz="2800" dirty="0">
                        <a:cs typeface="(AH) Manal Black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AE" sz="2000" dirty="0" smtClean="0">
                          <a:cs typeface="(AH) Manal Black" pitchFamily="2" charset="-78"/>
                        </a:rPr>
                        <a:t>الشيخ فلاح</a:t>
                      </a:r>
                      <a:endParaRPr lang="ar-AE" sz="2000" dirty="0">
                        <a:cs typeface="(AH) Manal Black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AE" sz="2000" dirty="0" smtClean="0">
                          <a:cs typeface="(AH) Manal Black" pitchFamily="2" charset="-78"/>
                        </a:rPr>
                        <a:t>الشيخ رحمه بن مطر</a:t>
                      </a:r>
                      <a:r>
                        <a:rPr lang="ar-AE" sz="2000" baseline="0" dirty="0" smtClean="0">
                          <a:cs typeface="(AH) Manal Black" pitchFamily="2" charset="-78"/>
                        </a:rPr>
                        <a:t> </a:t>
                      </a:r>
                      <a:r>
                        <a:rPr lang="ar-AE" sz="2000" baseline="0" smtClean="0">
                          <a:cs typeface="(AH) Manal Black" pitchFamily="2" charset="-78"/>
                        </a:rPr>
                        <a:t>القاسمى</a:t>
                      </a:r>
                      <a:endParaRPr lang="ar-AE" sz="2000" dirty="0">
                        <a:cs typeface="(AH) Manal Black" pitchFamily="2" charset="-78"/>
                      </a:endParaRPr>
                    </a:p>
                  </a:txBody>
                  <a:tcPr/>
                </a:tc>
              </a:tr>
              <a:tr h="720590">
                <a:tc>
                  <a:txBody>
                    <a:bodyPr/>
                    <a:lstStyle/>
                    <a:p>
                      <a:pPr algn="ctr" rtl="1"/>
                      <a:r>
                        <a:rPr lang="ar-AE" sz="2800" dirty="0" smtClean="0">
                          <a:cs typeface="(AH) Manal Black" pitchFamily="2" charset="-78"/>
                        </a:rPr>
                        <a:t>أول مره ذكرت في الكتابات</a:t>
                      </a:r>
                      <a:endParaRPr lang="ar-AE" sz="2800" dirty="0">
                        <a:cs typeface="(AH) Manal Black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AE" sz="2000" dirty="0" smtClean="0">
                          <a:cs typeface="(AH) Manal Black" pitchFamily="2" charset="-78"/>
                        </a:rPr>
                        <a:t>كتاب كتبه تاجر مجوهرات من مدينة البندقية ( </a:t>
                      </a:r>
                      <a:r>
                        <a:rPr lang="ar-AE" sz="2000" dirty="0" err="1" smtClean="0">
                          <a:cs typeface="(AH) Manal Black" pitchFamily="2" charset="-78"/>
                        </a:rPr>
                        <a:t>غاسباروا</a:t>
                      </a:r>
                      <a:r>
                        <a:rPr lang="ar-AE" sz="2000" dirty="0" smtClean="0">
                          <a:cs typeface="(AH) Manal Black" pitchFamily="2" charset="-78"/>
                        </a:rPr>
                        <a:t> </a:t>
                      </a:r>
                      <a:r>
                        <a:rPr lang="ar-AE" sz="2000" dirty="0" err="1" smtClean="0">
                          <a:cs typeface="(AH) Manal Black" pitchFamily="2" charset="-78"/>
                        </a:rPr>
                        <a:t>بالبى</a:t>
                      </a:r>
                      <a:r>
                        <a:rPr lang="ar-AE" sz="2000" dirty="0" smtClean="0">
                          <a:cs typeface="(AH) Manal Black" pitchFamily="2" charset="-78"/>
                        </a:rPr>
                        <a:t> )حوالى 1580م</a:t>
                      </a:r>
                      <a:endParaRPr lang="ar-AE" sz="2000" dirty="0">
                        <a:cs typeface="(AH) Manal Black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AE" sz="2000" dirty="0" smtClean="0">
                          <a:cs typeface="(AH) Manal Black" pitchFamily="2" charset="-78"/>
                        </a:rPr>
                        <a:t>تقرير هولندي 1756م</a:t>
                      </a:r>
                      <a:endParaRPr lang="ar-AE" sz="2000" dirty="0">
                        <a:cs typeface="(AH) Manal Black" pitchFamily="2" charset="-78"/>
                      </a:endParaRPr>
                    </a:p>
                  </a:txBody>
                  <a:tcPr/>
                </a:tc>
              </a:tr>
              <a:tr h="720590">
                <a:tc>
                  <a:txBody>
                    <a:bodyPr/>
                    <a:lstStyle/>
                    <a:p>
                      <a:pPr algn="ctr" rtl="1"/>
                      <a:r>
                        <a:rPr lang="ar-AE" sz="2800" dirty="0" smtClean="0">
                          <a:cs typeface="(AH) Manal Black" pitchFamily="2" charset="-78"/>
                        </a:rPr>
                        <a:t>النسل اليوم</a:t>
                      </a:r>
                      <a:endParaRPr lang="ar-AE" sz="2800" dirty="0">
                        <a:cs typeface="(AH) Manal Black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AE" sz="2000" dirty="0" smtClean="0">
                          <a:cs typeface="(AH) Manal Black" pitchFamily="2" charset="-78"/>
                        </a:rPr>
                        <a:t>عائلة آل</a:t>
                      </a:r>
                      <a:r>
                        <a:rPr lang="ar-AE" sz="2000" baseline="0" dirty="0" smtClean="0">
                          <a:cs typeface="(AH) Manal Black" pitchFamily="2" charset="-78"/>
                        </a:rPr>
                        <a:t> نهيان</a:t>
                      </a:r>
                      <a:endParaRPr lang="ar-AE" sz="2000" dirty="0">
                        <a:cs typeface="(AH) Manal Black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AE" sz="2000" dirty="0" smtClean="0">
                          <a:cs typeface="(AH) Manal Black" pitchFamily="2" charset="-78"/>
                        </a:rPr>
                        <a:t>عائلة القواسم</a:t>
                      </a:r>
                      <a:endParaRPr lang="ar-AE" sz="2000" dirty="0">
                        <a:cs typeface="(AH) Manal Black" pitchFamily="2" charset="-78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03026" y="126378"/>
            <a:ext cx="11351736" cy="123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572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37558" y="1662545"/>
            <a:ext cx="8870868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AE" sz="3200" dirty="0" smtClean="0">
                <a:cs typeface="(AH) Manal Black" pitchFamily="2" charset="-78"/>
              </a:rPr>
              <a:t>التقييم :</a:t>
            </a:r>
          </a:p>
          <a:p>
            <a:pPr algn="r"/>
            <a:endParaRPr lang="ar-AE" sz="3200" dirty="0">
              <a:cs typeface="(AH) Manal Black" pitchFamily="2" charset="-78"/>
            </a:endParaRPr>
          </a:p>
          <a:p>
            <a:pPr algn="r"/>
            <a:r>
              <a:rPr lang="ar-AE" sz="3200" dirty="0" smtClean="0">
                <a:cs typeface="(AH) Manal Black" pitchFamily="2" charset="-78"/>
              </a:rPr>
              <a:t>لخص ما تعلمته اليوم في ثلاث نقاط</a:t>
            </a:r>
            <a:endParaRPr lang="ar-AE" sz="3200" dirty="0">
              <a:cs typeface="(AH) Manal Black" pitchFamily="2" charset="-7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154" y="799543"/>
            <a:ext cx="5257800" cy="5686425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113581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028"/>
            <a:ext cx="1219199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7029" y="4714875"/>
            <a:ext cx="1608590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296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الاستعمار البرتغالى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342743"/>
          </a:xfrm>
        </p:spPr>
      </p:pic>
    </p:spTree>
    <p:extLst>
      <p:ext uri="{BB962C8B-B14F-4D97-AF65-F5344CB8AC3E}">
        <p14:creationId xmlns:p14="http://schemas.microsoft.com/office/powerpoint/2010/main" val="3454626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43709" y="2037278"/>
            <a:ext cx="10479314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5400" dirty="0" smtClean="0">
                <a:cs typeface="(AH) Manal Black" pitchFamily="2" charset="-78"/>
              </a:rPr>
              <a:t>ظهور بنى ياس والقواسم ووصول القوى الأجنبية إلى منطقة الخليج العربي : ( 1600ــ 1800م)</a:t>
            </a:r>
            <a:endParaRPr lang="ar-AE" sz="5400" dirty="0">
              <a:cs typeface="(AH) Manal Black" pitchFamily="2" charset="-7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15086" y="1349829"/>
            <a:ext cx="278674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2400" dirty="0" smtClean="0">
                <a:cs typeface="(AH) Manal Black" pitchFamily="2" charset="-78"/>
              </a:rPr>
              <a:t>عنوان الدرس :</a:t>
            </a:r>
            <a:endParaRPr lang="ar-AE" sz="2400" dirty="0">
              <a:cs typeface="(AH) Manal Black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501" y="3910355"/>
            <a:ext cx="5473535" cy="2332353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882802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83657" y="1814286"/>
            <a:ext cx="9593943" cy="42165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AE" sz="4000" dirty="0" smtClean="0">
                <a:solidFill>
                  <a:srgbClr val="FFFF00"/>
                </a:solidFill>
                <a:cs typeface="(AH) Manal Black" pitchFamily="2" charset="-78"/>
              </a:rPr>
              <a:t>نواتج التعلم :</a:t>
            </a:r>
            <a:endParaRPr lang="en-US" sz="4000" dirty="0" smtClean="0">
              <a:solidFill>
                <a:srgbClr val="FFFF00"/>
              </a:solidFill>
              <a:cs typeface="(AH) Manal Black" pitchFamily="2" charset="-78"/>
            </a:endParaRPr>
          </a:p>
          <a:p>
            <a:pPr algn="r"/>
            <a:endParaRPr lang="en-US" sz="2400" dirty="0">
              <a:cs typeface="(AH) Manal Black" pitchFamily="2" charset="-78"/>
            </a:endParaRPr>
          </a:p>
          <a:p>
            <a:pPr algn="r"/>
            <a:r>
              <a:rPr lang="ar-AE" sz="2400" dirty="0" smtClean="0">
                <a:cs typeface="(AH) Manal Black" pitchFamily="2" charset="-78"/>
              </a:rPr>
              <a:t>. تفسر المصطلحات والمفاهيم الواردة في الرؤية</a:t>
            </a:r>
          </a:p>
          <a:p>
            <a:pPr algn="r"/>
            <a:r>
              <a:rPr lang="ar-AE" sz="2400" dirty="0" smtClean="0">
                <a:cs typeface="(AH) Manal Black" pitchFamily="2" charset="-78"/>
              </a:rPr>
              <a:t>. تكمل الخط الزمنى لتغطية الأحداث المهمة التي أثرت في تاريخ دولة الامارات العربية المتحدة</a:t>
            </a:r>
          </a:p>
          <a:p>
            <a:pPr algn="r"/>
            <a:r>
              <a:rPr lang="ar-AE" sz="2400" dirty="0" smtClean="0">
                <a:cs typeface="(AH) Manal Black" pitchFamily="2" charset="-78"/>
              </a:rPr>
              <a:t>. تتعلم عن أهميه ( كريستوفر </a:t>
            </a:r>
            <a:r>
              <a:rPr lang="ar-AE" sz="2400" dirty="0" err="1" smtClean="0">
                <a:cs typeface="(AH) Manal Black" pitchFamily="2" charset="-78"/>
              </a:rPr>
              <a:t>كولمبوس</a:t>
            </a:r>
            <a:r>
              <a:rPr lang="ar-AE" sz="2400" dirty="0" smtClean="0">
                <a:cs typeface="(AH) Manal Black" pitchFamily="2" charset="-78"/>
              </a:rPr>
              <a:t> ) وتنظر في أهمية اكتشاف العالم الجديد لتاريخ دولة الامارات</a:t>
            </a:r>
          </a:p>
          <a:p>
            <a:pPr algn="r"/>
            <a:r>
              <a:rPr lang="ar-AE" sz="2400" dirty="0" smtClean="0">
                <a:cs typeface="(AH) Manal Black" pitchFamily="2" charset="-78"/>
              </a:rPr>
              <a:t>. تصف شخصيه ابن ماجد وعمله</a:t>
            </a:r>
          </a:p>
          <a:p>
            <a:pPr algn="r"/>
            <a:r>
              <a:rPr lang="ar-AE" sz="2400" dirty="0" smtClean="0">
                <a:cs typeface="(AH) Manal Black" pitchFamily="2" charset="-78"/>
              </a:rPr>
              <a:t>.تتعلم كيف قاومت منطقة الامارات</a:t>
            </a:r>
          </a:p>
          <a:p>
            <a:pPr algn="r"/>
            <a:r>
              <a:rPr lang="ar-AE" sz="2400" dirty="0" smtClean="0">
                <a:cs typeface="(AH) Manal Black" pitchFamily="2" charset="-78"/>
              </a:rPr>
              <a:t>. تتعرف على أكبر التحالفات القبلية في الامارات وتأثيرها على نظام الحكم.</a:t>
            </a:r>
          </a:p>
          <a:p>
            <a:pPr algn="r"/>
            <a:r>
              <a:rPr lang="ar-AE" sz="2400" dirty="0" smtClean="0">
                <a:cs typeface="(AH) Manal Black" pitchFamily="2" charset="-78"/>
              </a:rPr>
              <a:t>. تفتخر بجهود المقاومة الوطنية في التصدي للغزو الأجنبي.</a:t>
            </a:r>
          </a:p>
          <a:p>
            <a:endParaRPr lang="ar-AE" dirty="0"/>
          </a:p>
          <a:p>
            <a:endParaRPr lang="ar-AE" dirty="0"/>
          </a:p>
        </p:txBody>
      </p:sp>
    </p:spTree>
    <p:extLst>
      <p:ext uri="{BB962C8B-B14F-4D97-AF65-F5344CB8AC3E}">
        <p14:creationId xmlns:p14="http://schemas.microsoft.com/office/powerpoint/2010/main" val="264909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175658"/>
            <a:ext cx="1158635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AE" sz="2400" b="1" dirty="0" smtClean="0">
                <a:solidFill>
                  <a:srgbClr val="FFFF00"/>
                </a:solidFill>
                <a:cs typeface="(AH) Manal Black" pitchFamily="2" charset="-78"/>
              </a:rPr>
              <a:t>المهمة ( 1 ) : </a:t>
            </a:r>
          </a:p>
          <a:p>
            <a:pPr algn="r"/>
            <a:r>
              <a:rPr lang="ar-AE" sz="2400" dirty="0" smtClean="0">
                <a:cs typeface="(AH) Manal Black" pitchFamily="2" charset="-78"/>
              </a:rPr>
              <a:t>بعد قراءه المعلومات الواردة في الصفحات ( 110 ـ 112) في الكتاب المدرسي </a:t>
            </a:r>
            <a:r>
              <a:rPr lang="ar-AE" sz="2400" dirty="0" err="1" smtClean="0">
                <a:cs typeface="(AH) Manal Black" pitchFamily="2" charset="-78"/>
              </a:rPr>
              <a:t>ضعى</a:t>
            </a:r>
            <a:r>
              <a:rPr lang="ar-AE" sz="2400" dirty="0" smtClean="0">
                <a:cs typeface="(AH) Manal Black" pitchFamily="2" charset="-78"/>
              </a:rPr>
              <a:t> كل حدث على الخط الزمنى ادناه :</a:t>
            </a:r>
            <a:endParaRPr lang="ar-AE" sz="2400" dirty="0">
              <a:cs typeface="(AH) Manal Black" pitchFamily="2" charset="-78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854037" y="2232286"/>
            <a:ext cx="7315200" cy="2042556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7" name="Left Arrow 6"/>
          <p:cNvSpPr/>
          <p:nvPr/>
        </p:nvSpPr>
        <p:spPr>
          <a:xfrm>
            <a:off x="1130135" y="4314917"/>
            <a:ext cx="10224654" cy="1306285"/>
          </a:xfrm>
          <a:prstGeom prst="lef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8" name="TextBox 7"/>
          <p:cNvSpPr txBox="1"/>
          <p:nvPr/>
        </p:nvSpPr>
        <p:spPr>
          <a:xfrm>
            <a:off x="3073730" y="2267866"/>
            <a:ext cx="6875813" cy="230832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AE" sz="2400" b="1" dirty="0" smtClean="0">
                <a:solidFill>
                  <a:srgbClr val="FFFF00"/>
                </a:solidFill>
                <a:cs typeface="Akhbar MT" pitchFamily="2" charset="-78"/>
              </a:rPr>
              <a:t>أ ) أبحرت السفن مما يسمى اليوم دولة الامارات العربية المتحدة</a:t>
            </a:r>
          </a:p>
          <a:p>
            <a:pPr algn="r"/>
            <a:r>
              <a:rPr lang="ar-AE" sz="2400" b="1" dirty="0" smtClean="0">
                <a:solidFill>
                  <a:srgbClr val="FFFF00"/>
                </a:solidFill>
                <a:cs typeface="Akhbar MT" pitchFamily="2" charset="-78"/>
              </a:rPr>
              <a:t>ب ) أبحر ( </a:t>
            </a:r>
            <a:r>
              <a:rPr lang="ar-AE" sz="2400" b="1" dirty="0" err="1" smtClean="0">
                <a:solidFill>
                  <a:srgbClr val="FFFF00"/>
                </a:solidFill>
                <a:cs typeface="Akhbar MT" pitchFamily="2" charset="-78"/>
              </a:rPr>
              <a:t>فاسكودى</a:t>
            </a:r>
            <a:r>
              <a:rPr lang="ar-AE" sz="2400" b="1" dirty="0" smtClean="0">
                <a:solidFill>
                  <a:srgbClr val="FFFF00"/>
                </a:solidFill>
                <a:cs typeface="Akhbar MT" pitchFamily="2" charset="-78"/>
              </a:rPr>
              <a:t> جاما ) من البرتغال إلى </a:t>
            </a:r>
            <a:r>
              <a:rPr lang="ar-AE" sz="2400" b="1" dirty="0" err="1" smtClean="0">
                <a:solidFill>
                  <a:srgbClr val="FFFF00"/>
                </a:solidFill>
                <a:cs typeface="Akhbar MT" pitchFamily="2" charset="-78"/>
              </a:rPr>
              <a:t>كيرالا</a:t>
            </a:r>
            <a:r>
              <a:rPr lang="ar-AE" sz="2400" b="1" dirty="0" smtClean="0">
                <a:solidFill>
                  <a:srgbClr val="FFFF00"/>
                </a:solidFill>
                <a:cs typeface="Akhbar MT" pitchFamily="2" charset="-78"/>
              </a:rPr>
              <a:t> ( الهند في العصر الحديث )</a:t>
            </a:r>
          </a:p>
          <a:p>
            <a:pPr algn="r"/>
            <a:r>
              <a:rPr lang="ar-AE" sz="2400" b="1" dirty="0" smtClean="0">
                <a:solidFill>
                  <a:srgbClr val="FFFF00"/>
                </a:solidFill>
                <a:cs typeface="Akhbar MT" pitchFamily="2" charset="-78"/>
              </a:rPr>
              <a:t>ج ) أبحر ابن ماجد من رأس الخيمة إلى الصين .</a:t>
            </a:r>
          </a:p>
          <a:p>
            <a:pPr algn="r"/>
            <a:r>
              <a:rPr lang="ar-AE" sz="2400" b="1" dirty="0" smtClean="0">
                <a:solidFill>
                  <a:srgbClr val="FFFF00"/>
                </a:solidFill>
                <a:cs typeface="Akhbar MT" pitchFamily="2" charset="-78"/>
              </a:rPr>
              <a:t>د) ازداد الحضور الأوروبي في المنطقة</a:t>
            </a:r>
            <a:endParaRPr lang="en-US" sz="2400" b="1" dirty="0" smtClean="0">
              <a:solidFill>
                <a:srgbClr val="FFFF00"/>
              </a:solidFill>
              <a:cs typeface="Akhbar MT" pitchFamily="2" charset="-78"/>
            </a:endParaRPr>
          </a:p>
          <a:p>
            <a:pPr algn="r"/>
            <a:r>
              <a:rPr lang="ar-AE" sz="2400" b="1" dirty="0" smtClean="0">
                <a:solidFill>
                  <a:srgbClr val="FFFF00"/>
                </a:solidFill>
                <a:cs typeface="Akhbar MT" pitchFamily="2" charset="-78"/>
              </a:rPr>
              <a:t>هـ ) أبحرت السفن من وإلى العراق .</a:t>
            </a:r>
          </a:p>
          <a:p>
            <a:pPr algn="r"/>
            <a:endParaRPr lang="ar-AE" sz="2400" b="1" dirty="0">
              <a:solidFill>
                <a:srgbClr val="FFFF00"/>
              </a:solidFill>
              <a:cs typeface="Akhbar MT" pitchFamily="2" charset="-78"/>
            </a:endParaRPr>
          </a:p>
        </p:txBody>
      </p:sp>
      <p:sp>
        <p:nvSpPr>
          <p:cNvPr id="9" name="Oval 8"/>
          <p:cNvSpPr/>
          <p:nvPr/>
        </p:nvSpPr>
        <p:spPr>
          <a:xfrm>
            <a:off x="10177250" y="4589835"/>
            <a:ext cx="653142" cy="6823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4850" y="4606779"/>
            <a:ext cx="670618" cy="7011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3659" y="4606777"/>
            <a:ext cx="670618" cy="7011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8754" y="4594357"/>
            <a:ext cx="670618" cy="7011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4783" y="4606776"/>
            <a:ext cx="670618" cy="70110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320816" y="4683382"/>
            <a:ext cx="81973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2800" b="1" dirty="0" smtClean="0"/>
              <a:t>هـ</a:t>
            </a:r>
            <a:endParaRPr lang="ar-AE" sz="28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8817984" y="4694705"/>
            <a:ext cx="670618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3200" b="1" dirty="0" smtClean="0"/>
              <a:t>أ</a:t>
            </a:r>
            <a:endParaRPr lang="ar-AE" sz="32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6808930" y="4618090"/>
            <a:ext cx="670618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3200" b="1" dirty="0" smtClean="0"/>
              <a:t>ج</a:t>
            </a:r>
            <a:endParaRPr lang="ar-AE" sz="32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4861210" y="4669410"/>
            <a:ext cx="65816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2800" b="1" dirty="0" smtClean="0"/>
              <a:t>ب</a:t>
            </a:r>
            <a:endParaRPr lang="ar-AE" sz="28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2738421" y="4694705"/>
            <a:ext cx="670618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3200" b="1" dirty="0" smtClean="0"/>
              <a:t>د</a:t>
            </a:r>
            <a:endParaRPr lang="ar-AE" sz="32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1772633" y="5449778"/>
            <a:ext cx="9478005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AE" dirty="0" smtClean="0">
                <a:cs typeface="(AH) Manal Black" pitchFamily="2" charset="-78"/>
              </a:rPr>
              <a:t>العصر الحجري                     العصر البرونزي                   1000م                                  1498م                                       1500م</a:t>
            </a:r>
          </a:p>
          <a:p>
            <a:pPr algn="r"/>
            <a:r>
              <a:rPr lang="ar-AE" dirty="0" smtClean="0">
                <a:cs typeface="(AH) Manal Black" pitchFamily="2" charset="-78"/>
              </a:rPr>
              <a:t> الحديث</a:t>
            </a:r>
            <a:endParaRPr lang="ar-AE" dirty="0"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11686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742" y="856383"/>
            <a:ext cx="2895599" cy="42262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/>
          <p:cNvSpPr txBox="1"/>
          <p:nvPr/>
        </p:nvSpPr>
        <p:spPr>
          <a:xfrm>
            <a:off x="3669475" y="1520042"/>
            <a:ext cx="8170224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AE" sz="2400" dirty="0" smtClean="0">
                <a:cs typeface="(AH) Manal Black" pitchFamily="2" charset="-78"/>
              </a:rPr>
              <a:t>المهمة ( 2 ) :</a:t>
            </a:r>
          </a:p>
          <a:p>
            <a:pPr algn="r"/>
            <a:r>
              <a:rPr lang="ar-AE" sz="2400" dirty="0" smtClean="0">
                <a:solidFill>
                  <a:srgbClr val="FFFF00"/>
                </a:solidFill>
                <a:cs typeface="(AH) Manal Black" pitchFamily="2" charset="-78"/>
              </a:rPr>
              <a:t>حلل الاختبار </a:t>
            </a:r>
            <a:r>
              <a:rPr lang="ar-AE" sz="2400" dirty="0" smtClean="0">
                <a:cs typeface="(AH) Manal Black" pitchFamily="2" charset="-78"/>
              </a:rPr>
              <a:t>ادناه لتكتشف مدى معرفتك عن ( كريستوفر كولومبوس ) .. بإمكانك الاستعانة  بمحرك البحث</a:t>
            </a:r>
            <a:r>
              <a:rPr lang="en-US" sz="2400" dirty="0" smtClean="0">
                <a:cs typeface="(AH) Manal Black" pitchFamily="2" charset="-78"/>
              </a:rPr>
              <a:t>  </a:t>
            </a:r>
            <a:endParaRPr lang="ar-AE" sz="2400" dirty="0">
              <a:cs typeface="(AH) Manal Black" pitchFamily="2" charset="-78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8998" y="2285437"/>
            <a:ext cx="1195202" cy="434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3847605" y="3087584"/>
            <a:ext cx="7897091" cy="230832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AE" sz="2400" dirty="0" smtClean="0">
                <a:cs typeface="(AH) Manal Black" pitchFamily="2" charset="-78"/>
              </a:rPr>
              <a:t>. في أي بلد ولد </a:t>
            </a:r>
            <a:r>
              <a:rPr lang="ar-AE" sz="2400" dirty="0" smtClean="0">
                <a:solidFill>
                  <a:srgbClr val="FFFF00"/>
                </a:solidFill>
                <a:cs typeface="(AH) Manal Black" pitchFamily="2" charset="-78"/>
              </a:rPr>
              <a:t>كريستوفر كولومبوس</a:t>
            </a:r>
            <a:r>
              <a:rPr lang="ar-AE" sz="2400" dirty="0" smtClean="0">
                <a:cs typeface="(AH) Manal Black" pitchFamily="2" charset="-78"/>
              </a:rPr>
              <a:t>؟</a:t>
            </a:r>
          </a:p>
          <a:p>
            <a:pPr algn="r"/>
            <a:r>
              <a:rPr lang="ar-AE" sz="2400" dirty="0" smtClean="0">
                <a:cs typeface="(AH) Manal Black" pitchFamily="2" charset="-78"/>
              </a:rPr>
              <a:t>. بماذا اشتهر </a:t>
            </a:r>
            <a:r>
              <a:rPr lang="ar-AE" sz="2400" dirty="0" smtClean="0">
                <a:solidFill>
                  <a:srgbClr val="FFFF00"/>
                </a:solidFill>
                <a:cs typeface="(AH) Manal Black" pitchFamily="2" charset="-78"/>
              </a:rPr>
              <a:t>(كريستوفر كولومبوس ) </a:t>
            </a:r>
            <a:r>
              <a:rPr lang="ar-AE" sz="2400" dirty="0" smtClean="0">
                <a:cs typeface="(AH) Manal Black" pitchFamily="2" charset="-78"/>
              </a:rPr>
              <a:t>أكثر ؟</a:t>
            </a:r>
          </a:p>
          <a:p>
            <a:pPr algn="r"/>
            <a:r>
              <a:rPr lang="ar-AE" sz="2400" dirty="0" smtClean="0">
                <a:cs typeface="(AH) Manal Black" pitchFamily="2" charset="-78"/>
              </a:rPr>
              <a:t>. من الذى دفع لرحلة </a:t>
            </a:r>
            <a:r>
              <a:rPr lang="ar-AE" sz="2400" dirty="0" smtClean="0">
                <a:solidFill>
                  <a:srgbClr val="FFFF00"/>
                </a:solidFill>
                <a:cs typeface="(AH) Manal Black" pitchFamily="2" charset="-78"/>
              </a:rPr>
              <a:t>(كولومبوس ) </a:t>
            </a:r>
            <a:r>
              <a:rPr lang="ar-AE" sz="2400" dirty="0" smtClean="0">
                <a:cs typeface="(AH) Manal Black" pitchFamily="2" charset="-78"/>
              </a:rPr>
              <a:t>من المحيط الأطلنطي ؟</a:t>
            </a:r>
          </a:p>
          <a:p>
            <a:pPr algn="r"/>
            <a:r>
              <a:rPr lang="ar-AE" sz="2400" dirty="0" smtClean="0">
                <a:cs typeface="(AH) Manal Black" pitchFamily="2" charset="-78"/>
              </a:rPr>
              <a:t>.ما أول منطقة رآها </a:t>
            </a:r>
            <a:r>
              <a:rPr lang="ar-AE" sz="2400" dirty="0" smtClean="0">
                <a:solidFill>
                  <a:srgbClr val="FFFF00"/>
                </a:solidFill>
                <a:cs typeface="(AH) Manal Black" pitchFamily="2" charset="-78"/>
              </a:rPr>
              <a:t>( كولومبوس ) </a:t>
            </a:r>
            <a:r>
              <a:rPr lang="ar-AE" sz="2400" dirty="0" smtClean="0">
                <a:cs typeface="(AH) Manal Black" pitchFamily="2" charset="-78"/>
              </a:rPr>
              <a:t>وطاقمه في العالم الجديد ؟</a:t>
            </a:r>
          </a:p>
          <a:p>
            <a:pPr algn="r"/>
            <a:r>
              <a:rPr lang="ar-AE" sz="2400" dirty="0" smtClean="0">
                <a:cs typeface="(AH) Manal Black" pitchFamily="2" charset="-78"/>
              </a:rPr>
              <a:t>. ما القاره التي اعتقد </a:t>
            </a:r>
            <a:r>
              <a:rPr lang="ar-AE" sz="2400" dirty="0" smtClean="0">
                <a:solidFill>
                  <a:srgbClr val="FFFF00"/>
                </a:solidFill>
                <a:cs typeface="(AH) Manal Black" pitchFamily="2" charset="-78"/>
              </a:rPr>
              <a:t>(كولومبوس ) </a:t>
            </a:r>
            <a:r>
              <a:rPr lang="ar-AE" sz="2400" dirty="0" smtClean="0">
                <a:cs typeface="(AH) Manal Black" pitchFamily="2" charset="-78"/>
              </a:rPr>
              <a:t>أنه وصل إليها عندما زار </a:t>
            </a:r>
            <a:r>
              <a:rPr lang="ar-AE" sz="2400" dirty="0" err="1" smtClean="0">
                <a:cs typeface="(AH) Manal Black" pitchFamily="2" charset="-78"/>
              </a:rPr>
              <a:t>الأمريكتين</a:t>
            </a:r>
            <a:r>
              <a:rPr lang="ar-AE" sz="2400" dirty="0" smtClean="0">
                <a:cs typeface="(AH) Manal Black" pitchFamily="2" charset="-78"/>
              </a:rPr>
              <a:t> ؟</a:t>
            </a:r>
          </a:p>
          <a:p>
            <a:pPr algn="r"/>
            <a:r>
              <a:rPr lang="ar-AE" sz="2400" dirty="0" smtClean="0">
                <a:cs typeface="(AH) Manal Black" pitchFamily="2" charset="-78"/>
              </a:rPr>
              <a:t>. ما الحيوان الذى قدمه </a:t>
            </a:r>
            <a:r>
              <a:rPr lang="ar-AE" sz="2400" dirty="0" smtClean="0">
                <a:solidFill>
                  <a:srgbClr val="FFFF00"/>
                </a:solidFill>
                <a:cs typeface="(AH) Manal Black" pitchFamily="2" charset="-78"/>
              </a:rPr>
              <a:t>(كولومبوس ) </a:t>
            </a:r>
            <a:r>
              <a:rPr lang="ar-AE" sz="2400" dirty="0" smtClean="0">
                <a:cs typeface="(AH) Manal Black" pitchFamily="2" charset="-78"/>
              </a:rPr>
              <a:t>للعالم الجديد ؟</a:t>
            </a:r>
            <a:endParaRPr lang="ar-AE" sz="2400" dirty="0"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8115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82536" y="1128156"/>
            <a:ext cx="10497787" cy="495520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AE" sz="3200" dirty="0" smtClean="0">
                <a:solidFill>
                  <a:srgbClr val="FFFF00"/>
                </a:solidFill>
                <a:cs typeface="(AH) Manal Black" pitchFamily="2" charset="-78"/>
              </a:rPr>
              <a:t>نشاط : </a:t>
            </a:r>
          </a:p>
          <a:p>
            <a:pPr algn="r"/>
            <a:r>
              <a:rPr lang="ar-AE" sz="3200" dirty="0" smtClean="0">
                <a:cs typeface="(AH) Manal Black" pitchFamily="2" charset="-78"/>
              </a:rPr>
              <a:t>رتب الكلمات من الحروف الموجودة أدناه ، والتي تتضمن الكلمات المفتاحية التي رأيتها  في الدرس :</a:t>
            </a:r>
          </a:p>
          <a:p>
            <a:pPr algn="r"/>
            <a:endParaRPr lang="ar-AE" sz="2000" dirty="0" smtClean="0">
              <a:cs typeface="(AH) Manal Black" pitchFamily="2" charset="-78"/>
            </a:endParaRPr>
          </a:p>
          <a:p>
            <a:pPr algn="r"/>
            <a:r>
              <a:rPr lang="ar-AE" sz="2000" dirty="0" smtClean="0">
                <a:cs typeface="(AH) Manal Black" pitchFamily="2" charset="-78"/>
              </a:rPr>
              <a:t>ــــ  ل   ب  ت  أ  و</a:t>
            </a:r>
          </a:p>
          <a:p>
            <a:pPr algn="r"/>
            <a:endParaRPr lang="ar-AE" sz="2000" dirty="0">
              <a:cs typeface="(AH) Manal Black" pitchFamily="2" charset="-78"/>
            </a:endParaRPr>
          </a:p>
          <a:p>
            <a:pPr algn="r"/>
            <a:r>
              <a:rPr lang="ar-AE" sz="2000" dirty="0" smtClean="0">
                <a:cs typeface="(AH) Manal Black" pitchFamily="2" charset="-78"/>
              </a:rPr>
              <a:t>ــــ  د  ن  و  هــ</a:t>
            </a:r>
          </a:p>
          <a:p>
            <a:pPr algn="r"/>
            <a:endParaRPr lang="ar-AE" sz="2000" dirty="0">
              <a:cs typeface="(AH) Manal Black" pitchFamily="2" charset="-78"/>
            </a:endParaRPr>
          </a:p>
          <a:p>
            <a:pPr algn="r"/>
            <a:r>
              <a:rPr lang="ar-AE" sz="2000" dirty="0" smtClean="0">
                <a:cs typeface="(AH) Manal Black" pitchFamily="2" charset="-78"/>
              </a:rPr>
              <a:t>ــــ  ؤ  ل  ؤ  ل</a:t>
            </a:r>
          </a:p>
          <a:p>
            <a:pPr algn="r"/>
            <a:endParaRPr lang="ar-AE" sz="2000" dirty="0">
              <a:cs typeface="(AH) Manal Black" pitchFamily="2" charset="-78"/>
            </a:endParaRPr>
          </a:p>
          <a:p>
            <a:pPr algn="r"/>
            <a:r>
              <a:rPr lang="ar-AE" sz="2000" dirty="0" smtClean="0">
                <a:cs typeface="(AH) Manal Black" pitchFamily="2" charset="-78"/>
              </a:rPr>
              <a:t>ـــ  ا  ى  ح  ر         ى  و  م  س  ة  م</a:t>
            </a:r>
          </a:p>
          <a:p>
            <a:pPr algn="r"/>
            <a:endParaRPr lang="ar-AE" sz="2000" dirty="0">
              <a:cs typeface="(AH) Manal Black" pitchFamily="2" charset="-78"/>
            </a:endParaRPr>
          </a:p>
          <a:p>
            <a:pPr algn="r"/>
            <a:r>
              <a:rPr lang="ar-AE" sz="2000" dirty="0" smtClean="0">
                <a:cs typeface="(AH) Manal Black" pitchFamily="2" charset="-78"/>
              </a:rPr>
              <a:t>ـــ  ط  م  ا ى  ح  ل       ى  ل  د  ا  ن  ه</a:t>
            </a:r>
          </a:p>
          <a:p>
            <a:pPr algn="r"/>
            <a:endParaRPr lang="ar-AE" sz="2000" dirty="0">
              <a:cs typeface="(AH) Manal Black" pitchFamily="2" charset="-78"/>
            </a:endParaRPr>
          </a:p>
        </p:txBody>
      </p:sp>
      <p:sp>
        <p:nvSpPr>
          <p:cNvPr id="5" name="Cloud 4"/>
          <p:cNvSpPr/>
          <p:nvPr/>
        </p:nvSpPr>
        <p:spPr>
          <a:xfrm>
            <a:off x="417492" y="2403921"/>
            <a:ext cx="5878286" cy="3051959"/>
          </a:xfrm>
          <a:prstGeom prst="cloud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852" y="3355050"/>
            <a:ext cx="5651541" cy="842605"/>
          </a:xfrm>
          <a:prstGeom prst="rect">
            <a:avLst/>
          </a:prstGeom>
        </p:spPr>
      </p:pic>
      <p:sp>
        <p:nvSpPr>
          <p:cNvPr id="7" name="Cloud 6"/>
          <p:cNvSpPr/>
          <p:nvPr/>
        </p:nvSpPr>
        <p:spPr>
          <a:xfrm>
            <a:off x="7980218" y="2529444"/>
            <a:ext cx="2268187" cy="795647"/>
          </a:xfrm>
          <a:prstGeom prst="cloud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AE" sz="3200" b="1" dirty="0" smtClean="0">
                <a:cs typeface="(AH) Manal Black" pitchFamily="2" charset="-78"/>
              </a:rPr>
              <a:t>توابل</a:t>
            </a:r>
            <a:endParaRPr lang="ar-AE" sz="3200" b="1" dirty="0">
              <a:cs typeface="(AH) Manal Black" pitchFamily="2" charset="-78"/>
            </a:endParaRPr>
          </a:p>
        </p:txBody>
      </p:sp>
      <p:sp>
        <p:nvSpPr>
          <p:cNvPr id="8" name="Cloud 7"/>
          <p:cNvSpPr/>
          <p:nvPr/>
        </p:nvSpPr>
        <p:spPr>
          <a:xfrm>
            <a:off x="7457704" y="3355050"/>
            <a:ext cx="1935678" cy="581891"/>
          </a:xfrm>
          <a:prstGeom prst="cloud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AE" sz="2000" dirty="0" smtClean="0">
                <a:cs typeface="(AH) Manal Black" pitchFamily="2" charset="-78"/>
              </a:rPr>
              <a:t>هنود</a:t>
            </a:r>
            <a:endParaRPr lang="ar-AE" sz="2000" dirty="0">
              <a:cs typeface="(AH) Manal Black" pitchFamily="2" charset="-78"/>
            </a:endParaRPr>
          </a:p>
        </p:txBody>
      </p:sp>
      <p:sp>
        <p:nvSpPr>
          <p:cNvPr id="11" name="Cloud 10"/>
          <p:cNvSpPr/>
          <p:nvPr/>
        </p:nvSpPr>
        <p:spPr>
          <a:xfrm>
            <a:off x="8734302" y="3929901"/>
            <a:ext cx="1656607" cy="647206"/>
          </a:xfrm>
          <a:prstGeom prst="cloud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AE" sz="2400" dirty="0" smtClean="0">
                <a:cs typeface="(AH) Manal Black" pitchFamily="2" charset="-78"/>
              </a:rPr>
              <a:t>لؤلؤ</a:t>
            </a:r>
            <a:endParaRPr lang="ar-AE" sz="2400" dirty="0">
              <a:cs typeface="(AH) Manal Black" pitchFamily="2" charset="-78"/>
            </a:endParaRPr>
          </a:p>
        </p:txBody>
      </p:sp>
      <p:sp>
        <p:nvSpPr>
          <p:cNvPr id="12" name="Cloud 11"/>
          <p:cNvSpPr/>
          <p:nvPr/>
        </p:nvSpPr>
        <p:spPr>
          <a:xfrm>
            <a:off x="6934077" y="4686547"/>
            <a:ext cx="1687409" cy="597972"/>
          </a:xfrm>
          <a:prstGeom prst="cloud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AE" sz="2000" dirty="0" smtClean="0">
                <a:cs typeface="(AH) Manal Black" pitchFamily="2" charset="-78"/>
              </a:rPr>
              <a:t>رياح موسميه</a:t>
            </a:r>
            <a:endParaRPr lang="ar-AE" sz="2000" dirty="0">
              <a:cs typeface="(AH) Manal Black" pitchFamily="2" charset="-78"/>
            </a:endParaRPr>
          </a:p>
        </p:txBody>
      </p:sp>
      <p:sp>
        <p:nvSpPr>
          <p:cNvPr id="13" name="Cloud 12"/>
          <p:cNvSpPr/>
          <p:nvPr/>
        </p:nvSpPr>
        <p:spPr>
          <a:xfrm>
            <a:off x="6353299" y="5474525"/>
            <a:ext cx="2268187" cy="665018"/>
          </a:xfrm>
          <a:prstGeom prst="cloud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AE" sz="2400" b="1" dirty="0" smtClean="0">
                <a:cs typeface="(AH) Manal Black" pitchFamily="2" charset="-78"/>
              </a:rPr>
              <a:t>المحيط الهندي</a:t>
            </a:r>
            <a:endParaRPr lang="ar-AE" sz="2400" b="1" dirty="0"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67014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1314" y="1149133"/>
            <a:ext cx="7115101" cy="54329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6371" y="2988238"/>
            <a:ext cx="2158739" cy="38697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7002" y="295619"/>
            <a:ext cx="5480779" cy="85351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19283" y="2200116"/>
            <a:ext cx="2462997" cy="280440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906981" y="2507617"/>
            <a:ext cx="2790701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AE" sz="2000" dirty="0" smtClean="0">
                <a:solidFill>
                  <a:schemeClr val="bg1"/>
                </a:solidFill>
                <a:cs typeface="(AH) Manal Black" pitchFamily="2" charset="-78"/>
              </a:rPr>
              <a:t>البطاقة الشخصية</a:t>
            </a:r>
            <a:endParaRPr lang="ar-AE" sz="20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85506" y="2907727"/>
            <a:ext cx="2602992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dirty="0" smtClean="0">
                <a:solidFill>
                  <a:srgbClr val="0070C0"/>
                </a:solidFill>
                <a:cs typeface="(AH) Manal Black" pitchFamily="2" charset="-78"/>
              </a:rPr>
              <a:t>الاسم : أحمد بن ماجد</a:t>
            </a:r>
            <a:endParaRPr lang="en-US" dirty="0" smtClean="0">
              <a:solidFill>
                <a:srgbClr val="0070C0"/>
              </a:solidFill>
              <a:cs typeface="(AH) Manal Black" pitchFamily="2" charset="-78"/>
            </a:endParaRPr>
          </a:p>
          <a:p>
            <a:pPr algn="r"/>
            <a:endParaRPr lang="ar-AE" dirty="0" smtClean="0">
              <a:solidFill>
                <a:srgbClr val="0070C0"/>
              </a:solidFill>
              <a:cs typeface="(AH) Manal Black" pitchFamily="2" charset="-78"/>
            </a:endParaRPr>
          </a:p>
          <a:p>
            <a:pPr algn="ctr"/>
            <a:r>
              <a:rPr lang="ar-AE" dirty="0" smtClean="0">
                <a:solidFill>
                  <a:srgbClr val="0070C0"/>
                </a:solidFill>
                <a:cs typeface="(AH) Manal Black" pitchFamily="2" charset="-78"/>
              </a:rPr>
              <a:t>يعرف أيضا بأسد البحار</a:t>
            </a:r>
          </a:p>
          <a:p>
            <a:pPr algn="ctr"/>
            <a:r>
              <a:rPr lang="ar-AE" dirty="0" smtClean="0">
                <a:solidFill>
                  <a:srgbClr val="0070C0"/>
                </a:solidFill>
                <a:cs typeface="(AH) Manal Black" pitchFamily="2" charset="-78"/>
              </a:rPr>
              <a:t>تاريخ الولادة : 1421</a:t>
            </a:r>
          </a:p>
          <a:p>
            <a:pPr algn="r"/>
            <a:endParaRPr lang="ar-AE" dirty="0" smtClean="0">
              <a:solidFill>
                <a:schemeClr val="bg1"/>
              </a:solidFill>
              <a:cs typeface="(AH) Manal Black" pitchFamily="2" charset="-78"/>
            </a:endParaRPr>
          </a:p>
          <a:p>
            <a:pPr algn="r"/>
            <a:endParaRPr lang="ar-AE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74473" y="4144488"/>
            <a:ext cx="233439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dirty="0" smtClean="0">
                <a:solidFill>
                  <a:srgbClr val="0070C0"/>
                </a:solidFill>
                <a:cs typeface="(AH) Manal Black" pitchFamily="2" charset="-78"/>
              </a:rPr>
              <a:t>مكان </a:t>
            </a:r>
            <a:r>
              <a:rPr lang="ar-AE" dirty="0" err="1" smtClean="0">
                <a:solidFill>
                  <a:srgbClr val="0070C0"/>
                </a:solidFill>
                <a:cs typeface="(AH) Manal Black" pitchFamily="2" charset="-78"/>
              </a:rPr>
              <a:t>الولاده</a:t>
            </a:r>
            <a:r>
              <a:rPr lang="ar-AE" dirty="0" smtClean="0">
                <a:solidFill>
                  <a:srgbClr val="0070C0"/>
                </a:solidFill>
                <a:cs typeface="(AH) Manal Black" pitchFamily="2" charset="-78"/>
              </a:rPr>
              <a:t> : جلفار رأس الخيمة</a:t>
            </a:r>
            <a:endParaRPr lang="ar-AE" dirty="0">
              <a:solidFill>
                <a:srgbClr val="0070C0"/>
              </a:solidFill>
              <a:cs typeface="(AH) Manal Black" pitchFamily="2" charset="-7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26971" y="4476841"/>
            <a:ext cx="238189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AE" dirty="0" smtClean="0">
                <a:solidFill>
                  <a:srgbClr val="0070C0"/>
                </a:solidFill>
                <a:cs typeface="(AH) Manal Black" pitchFamily="2" charset="-78"/>
              </a:rPr>
              <a:t>العمل : ملاح عربي كتب عن العلوم البحرية وحركة السفن</a:t>
            </a:r>
            <a:endParaRPr lang="ar-AE" dirty="0">
              <a:solidFill>
                <a:srgbClr val="0070C0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40051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326</TotalTime>
  <Words>547</Words>
  <Application>Microsoft Office PowerPoint</Application>
  <PresentationFormat>Widescreen</PresentationFormat>
  <Paragraphs>101</Paragraphs>
  <Slides>14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(AH) Manal Black</vt:lpstr>
      <vt:lpstr>Akhbar MT</vt:lpstr>
      <vt:lpstr>Arial</vt:lpstr>
      <vt:lpstr>Century Gothic</vt:lpstr>
      <vt:lpstr>Wingdings 3</vt:lpstr>
      <vt:lpstr>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مريم جميل</dc:creator>
  <cp:lastModifiedBy>مريم جميل</cp:lastModifiedBy>
  <cp:revision>42</cp:revision>
  <dcterms:created xsi:type="dcterms:W3CDTF">2020-04-11T07:00:21Z</dcterms:created>
  <dcterms:modified xsi:type="dcterms:W3CDTF">2020-04-12T05:56:19Z</dcterms:modified>
</cp:coreProperties>
</file>