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3" r:id="rId1"/>
  </p:sldMasterIdLst>
  <p:notesMasterIdLst>
    <p:notesMasterId r:id="rId7"/>
  </p:notesMasterIdLst>
  <p:sldIdLst>
    <p:sldId id="2365" r:id="rId2"/>
    <p:sldId id="2366" r:id="rId3"/>
    <p:sldId id="2367" r:id="rId4"/>
    <p:sldId id="2368" r:id="rId5"/>
    <p:sldId id="2362" r:id="rId6"/>
  </p:sldIdLst>
  <p:sldSz cx="14630400" cy="8229600"/>
  <p:notesSz cx="9144000" cy="6858000"/>
  <p:defaultText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6" algn="l" defTabSz="457159" rtl="0" eaLnBrk="1" latinLnBrk="0" hangingPunct="1">
      <a:defRPr sz="1800" kern="1200">
        <a:solidFill>
          <a:schemeClr val="tx1"/>
        </a:solidFill>
        <a:latin typeface="+mn-lt"/>
        <a:ea typeface="+mn-ea"/>
        <a:cs typeface="+mn-cs"/>
      </a:defRPr>
    </a:lvl5pPr>
    <a:lvl6pPr marL="2285795"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4" algn="l" defTabSz="457159" rtl="0" eaLnBrk="1" latinLnBrk="0" hangingPunct="1">
      <a:defRPr sz="1800" kern="1200">
        <a:solidFill>
          <a:schemeClr val="tx1"/>
        </a:solidFill>
        <a:latin typeface="+mn-lt"/>
        <a:ea typeface="+mn-ea"/>
        <a:cs typeface="+mn-cs"/>
      </a:defRPr>
    </a:lvl8pPr>
    <a:lvl9pPr marL="3657272" algn="l" defTabSz="4571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8B8"/>
    <a:srgbClr val="E6E4B6"/>
    <a:srgbClr val="D6C098"/>
    <a:srgbClr val="FDA5E0"/>
    <a:srgbClr val="E3D691"/>
    <a:srgbClr val="DDD78D"/>
    <a:srgbClr val="FFFDDB"/>
    <a:srgbClr val="67441E"/>
    <a:srgbClr val="ECF5C7"/>
    <a:srgbClr val="ECF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3333" autoAdjust="0"/>
  </p:normalViewPr>
  <p:slideViewPr>
    <p:cSldViewPr snapToGrid="0">
      <p:cViewPr varScale="1">
        <p:scale>
          <a:sx n="64" d="100"/>
          <a:sy n="64" d="100"/>
        </p:scale>
        <p:origin x="102" y="672"/>
      </p:cViewPr>
      <p:guideLst>
        <p:guide orient="horz" pos="2592"/>
        <p:guide pos="4608"/>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CF87C675-421A-4860-8EEC-73FFB067420A}" type="datetimeFigureOut">
              <a:rPr lang="en-US" smtClean="0"/>
              <a:t>4/27/2021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2F6C639-E61D-4428-871A-2861095988B1}" type="slidenum">
              <a:rPr lang="en-US" smtClean="0"/>
              <a:t>‹#›</a:t>
            </a:fld>
            <a:endParaRPr lang="en-US"/>
          </a:p>
        </p:txBody>
      </p:sp>
    </p:spTree>
    <p:extLst>
      <p:ext uri="{BB962C8B-B14F-4D97-AF65-F5344CB8AC3E}">
        <p14:creationId xmlns:p14="http://schemas.microsoft.com/office/powerpoint/2010/main" val="2845686333"/>
      </p:ext>
    </p:extLst>
  </p:cSld>
  <p:clrMap bg1="lt1" tx1="dk1" bg2="lt2" tx2="dk2" accent1="accent1" accent2="accent2" accent3="accent3" accent4="accent4" accent5="accent5" accent6="accent6" hlink="hlink" folHlink="folHlink"/>
  <p:notesStyle>
    <a:lvl1pPr marL="0" algn="l" defTabSz="877517" rtl="0" eaLnBrk="1" latinLnBrk="0" hangingPunct="1">
      <a:defRPr sz="1152" kern="1200">
        <a:solidFill>
          <a:schemeClr val="tx1"/>
        </a:solidFill>
        <a:latin typeface="+mn-lt"/>
        <a:ea typeface="+mn-ea"/>
        <a:cs typeface="+mn-cs"/>
      </a:defRPr>
    </a:lvl1pPr>
    <a:lvl2pPr marL="438758" algn="l" defTabSz="877517" rtl="0" eaLnBrk="1" latinLnBrk="0" hangingPunct="1">
      <a:defRPr sz="1152" kern="1200">
        <a:solidFill>
          <a:schemeClr val="tx1"/>
        </a:solidFill>
        <a:latin typeface="+mn-lt"/>
        <a:ea typeface="+mn-ea"/>
        <a:cs typeface="+mn-cs"/>
      </a:defRPr>
    </a:lvl2pPr>
    <a:lvl3pPr marL="877517" algn="l" defTabSz="877517" rtl="0" eaLnBrk="1" latinLnBrk="0" hangingPunct="1">
      <a:defRPr sz="1152" kern="1200">
        <a:solidFill>
          <a:schemeClr val="tx1"/>
        </a:solidFill>
        <a:latin typeface="+mn-lt"/>
        <a:ea typeface="+mn-ea"/>
        <a:cs typeface="+mn-cs"/>
      </a:defRPr>
    </a:lvl3pPr>
    <a:lvl4pPr marL="1316274" algn="l" defTabSz="877517" rtl="0" eaLnBrk="1" latinLnBrk="0" hangingPunct="1">
      <a:defRPr sz="1152" kern="1200">
        <a:solidFill>
          <a:schemeClr val="tx1"/>
        </a:solidFill>
        <a:latin typeface="+mn-lt"/>
        <a:ea typeface="+mn-ea"/>
        <a:cs typeface="+mn-cs"/>
      </a:defRPr>
    </a:lvl4pPr>
    <a:lvl5pPr marL="1755033" algn="l" defTabSz="877517" rtl="0" eaLnBrk="1" latinLnBrk="0" hangingPunct="1">
      <a:defRPr sz="1152" kern="1200">
        <a:solidFill>
          <a:schemeClr val="tx1"/>
        </a:solidFill>
        <a:latin typeface="+mn-lt"/>
        <a:ea typeface="+mn-ea"/>
        <a:cs typeface="+mn-cs"/>
      </a:defRPr>
    </a:lvl5pPr>
    <a:lvl6pPr marL="2193790" algn="l" defTabSz="877517" rtl="0" eaLnBrk="1" latinLnBrk="0" hangingPunct="1">
      <a:defRPr sz="1152" kern="1200">
        <a:solidFill>
          <a:schemeClr val="tx1"/>
        </a:solidFill>
        <a:latin typeface="+mn-lt"/>
        <a:ea typeface="+mn-ea"/>
        <a:cs typeface="+mn-cs"/>
      </a:defRPr>
    </a:lvl6pPr>
    <a:lvl7pPr marL="2632548" algn="l" defTabSz="877517" rtl="0" eaLnBrk="1" latinLnBrk="0" hangingPunct="1">
      <a:defRPr sz="1152" kern="1200">
        <a:solidFill>
          <a:schemeClr val="tx1"/>
        </a:solidFill>
        <a:latin typeface="+mn-lt"/>
        <a:ea typeface="+mn-ea"/>
        <a:cs typeface="+mn-cs"/>
      </a:defRPr>
    </a:lvl7pPr>
    <a:lvl8pPr marL="3071307" algn="l" defTabSz="877517" rtl="0" eaLnBrk="1" latinLnBrk="0" hangingPunct="1">
      <a:defRPr sz="1152" kern="1200">
        <a:solidFill>
          <a:schemeClr val="tx1"/>
        </a:solidFill>
        <a:latin typeface="+mn-lt"/>
        <a:ea typeface="+mn-ea"/>
        <a:cs typeface="+mn-cs"/>
      </a:defRPr>
    </a:lvl8pPr>
    <a:lvl9pPr marL="3510065" algn="l" defTabSz="877517" rtl="0" eaLnBrk="1" latinLnBrk="0" hangingPunct="1">
      <a:defRPr sz="115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8DFF5-6A56-41A4-BEEA-ECC6ED09AF25}"/>
              </a:ext>
            </a:extLst>
          </p:cNvPr>
          <p:cNvPicPr>
            <a:picLocks noChangeAspect="1"/>
          </p:cNvPicPr>
          <p:nvPr userDrawn="1"/>
        </p:nvPicPr>
        <p:blipFill>
          <a:blip r:embed="rId2"/>
          <a:stretch>
            <a:fillRect/>
          </a:stretch>
        </p:blipFill>
        <p:spPr>
          <a:xfrm>
            <a:off x="0" y="0"/>
            <a:ext cx="14630400" cy="8229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D99010DC-D4C8-4F93-9EF0-C1444A4E40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7056" y="6989907"/>
            <a:ext cx="1441219" cy="453582"/>
          </a:xfrm>
          <a:prstGeom prst="rect">
            <a:avLst/>
          </a:prstGeom>
        </p:spPr>
      </p:pic>
    </p:spTree>
    <p:extLst>
      <p:ext uri="{BB962C8B-B14F-4D97-AF65-F5344CB8AC3E}">
        <p14:creationId xmlns:p14="http://schemas.microsoft.com/office/powerpoint/2010/main" val="2257195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064944-6023-4469-8F61-979F3175FB06}"/>
              </a:ext>
            </a:extLst>
          </p:cNvPr>
          <p:cNvPicPr>
            <a:picLocks noChangeAspect="1"/>
          </p:cNvPicPr>
          <p:nvPr userDrawn="1"/>
        </p:nvPicPr>
        <p:blipFill>
          <a:blip r:embed="rId2"/>
          <a:stretch>
            <a:fillRect/>
          </a:stretch>
        </p:blipFill>
        <p:spPr>
          <a:xfrm>
            <a:off x="0" y="0"/>
            <a:ext cx="14630400" cy="82296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165592F6-E9A1-4085-999C-21B3A5463A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1130" y="7776019"/>
            <a:ext cx="1441219" cy="453582"/>
          </a:xfrm>
          <a:prstGeom prst="rect">
            <a:avLst/>
          </a:prstGeom>
        </p:spPr>
      </p:pic>
    </p:spTree>
    <p:extLst>
      <p:ext uri="{BB962C8B-B14F-4D97-AF65-F5344CB8AC3E}">
        <p14:creationId xmlns:p14="http://schemas.microsoft.com/office/powerpoint/2010/main" val="24098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F070C2-3C6C-4519-8218-C9EE7A267171}"/>
              </a:ext>
            </a:extLst>
          </p:cNvPr>
          <p:cNvPicPr>
            <a:picLocks noChangeAspect="1"/>
          </p:cNvPicPr>
          <p:nvPr userDrawn="1"/>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2237045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496D5-A5E9-494C-ACA5-C0DBA9B66F0A}"/>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ar-AE"/>
          </a:p>
        </p:txBody>
      </p:sp>
      <p:sp>
        <p:nvSpPr>
          <p:cNvPr id="3" name="Text Placeholder 2">
            <a:extLst>
              <a:ext uri="{FF2B5EF4-FFF2-40B4-BE49-F238E27FC236}">
                <a16:creationId xmlns:a16="http://schemas.microsoft.com/office/drawing/2014/main" id="{863271E5-C84E-4B21-80A4-8BF072618D98}"/>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1E39BDD3-D0F2-4AAB-B7E1-FC5401F9C57C}"/>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681EE310-6635-4A9D-B7B8-A719F1080F87}" type="datetimeFigureOut">
              <a:rPr lang="ar-AE" smtClean="0"/>
              <a:t>16/09/1442</a:t>
            </a:fld>
            <a:endParaRPr lang="ar-AE"/>
          </a:p>
        </p:txBody>
      </p:sp>
      <p:sp>
        <p:nvSpPr>
          <p:cNvPr id="5" name="Footer Placeholder 4">
            <a:extLst>
              <a:ext uri="{FF2B5EF4-FFF2-40B4-BE49-F238E27FC236}">
                <a16:creationId xmlns:a16="http://schemas.microsoft.com/office/drawing/2014/main" id="{0E48B560-0D7B-4EF4-8B58-B647C27012A7}"/>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ar-AE"/>
          </a:p>
        </p:txBody>
      </p:sp>
      <p:sp>
        <p:nvSpPr>
          <p:cNvPr id="6" name="Slide Number Placeholder 5">
            <a:extLst>
              <a:ext uri="{FF2B5EF4-FFF2-40B4-BE49-F238E27FC236}">
                <a16:creationId xmlns:a16="http://schemas.microsoft.com/office/drawing/2014/main" id="{776065D6-71AA-413E-B67C-EDF25EBEFBBD}"/>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B3BDADD-C758-41C5-8203-FA507E160013}" type="slidenum">
              <a:rPr lang="ar-AE" smtClean="0"/>
              <a:t>‹#›</a:t>
            </a:fld>
            <a:endParaRPr lang="ar-AE"/>
          </a:p>
        </p:txBody>
      </p:sp>
    </p:spTree>
    <p:extLst>
      <p:ext uri="{BB962C8B-B14F-4D97-AF65-F5344CB8AC3E}">
        <p14:creationId xmlns:p14="http://schemas.microsoft.com/office/powerpoint/2010/main" val="1741506303"/>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ar-A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2861-C736-451A-9F3B-47086F1BB547}"/>
              </a:ext>
            </a:extLst>
          </p:cNvPr>
          <p:cNvSpPr>
            <a:spLocks noChangeArrowheads="1"/>
          </p:cNvSpPr>
          <p:nvPr/>
        </p:nvSpPr>
        <p:spPr bwMode="auto">
          <a:xfrm>
            <a:off x="674600" y="304800"/>
            <a:ext cx="10263694" cy="1200329"/>
          </a:xfrm>
          <a:prstGeom prst="rect">
            <a:avLst/>
          </a:prstGeom>
          <a:solidFill>
            <a:srgbClr val="ECF5C7"/>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3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تعرَّفتَ في درسِ (</a:t>
            </a:r>
            <a:r>
              <a:rPr kumimoji="0" lang="ar-SA" altLang="en-US" sz="36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النُّصوصُ حَوْلنا</a:t>
            </a:r>
            <a:r>
              <a:rPr kumimoji="0" lang="ar-SA" altLang="en-US" sz="3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خلالَ الفصلينِ الأوَّلِ والثَّاني </a:t>
            </a:r>
            <a:endParaRPr kumimoji="0" lang="ar-AE" altLang="en-US" sz="3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3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على تصنيفاتِ النُّصوصِ وَفْقَ </a:t>
            </a:r>
            <a:r>
              <a:rPr kumimoji="0" lang="ar-SA" altLang="en-US" sz="36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النَّوعِ</a:t>
            </a:r>
            <a:r>
              <a:rPr kumimoji="0" lang="ar-SA" altLang="en-US" sz="3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وهي كالآتي:</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AutoShape 2">
            <a:extLst>
              <a:ext uri="{FF2B5EF4-FFF2-40B4-BE49-F238E27FC236}">
                <a16:creationId xmlns:a16="http://schemas.microsoft.com/office/drawing/2014/main" id="{CF0163DB-E906-4B64-9BE9-B8DFA0365201}"/>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262BD47-DD22-449C-9935-449E16F066FF}"/>
              </a:ext>
            </a:extLst>
          </p:cNvPr>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700" b="0" i="0" u="none" strike="noStrike" kern="1200" cap="none" spc="0" normalizeH="0" baseline="0" noProof="0">
                <a:ln>
                  <a:noFill/>
                </a:ln>
                <a:solidFill>
                  <a:srgbClr val="212529"/>
                </a:solidFill>
                <a:effectLst/>
                <a:uLnTx/>
                <a:uFillTx/>
                <a:latin typeface="-apple-system"/>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مربع نص 5">
            <a:extLst>
              <a:ext uri="{FF2B5EF4-FFF2-40B4-BE49-F238E27FC236}">
                <a16:creationId xmlns:a16="http://schemas.microsoft.com/office/drawing/2014/main" id="{AD700D5E-877F-4A3F-9AE7-9B1231997D2C}"/>
              </a:ext>
            </a:extLst>
          </p:cNvPr>
          <p:cNvSpPr txBox="1"/>
          <p:nvPr/>
        </p:nvSpPr>
        <p:spPr>
          <a:xfrm>
            <a:off x="10304555" y="1999995"/>
            <a:ext cx="4140680" cy="2554545"/>
          </a:xfrm>
          <a:prstGeom prst="rect">
            <a:avLst/>
          </a:prstGeom>
          <a:solidFill>
            <a:srgbClr val="EDEAB9"/>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السَّرديَّـةُ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تقومُ على الحكايـةِ، وَتظهرُ فيها الشَّخصيَّاتُ، وَالأحداثُ، وعناصرُ أخرى كالزَّمانِ والمكانِ. </a:t>
            </a:r>
            <a:endParaRPr kumimoji="0" lang="ar-AE" sz="3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8" name="مربع نص 7">
            <a:extLst>
              <a:ext uri="{FF2B5EF4-FFF2-40B4-BE49-F238E27FC236}">
                <a16:creationId xmlns:a16="http://schemas.microsoft.com/office/drawing/2014/main" id="{5EB2E001-96C4-47DF-8110-2AE60CA8E5DD}"/>
              </a:ext>
            </a:extLst>
          </p:cNvPr>
          <p:cNvSpPr txBox="1"/>
          <p:nvPr/>
        </p:nvSpPr>
        <p:spPr>
          <a:xfrm>
            <a:off x="5401875" y="1595427"/>
            <a:ext cx="4827313" cy="3046988"/>
          </a:xfrm>
          <a:prstGeom prst="rect">
            <a:avLst/>
          </a:prstGeom>
          <a:solidFill>
            <a:srgbClr val="F1D4A2"/>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الإقناعيَّـةُ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تهدِفُ إلى التَّأثيرِ في القارئِ وَإقناعِـهِ بوجهـةِ نظرٍ معيَّنـةٍ في موضوعٍ ما</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وَتستخدِمُ الأدلَّـةَ العقليَّـةَ وَالمنطقيَّـةَ وَالعلميَّـةَ وَالأرقامَ وَالإحصاءاتِ.</a:t>
            </a:r>
            <a:endPar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p:txBody>
      </p:sp>
      <p:sp>
        <p:nvSpPr>
          <p:cNvPr id="10" name="مربع نص 9">
            <a:extLst>
              <a:ext uri="{FF2B5EF4-FFF2-40B4-BE49-F238E27FC236}">
                <a16:creationId xmlns:a16="http://schemas.microsoft.com/office/drawing/2014/main" id="{2E33D367-123F-46FF-8A4D-9772D6AA1934}"/>
              </a:ext>
            </a:extLst>
          </p:cNvPr>
          <p:cNvSpPr txBox="1"/>
          <p:nvPr/>
        </p:nvSpPr>
        <p:spPr>
          <a:xfrm>
            <a:off x="304800" y="1562508"/>
            <a:ext cx="5021708" cy="3046988"/>
          </a:xfrm>
          <a:prstGeom prst="rect">
            <a:avLst/>
          </a:prstGeom>
          <a:solidFill>
            <a:srgbClr val="ECF491"/>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المعلوماتيَّـةُ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يَعرِضُ فيها الكاتبُ</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الأخبارَ والمعلوماتِ</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بشكلٍ حِياديٍّ، كما تكثُرُ فيها الشُّروحاتُ والتَّفسيراتُ الحِياديَّـةُ، فهي تُجيبُكَ عنْ أسئلـةِ: ماذا؟ كيفَ؟ متى؟ أين؟ لماذا؟ .</a:t>
            </a:r>
            <a:endParaRPr kumimoji="0" lang="ar-AE" sz="3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2" name="مربع نص 11">
            <a:extLst>
              <a:ext uri="{FF2B5EF4-FFF2-40B4-BE49-F238E27FC236}">
                <a16:creationId xmlns:a16="http://schemas.microsoft.com/office/drawing/2014/main" id="{DDDE30B9-600D-46CE-8FB9-F0A8EFCD3DB6}"/>
              </a:ext>
            </a:extLst>
          </p:cNvPr>
          <p:cNvSpPr txBox="1"/>
          <p:nvPr/>
        </p:nvSpPr>
        <p:spPr>
          <a:xfrm>
            <a:off x="9952574" y="4782396"/>
            <a:ext cx="4539802" cy="3046988"/>
          </a:xfrm>
          <a:prstGeom prst="rect">
            <a:avLst/>
          </a:prstGeom>
          <a:solidFill>
            <a:srgbClr val="F1EA93"/>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الوظيفيَّـةُ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يتِمُّ فيها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تبادلُ المعلوماتِ بينَ المُرسِلِ وَالمستقبلِ</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مثلُ: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البرقيَّاتِ</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وَالرَّسائلِ الشَّخصيـةِ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وَالسِّيرةِ الذَّاتيَّـةِ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وَالتَّقاريرِ</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وَالإعلاناتِ</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endParaRPr kumimoji="0" lang="ar-AE" sz="3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4" name="مربع نص 13">
            <a:extLst>
              <a:ext uri="{FF2B5EF4-FFF2-40B4-BE49-F238E27FC236}">
                <a16:creationId xmlns:a16="http://schemas.microsoft.com/office/drawing/2014/main" id="{47D5983C-9110-4459-B3C4-98E8B704CE09}"/>
              </a:ext>
            </a:extLst>
          </p:cNvPr>
          <p:cNvSpPr txBox="1"/>
          <p:nvPr/>
        </p:nvSpPr>
        <p:spPr>
          <a:xfrm>
            <a:off x="5024052" y="4732713"/>
            <a:ext cx="4827313" cy="3046988"/>
          </a:xfrm>
          <a:prstGeom prst="rect">
            <a:avLst/>
          </a:prstGeom>
          <a:solidFill>
            <a:srgbClr val="EFF7C9"/>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الوصفيَّـةُ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تهتمُّ </a:t>
            </a:r>
            <a:r>
              <a:rPr kumimoji="0" lang="ar-AE" sz="32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بوصفِ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الأشخاصِ</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المشاهدِ</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الأماكنِ</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بلغـةٍ مجازيَّـةٍ، وقد تكونُ جُزءًا منْ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قِصَّـةٍ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رِوايـةٍ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نصٍّ معلوماتيٍّ</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يَصفُ النَّباتاتِ الطَّبيعيَّـةَ مثلًا .</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6" name="مربع نص 15">
            <a:extLst>
              <a:ext uri="{FF2B5EF4-FFF2-40B4-BE49-F238E27FC236}">
                <a16:creationId xmlns:a16="http://schemas.microsoft.com/office/drawing/2014/main" id="{D4D70296-3FC7-48D6-A06E-7EF976A258FA}"/>
              </a:ext>
            </a:extLst>
          </p:cNvPr>
          <p:cNvSpPr txBox="1"/>
          <p:nvPr/>
        </p:nvSpPr>
        <p:spPr>
          <a:xfrm>
            <a:off x="195568" y="4732713"/>
            <a:ext cx="4727275" cy="3046988"/>
          </a:xfrm>
          <a:prstGeom prst="rect">
            <a:avLst/>
          </a:prstGeom>
          <a:solidFill>
            <a:srgbClr val="F1E297"/>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الإرشاديَّـةُ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تقدِّمُ إرشاداتٍ مرتَّبـةً وَمُتسلسِلَـةً لكيفيَّـةِ تنفيذِ أو إجراءِ عملٍ ما</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تخلو مِنَ الصُّورِ الفنِّيَّـةِ وَالتَّشبيهاتِ، كما تخلو من لغـةِ  الرَّمزِ والمجازِ.</a:t>
            </a:r>
            <a:endParaRPr kumimoji="0" lang="ar-AE" sz="3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FB3465D8-BE0E-49BE-8002-C56A338A9219}"/>
              </a:ext>
            </a:extLst>
          </p:cNvPr>
          <p:cNvSpPr txBox="1"/>
          <p:nvPr/>
        </p:nvSpPr>
        <p:spPr>
          <a:xfrm>
            <a:off x="10390819" y="397133"/>
            <a:ext cx="3968152" cy="1200329"/>
          </a:xfrm>
          <a:prstGeom prst="rect">
            <a:avLst/>
          </a:prstGeom>
          <a:noFill/>
        </p:spPr>
        <p:txBody>
          <a:bodyPr wrap="square">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ar-AE" sz="7200" b="1" i="0" u="sng"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نتذكر : </a:t>
            </a:r>
            <a:endParaRPr kumimoji="0" lang="en-US" sz="7200" b="1"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089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2861-C736-451A-9F3B-47086F1BB547}"/>
              </a:ext>
            </a:extLst>
          </p:cNvPr>
          <p:cNvSpPr>
            <a:spLocks noChangeArrowheads="1"/>
          </p:cNvSpPr>
          <p:nvPr/>
        </p:nvSpPr>
        <p:spPr bwMode="auto">
          <a:xfrm>
            <a:off x="467566" y="605624"/>
            <a:ext cx="10470728" cy="707886"/>
          </a:xfrm>
          <a:prstGeom prst="rect">
            <a:avLst/>
          </a:prstGeom>
          <a:solidFill>
            <a:srgbClr val="ECF5C7"/>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159" rtl="1" eaLnBrk="0" fontAlgn="base" latinLnBrk="0" hangingPunct="0">
              <a:lnSpc>
                <a:spcPct val="100000"/>
              </a:lnSpc>
              <a:spcBef>
                <a:spcPct val="0"/>
              </a:spcBef>
              <a:spcAft>
                <a:spcPct val="0"/>
              </a:spcAft>
              <a:buClrTx/>
              <a:buSzTx/>
              <a:buFontTx/>
              <a:buNone/>
              <a:tabLst/>
              <a:defRPr/>
            </a:pP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كما تعرَّفتَ على تصنيفاتِ النُّصوصِ وَفْقَ </a:t>
            </a:r>
            <a:r>
              <a:rPr kumimoji="0" lang="ar-AE" sz="40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الغرضِ</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وهي كالآتي:</a:t>
            </a:r>
            <a:endParaRPr kumimoji="0" lang="ar-AE" sz="40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3" name="AutoShape 2">
            <a:extLst>
              <a:ext uri="{FF2B5EF4-FFF2-40B4-BE49-F238E27FC236}">
                <a16:creationId xmlns:a16="http://schemas.microsoft.com/office/drawing/2014/main" id="{CF0163DB-E906-4B64-9BE9-B8DFA0365201}"/>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262BD47-DD22-449C-9935-449E16F066FF}"/>
              </a:ext>
            </a:extLst>
          </p:cNvPr>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700" b="0" i="0" u="none" strike="noStrike" kern="1200" cap="none" spc="0" normalizeH="0" baseline="0" noProof="0">
                <a:ln>
                  <a:noFill/>
                </a:ln>
                <a:solidFill>
                  <a:srgbClr val="212529"/>
                </a:solidFill>
                <a:effectLst/>
                <a:uLnTx/>
                <a:uFillTx/>
                <a:latin typeface="-apple-system"/>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مربع نص 5">
            <a:extLst>
              <a:ext uri="{FF2B5EF4-FFF2-40B4-BE49-F238E27FC236}">
                <a16:creationId xmlns:a16="http://schemas.microsoft.com/office/drawing/2014/main" id="{AD700D5E-877F-4A3F-9AE7-9B1231997D2C}"/>
              </a:ext>
            </a:extLst>
          </p:cNvPr>
          <p:cNvSpPr txBox="1"/>
          <p:nvPr/>
        </p:nvSpPr>
        <p:spPr>
          <a:xfrm>
            <a:off x="10304555" y="1999995"/>
            <a:ext cx="4140680" cy="5016758"/>
          </a:xfrm>
          <a:prstGeom prst="rect">
            <a:avLst/>
          </a:prstGeom>
          <a:solidFill>
            <a:srgbClr val="EDEAB9"/>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الأغراضُ العامَّـةُ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تتعلَّقُ بالاهتماماتِ العامَّـةِ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وَأنشطـةِ المجتمعِ المتنوِّعـةِ، وَالعلاقاتِ الاجتماعيَّـةِ، مثلُ: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الوثائقِ الرَّسميَّـةِ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وَالأحداثِ العامَّـةِ في المجتمعِ وَالعالمِ</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وَالإعلاناتِ المُتنوِّعـةِ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وَالمُدوَّناتِ المختلفـةِ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p:txBody>
      </p:sp>
      <p:sp>
        <p:nvSpPr>
          <p:cNvPr id="8" name="مربع نص 7">
            <a:extLst>
              <a:ext uri="{FF2B5EF4-FFF2-40B4-BE49-F238E27FC236}">
                <a16:creationId xmlns:a16="http://schemas.microsoft.com/office/drawing/2014/main" id="{5EB2E001-96C4-47DF-8110-2AE60CA8E5DD}"/>
              </a:ext>
            </a:extLst>
          </p:cNvPr>
          <p:cNvSpPr txBox="1"/>
          <p:nvPr/>
        </p:nvSpPr>
        <p:spPr>
          <a:xfrm>
            <a:off x="5601162" y="1458838"/>
            <a:ext cx="4504105" cy="4031873"/>
          </a:xfrm>
          <a:prstGeom prst="rect">
            <a:avLst/>
          </a:prstGeom>
          <a:solidFill>
            <a:srgbClr val="F1D4A2"/>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الأغراضُ المِهَنيَّـةُ :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ترتبطُ ببيئـةِ العملِ، والمِهنِ المختلفـةِ، وتنطوي على إنجازِ بعضِ المهامِّ الفوريَّـةِ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منْ أمثلتِها: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البحثُ عن وظيفـةٍ، والتَّعْميماتُ المرتبطـةُ بجهـةِ العملِ، والإرشاداتُ الصَّادرةُ من إدارةِ المِهنِ المختلفـةِ للموظَّفين.</a:t>
            </a:r>
            <a:endPar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p:txBody>
      </p:sp>
      <p:sp>
        <p:nvSpPr>
          <p:cNvPr id="10" name="مربع نص 9">
            <a:extLst>
              <a:ext uri="{FF2B5EF4-FFF2-40B4-BE49-F238E27FC236}">
                <a16:creationId xmlns:a16="http://schemas.microsoft.com/office/drawing/2014/main" id="{2E33D367-123F-46FF-8A4D-9772D6AA1934}"/>
              </a:ext>
            </a:extLst>
          </p:cNvPr>
          <p:cNvSpPr txBox="1"/>
          <p:nvPr/>
        </p:nvSpPr>
        <p:spPr>
          <a:xfrm>
            <a:off x="467566" y="1999995"/>
            <a:ext cx="5021708" cy="3046988"/>
          </a:xfrm>
          <a:prstGeom prst="rect">
            <a:avLst/>
          </a:prstGeom>
          <a:solidFill>
            <a:srgbClr val="ECF491"/>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الأغراضُ الشَّخصيَّـةُ : </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النُّصوصُ  الَّتي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تلبِّي حاجـةَ القارئِ الشَّخصيَّـةَ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وَتنمِّي إمكاناتِـهِ الذَّاتيَّـةَ وَمتطلَّباتِـهِ، مثلُ: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الرَّسائلِ الشَّخصيَّـةِ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وَالرِّوايـةِ وَالسِّيرةِ وَالنُّصوصِ الإعلاميَّـةِ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endParaRPr kumimoji="0" lang="ar-AE" sz="3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2" name="مربع نص 11">
            <a:extLst>
              <a:ext uri="{FF2B5EF4-FFF2-40B4-BE49-F238E27FC236}">
                <a16:creationId xmlns:a16="http://schemas.microsoft.com/office/drawing/2014/main" id="{DDDE30B9-600D-46CE-8FB9-F0A8EFCD3DB6}"/>
              </a:ext>
            </a:extLst>
          </p:cNvPr>
          <p:cNvSpPr txBox="1"/>
          <p:nvPr/>
        </p:nvSpPr>
        <p:spPr>
          <a:xfrm>
            <a:off x="747036" y="5636040"/>
            <a:ext cx="9158944" cy="2062103"/>
          </a:xfrm>
          <a:prstGeom prst="rect">
            <a:avLst/>
          </a:prstGeom>
          <a:solidFill>
            <a:srgbClr val="F1EA93"/>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الأغراضُ التَّربويَّـةُ : </a:t>
            </a:r>
            <a:r>
              <a:rPr kumimoji="0" lang="ar-AE" sz="3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الهدفُ منْ هذهِ النُّصوصِ التَّعليمُ وَنقلُ المعرفـةِ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مثلُ:</a:t>
            </a:r>
            <a:r>
              <a:rPr kumimoji="0" lang="ar-AE" sz="3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 النُّصوصِ المقرَّرةِ على الطُّلَّابِ في المدارسِ وَالجامعاتِ المطبوعـةِ وَالرَّقْميَّـةِ، وَفي الغالبِ تتمُّ هذهِ العمليَّـةُ داخلَ بيئـةِ الجامعـةِ وَالمدرسـةِ</a:t>
            </a:r>
            <a:r>
              <a:rPr kumimoji="0" lang="ar-AE" sz="3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endParaRPr kumimoji="0" lang="ar-AE" sz="3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FB3465D8-BE0E-49BE-8002-C56A338A9219}"/>
              </a:ext>
            </a:extLst>
          </p:cNvPr>
          <p:cNvSpPr txBox="1"/>
          <p:nvPr/>
        </p:nvSpPr>
        <p:spPr>
          <a:xfrm>
            <a:off x="10390819" y="397133"/>
            <a:ext cx="3968152" cy="1200329"/>
          </a:xfrm>
          <a:prstGeom prst="rect">
            <a:avLst/>
          </a:prstGeom>
          <a:noFill/>
        </p:spPr>
        <p:txBody>
          <a:bodyPr wrap="square">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ar-AE" sz="7200" b="1" i="0" u="sng"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نتذكر : </a:t>
            </a:r>
            <a:endParaRPr kumimoji="0" lang="en-US" sz="7200" b="1"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848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2861-C736-451A-9F3B-47086F1BB547}"/>
              </a:ext>
            </a:extLst>
          </p:cNvPr>
          <p:cNvSpPr>
            <a:spLocks noChangeArrowheads="1"/>
          </p:cNvSpPr>
          <p:nvPr/>
        </p:nvSpPr>
        <p:spPr bwMode="auto">
          <a:xfrm>
            <a:off x="2829464" y="544068"/>
            <a:ext cx="8108830" cy="830997"/>
          </a:xfrm>
          <a:prstGeom prst="rect">
            <a:avLst/>
          </a:prstGeom>
          <a:solidFill>
            <a:srgbClr val="ECF5C7"/>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159" rtl="1" eaLnBrk="0" fontAlgn="base" latinLnBrk="0" hangingPunct="0">
              <a:lnSpc>
                <a:spcPct val="100000"/>
              </a:lnSpc>
              <a:spcBef>
                <a:spcPct val="0"/>
              </a:spcBef>
              <a:spcAft>
                <a:spcPct val="0"/>
              </a:spcAft>
              <a:buClrTx/>
              <a:buSzTx/>
              <a:buFontTx/>
              <a:buNone/>
              <a:tabLst/>
              <a:defRPr/>
            </a:pPr>
            <a:r>
              <a:rPr kumimoji="0" lang="ar-AE" sz="4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تصنيفُ النُّصوصِ وَفْقَ </a:t>
            </a:r>
            <a:r>
              <a:rPr kumimoji="0" lang="ar-AE" sz="48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a:t>
            </a:r>
            <a:r>
              <a:rPr kumimoji="0" lang="ar-AE" sz="4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 </a:t>
            </a:r>
          </a:p>
        </p:txBody>
      </p:sp>
      <p:sp>
        <p:nvSpPr>
          <p:cNvPr id="3" name="AutoShape 2">
            <a:extLst>
              <a:ext uri="{FF2B5EF4-FFF2-40B4-BE49-F238E27FC236}">
                <a16:creationId xmlns:a16="http://schemas.microsoft.com/office/drawing/2014/main" id="{CF0163DB-E906-4B64-9BE9-B8DFA0365201}"/>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262BD47-DD22-449C-9935-449E16F066FF}"/>
              </a:ext>
            </a:extLst>
          </p:cNvPr>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700" b="0" i="0" u="none" strike="noStrike" kern="1200" cap="none" spc="0" normalizeH="0" baseline="0" noProof="0">
                <a:ln>
                  <a:noFill/>
                </a:ln>
                <a:solidFill>
                  <a:srgbClr val="212529"/>
                </a:solidFill>
                <a:effectLst/>
                <a:uLnTx/>
                <a:uFillTx/>
                <a:latin typeface="-apple-system"/>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مربع نص 5">
            <a:extLst>
              <a:ext uri="{FF2B5EF4-FFF2-40B4-BE49-F238E27FC236}">
                <a16:creationId xmlns:a16="http://schemas.microsoft.com/office/drawing/2014/main" id="{AD700D5E-877F-4A3F-9AE7-9B1231997D2C}"/>
              </a:ext>
            </a:extLst>
          </p:cNvPr>
          <p:cNvSpPr txBox="1"/>
          <p:nvPr/>
        </p:nvSpPr>
        <p:spPr>
          <a:xfrm>
            <a:off x="9816860" y="1992202"/>
            <a:ext cx="4335077" cy="5016758"/>
          </a:xfrm>
          <a:prstGeom prst="rect">
            <a:avLst/>
          </a:prstGeom>
          <a:solidFill>
            <a:srgbClr val="EDEAB9"/>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القالَبُ: هو ما تُفرَغُ فيـهِ المعادِنُ وغيرُها، ليكونَ مثالًا لما يُصاغُ منها، و</a:t>
            </a:r>
            <a:r>
              <a:rPr kumimoji="0" lang="ar-AE" sz="40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قالَبُ النَّصِّ</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هو الشَّكلُ الّذي يظهرُ فيه النَّصُّ للقارئِ، وتصنَّفُ النُّصوصُ وَفقَ القالَبِ إلى نوعين، هما:</a:t>
            </a:r>
            <a:endParaRPr kumimoji="0" lang="ar-AE" sz="40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8" name="مربع نص 7">
            <a:extLst>
              <a:ext uri="{FF2B5EF4-FFF2-40B4-BE49-F238E27FC236}">
                <a16:creationId xmlns:a16="http://schemas.microsoft.com/office/drawing/2014/main" id="{5EB2E001-96C4-47DF-8110-2AE60CA8E5DD}"/>
              </a:ext>
            </a:extLst>
          </p:cNvPr>
          <p:cNvSpPr txBox="1"/>
          <p:nvPr/>
        </p:nvSpPr>
        <p:spPr>
          <a:xfrm>
            <a:off x="5489274" y="2011181"/>
            <a:ext cx="4101282" cy="5016758"/>
          </a:xfrm>
          <a:prstGeom prst="rect">
            <a:avLst/>
          </a:prstGeom>
          <a:solidFill>
            <a:srgbClr val="F1D4A2"/>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40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 المطبوعُ (الورقيُّ) : </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وهو أنْ يكونَ النَّصُّ في قَالَبٍ مَطْبُوعٍ وَرَقِيَّا، فِي </a:t>
            </a:r>
            <a:r>
              <a:rPr kumimoji="0" lang="ar-AE" sz="40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أوراقٍ  منفصِلـةٍ</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40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مُلصَقاتٍ دِعائيَّـةٍ</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40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مُقْتَطَفَاتٍ مِنَ </a:t>
            </a:r>
            <a:r>
              <a:rPr kumimoji="0" lang="ar-AE" sz="40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المَجَّلَّاتِ</a:t>
            </a:r>
            <a:r>
              <a:rPr kumimoji="0" lang="ar-AE" sz="40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 </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أو</a:t>
            </a:r>
            <a:r>
              <a:rPr kumimoji="0" lang="ar-AE" sz="40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 </a:t>
            </a:r>
            <a:r>
              <a:rPr kumimoji="0" lang="ar-AE" sz="40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الكُتُبِ</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endParaRPr kumimoji="0" lang="ar-AE" sz="40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p:txBody>
      </p:sp>
      <p:sp>
        <p:nvSpPr>
          <p:cNvPr id="10" name="مربع نص 9">
            <a:extLst>
              <a:ext uri="{FF2B5EF4-FFF2-40B4-BE49-F238E27FC236}">
                <a16:creationId xmlns:a16="http://schemas.microsoft.com/office/drawing/2014/main" id="{2E33D367-123F-46FF-8A4D-9772D6AA1934}"/>
              </a:ext>
            </a:extLst>
          </p:cNvPr>
          <p:cNvSpPr txBox="1"/>
          <p:nvPr/>
        </p:nvSpPr>
        <p:spPr>
          <a:xfrm>
            <a:off x="828136" y="2011181"/>
            <a:ext cx="4434834" cy="4401205"/>
          </a:xfrm>
          <a:prstGeom prst="rect">
            <a:avLst/>
          </a:prstGeom>
          <a:solidFill>
            <a:srgbClr val="ECF491"/>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40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 الإلكْتُرُونيُّ (الرَّقْميُّ) : </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وهو أنْ يكونَ النَّصُّ في قَالَبٍ إلكْتُرُونيٍّ، وَهُوَ ذاتُهُ النَّصُّ الرَّقْمِيُّ فِي شَاشَاتِ </a:t>
            </a:r>
            <a:r>
              <a:rPr kumimoji="0" lang="ar-AE" sz="40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الحَاسِبِ الآلِيِّ،</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أو </a:t>
            </a:r>
            <a:r>
              <a:rPr kumimoji="0" lang="ar-AE" sz="40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الهَاتِفِ المَحْمُولِ</a:t>
            </a:r>
            <a:r>
              <a:rPr kumimoji="0" lang="ar-AE" sz="40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endParaRPr kumimoji="0" lang="ar-AE" sz="40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FB3465D8-BE0E-49BE-8002-C56A338A9219}"/>
              </a:ext>
            </a:extLst>
          </p:cNvPr>
          <p:cNvSpPr txBox="1"/>
          <p:nvPr/>
        </p:nvSpPr>
        <p:spPr>
          <a:xfrm>
            <a:off x="10390819" y="293616"/>
            <a:ext cx="3968152" cy="1200329"/>
          </a:xfrm>
          <a:prstGeom prst="rect">
            <a:avLst/>
          </a:prstGeom>
          <a:noFill/>
        </p:spPr>
        <p:txBody>
          <a:bodyPr wrap="square">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ar-AE" sz="7200" b="1" i="0" u="sng"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نتذكر : </a:t>
            </a:r>
            <a:endParaRPr kumimoji="0" lang="en-US" sz="72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66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2861-C736-451A-9F3B-47086F1BB547}"/>
              </a:ext>
            </a:extLst>
          </p:cNvPr>
          <p:cNvSpPr>
            <a:spLocks noChangeArrowheads="1"/>
          </p:cNvSpPr>
          <p:nvPr/>
        </p:nvSpPr>
        <p:spPr bwMode="auto">
          <a:xfrm>
            <a:off x="4841161" y="246942"/>
            <a:ext cx="6204146" cy="769441"/>
          </a:xfrm>
          <a:prstGeom prst="rect">
            <a:avLst/>
          </a:prstGeom>
          <a:solidFill>
            <a:srgbClr val="ECF5C7"/>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159" rtl="1" eaLnBrk="0" fontAlgn="base" latinLnBrk="0" hangingPunct="0">
              <a:lnSpc>
                <a:spcPct val="100000"/>
              </a:lnSpc>
              <a:spcBef>
                <a:spcPct val="0"/>
              </a:spcBef>
              <a:spcAft>
                <a:spcPct val="0"/>
              </a:spcAft>
              <a:buClrTx/>
              <a:buSzTx/>
              <a:buFontTx/>
              <a:buNone/>
              <a:tabLst/>
              <a:defRPr/>
            </a:pPr>
            <a:r>
              <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تصنيفُ النُّصوصِ وَفْقَ </a:t>
            </a:r>
            <a:r>
              <a:rPr kumimoji="0" lang="ar-AE" sz="4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التَّنسيقِ</a:t>
            </a:r>
            <a:r>
              <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p>
        </p:txBody>
      </p:sp>
      <p:sp>
        <p:nvSpPr>
          <p:cNvPr id="3" name="AutoShape 2">
            <a:extLst>
              <a:ext uri="{FF2B5EF4-FFF2-40B4-BE49-F238E27FC236}">
                <a16:creationId xmlns:a16="http://schemas.microsoft.com/office/drawing/2014/main" id="{CF0163DB-E906-4B64-9BE9-B8DFA0365201}"/>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262BD47-DD22-449C-9935-449E16F066FF}"/>
              </a:ext>
            </a:extLst>
          </p:cNvPr>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700" b="0" i="0" u="none" strike="noStrike" kern="1200" cap="none" spc="0" normalizeH="0" baseline="0" noProof="0">
                <a:ln>
                  <a:noFill/>
                </a:ln>
                <a:solidFill>
                  <a:srgbClr val="212529"/>
                </a:solidFill>
                <a:effectLst/>
                <a:uLnTx/>
                <a:uFillTx/>
                <a:latin typeface="-apple-system"/>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مربع نص 5">
            <a:extLst>
              <a:ext uri="{FF2B5EF4-FFF2-40B4-BE49-F238E27FC236}">
                <a16:creationId xmlns:a16="http://schemas.microsoft.com/office/drawing/2014/main" id="{AD700D5E-877F-4A3F-9AE7-9B1231997D2C}"/>
              </a:ext>
            </a:extLst>
          </p:cNvPr>
          <p:cNvSpPr txBox="1"/>
          <p:nvPr/>
        </p:nvSpPr>
        <p:spPr>
          <a:xfrm>
            <a:off x="9316528" y="1062305"/>
            <a:ext cx="5194427" cy="1938992"/>
          </a:xfrm>
          <a:prstGeom prst="rect">
            <a:avLst/>
          </a:prstGeom>
          <a:solidFill>
            <a:srgbClr val="EDEAB9"/>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تُصنَّفُ النُّصوصُ وَفْقَ التَّنسِيقِ إلى  أربعةِ أنواعٍ، هي: </a:t>
            </a:r>
            <a:r>
              <a:rPr kumimoji="0" lang="ar-AE" sz="2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النُّصوصُ الممتدَّةُ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2400" b="1" i="0" u="none" strike="noStrike" kern="1200" cap="none" spc="0" normalizeH="0" baseline="0" noProof="0" dirty="0">
                <a:ln>
                  <a:noFill/>
                </a:ln>
                <a:solidFill>
                  <a:srgbClr val="C00000"/>
                </a:solidFill>
                <a:effectLst/>
                <a:uLnTx/>
                <a:uFillTx/>
                <a:latin typeface="abdo"/>
                <a:ea typeface="+mn-ea"/>
                <a:cs typeface="Arial" panose="020B0604020202020204" pitchFamily="34" charset="0"/>
              </a:rPr>
              <a:t>والنّصوصُ غيرُ الممتدَّةِ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2400" b="1" i="0" u="none" strike="noStrike" kern="1200" cap="none" spc="0" normalizeH="0" baseline="0" noProof="0" dirty="0">
                <a:ln>
                  <a:noFill/>
                </a:ln>
                <a:solidFill>
                  <a:srgbClr val="00B050"/>
                </a:solidFill>
                <a:effectLst/>
                <a:uLnTx/>
                <a:uFillTx/>
                <a:latin typeface="abdo"/>
                <a:ea typeface="+mn-ea"/>
                <a:cs typeface="Arial" panose="020B0604020202020204" pitchFamily="34" charset="0"/>
              </a:rPr>
              <a:t>والنّصوصُ المركَّبـةُ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2400" b="1" i="0" u="none" strike="noStrike" kern="1200" cap="none" spc="0" normalizeH="0" baseline="0" noProof="0" dirty="0">
                <a:ln>
                  <a:noFill/>
                </a:ln>
                <a:solidFill>
                  <a:srgbClr val="7030A0"/>
                </a:solidFill>
                <a:effectLst/>
                <a:uLnTx/>
                <a:uFillTx/>
                <a:latin typeface="abdo"/>
                <a:ea typeface="+mn-ea"/>
                <a:cs typeface="Arial" panose="020B0604020202020204" pitchFamily="34" charset="0"/>
              </a:rPr>
              <a:t>والنُّصوصُ المتعدِّدةُ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وسنتناولُ في هذا الجزءِ مِنَ الدَّرسِ نوعين فقط، هما: النُّصوصُ الممتدَّةُ، والنُّصوصُ غيرُ الممتدَّةِ.</a:t>
            </a:r>
          </a:p>
        </p:txBody>
      </p:sp>
      <p:sp>
        <p:nvSpPr>
          <p:cNvPr id="8" name="مربع نص 7">
            <a:extLst>
              <a:ext uri="{FF2B5EF4-FFF2-40B4-BE49-F238E27FC236}">
                <a16:creationId xmlns:a16="http://schemas.microsoft.com/office/drawing/2014/main" id="{5EB2E001-96C4-47DF-8110-2AE60CA8E5DD}"/>
              </a:ext>
            </a:extLst>
          </p:cNvPr>
          <p:cNvSpPr txBox="1"/>
          <p:nvPr/>
        </p:nvSpPr>
        <p:spPr>
          <a:xfrm>
            <a:off x="4227407" y="1079260"/>
            <a:ext cx="5037361" cy="4524315"/>
          </a:xfrm>
          <a:prstGeom prst="rect">
            <a:avLst/>
          </a:prstGeom>
          <a:solidFill>
            <a:srgbClr val="F1D4A2"/>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الممتدَّةُ : </a:t>
            </a:r>
          </a:p>
          <a:p>
            <a:pPr marL="0" marR="0" lvl="0" indent="0" algn="r" defTabSz="457159"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مكوَّنـةٌ من جملٍ وَفِقْراتٍ مترابطـةٍ داخليًّا منْ خلالِ الأفكارِ المطروحـةِ فيها، وَخارجيًّا منْ خلالِ أدواتِ الرَّبطِ المستخدمـةِ لربطِ الجملِ وَالأفكارِ، وَهيَ نصوصٌ متماسِكـةُ البِنْيَـةِ، وَيظهرُ فيها التَّنظيمُ وَالتَّرابطُ وَالَّتتابعُ وَالاتِّساقُ، وَكأنَّها وَحدةٌ واحدةٌ، وَمنْ أمثلـةِ ذلكَ: نصوصُ المقالاتِ، وَالقِصصُ، وَالتَّقاريرُ الصَّحفيَّـةُ. </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ومن أهمِّ خصائصِ النُّصوصِ الممتدَّةِ: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تتَكَوَّنُ مِنْ مُقَدِّمَةٍ، وعَرْضٍ، وخَاتِمَةٍ.</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تظْهَرُ كَوَحْدَةٍ مُتَرابِطةِ الفِقْراتِ والجُمَلِ.</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تخلو مِنَ الرُّسومِ والجَداوِلِ التَّوضِيحِيَّةِ.</a:t>
            </a:r>
            <a:endParaRPr kumimoji="0" lang="ar-AE" sz="2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p:txBody>
      </p:sp>
      <p:sp>
        <p:nvSpPr>
          <p:cNvPr id="10" name="مربع نص 9">
            <a:extLst>
              <a:ext uri="{FF2B5EF4-FFF2-40B4-BE49-F238E27FC236}">
                <a16:creationId xmlns:a16="http://schemas.microsoft.com/office/drawing/2014/main" id="{2E33D367-123F-46FF-8A4D-9772D6AA1934}"/>
              </a:ext>
            </a:extLst>
          </p:cNvPr>
          <p:cNvSpPr txBox="1"/>
          <p:nvPr/>
        </p:nvSpPr>
        <p:spPr>
          <a:xfrm>
            <a:off x="207894" y="321299"/>
            <a:ext cx="3968153" cy="5262979"/>
          </a:xfrm>
          <a:prstGeom prst="rect">
            <a:avLst/>
          </a:prstGeom>
          <a:solidFill>
            <a:srgbClr val="ECF491"/>
          </a:solidFill>
          <a:ln w="38100">
            <a:solidFill>
              <a:schemeClr val="tx1"/>
            </a:solidFill>
          </a:ln>
        </p:spPr>
        <p:txBody>
          <a:bodyPr wrap="square">
            <a:spAutoFit/>
          </a:bodyPr>
          <a:lstStyle/>
          <a:p>
            <a:pPr marL="0" marR="0" lvl="0" indent="0" algn="r" defTabSz="457159"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غيرُ الممتدَّةِ : </a:t>
            </a:r>
            <a:r>
              <a:rPr kumimoji="0" lang="ar-AE" sz="2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هيَ نصوصٌ مكوَّنَـةٌ مِنْ جُملٍ بسيطـةٍ وَقائمـةٍ واحدةٍ أو مجموعـةِ قوائمَ</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وَلا يوجدُ بينَها ترابطٌ كالَّذي يظهرُ في النُّصوصِ الممتدَّةِ، وَتتمثَّلُ النُّصوصُ غيرُ الممتدَّةِ في</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 الجداوِلِ</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المخطَّطاتِ</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الإعلاناتِ</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كُتيِّباتِ التَّعليماتِ</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الفهارِسِ</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الاستماراتِ</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الرُّسومِ البيانيَّـةِ </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a:t>
            </a: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الخرائطِ</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endParaRPr kumimoji="0" lang="ar-AE" sz="2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457159"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ومن أهمِّ خصائصِ النُّصوصِ غيرِ الممتدَّةِ:</a:t>
            </a:r>
            <a:br>
              <a:rPr kumimoji="0" lang="ar-AE" sz="2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-تحتوي على رسوماتٍ ومخطَّطاتٍ بيانيَّـةٍ.</a:t>
            </a:r>
            <a:b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br>
            <a:r>
              <a:rPr kumimoji="0" lang="ar-AE" sz="2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-تتكوَّنُ مِنْ جملٍ بسيطـةٍ.</a:t>
            </a:r>
            <a:endParaRPr kumimoji="0" lang="ar-AE" sz="2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FB3465D8-BE0E-49BE-8002-C56A338A9219}"/>
              </a:ext>
            </a:extLst>
          </p:cNvPr>
          <p:cNvSpPr txBox="1"/>
          <p:nvPr/>
        </p:nvSpPr>
        <p:spPr>
          <a:xfrm>
            <a:off x="10557473" y="0"/>
            <a:ext cx="3968152" cy="923330"/>
          </a:xfrm>
          <a:prstGeom prst="rect">
            <a:avLst/>
          </a:prstGeom>
          <a:noFill/>
        </p:spPr>
        <p:txBody>
          <a:bodyPr wrap="square">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ar-AE" sz="5400" b="1" i="0" u="sng"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نتذكر : </a:t>
            </a:r>
            <a:endParaRPr kumimoji="0" lang="en-US" sz="54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utoShape 2" descr="magnifying">
            <a:extLst>
              <a:ext uri="{FF2B5EF4-FFF2-40B4-BE49-F238E27FC236}">
                <a16:creationId xmlns:a16="http://schemas.microsoft.com/office/drawing/2014/main" id="{B14B5C3E-76B7-409D-A1A1-A78AEDFADADC}"/>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3">
            <a:extLst>
              <a:ext uri="{FF2B5EF4-FFF2-40B4-BE49-F238E27FC236}">
                <a16:creationId xmlns:a16="http://schemas.microsoft.com/office/drawing/2014/main" id="{A08B0177-BDBF-4A93-AA4C-B48DE4AEF116}"/>
              </a:ext>
            </a:extLst>
          </p:cNvPr>
          <p:cNvSpPr>
            <a:spLocks noChangeArrowheads="1"/>
          </p:cNvSpPr>
          <p:nvPr/>
        </p:nvSpPr>
        <p:spPr bwMode="auto">
          <a:xfrm>
            <a:off x="0" y="0"/>
            <a:ext cx="3429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bdo"/>
                <a:ea typeface="+mn-ea"/>
                <a:cs typeface="+mn-cs"/>
              </a:rPr>
              <a:t>VIEW</a:t>
            </a:r>
            <a:endParaRPr kumimoji="0" lang="en-US" altLang="en-US" sz="1800" b="0" i="0" u="none" strike="noStrike" kern="1200" cap="none" spc="0" normalizeH="0" baseline="0" noProof="0">
              <a:ln>
                <a:noFill/>
              </a:ln>
              <a:solidFill>
                <a:srgbClr val="212529"/>
              </a:solidFill>
              <a:effectLst/>
              <a:uLnTx/>
              <a:uFillTx/>
              <a:latin typeface="abdo"/>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212529"/>
                </a:solidFill>
                <a:effectLst/>
                <a:uLnTx/>
                <a:uFillTx/>
                <a:latin typeface="abdo"/>
                <a:ea typeface="+mn-ea"/>
                <a:cs typeface="+mn-cs"/>
              </a:rPr>
              <a:t>  </a:t>
            </a:r>
            <a:r>
              <a:rPr kumimoji="0" lang="en-US" altLang="en-US" sz="1900" b="0" i="0" u="none" strike="noStrike" kern="1200" cap="none" spc="0" normalizeH="0" baseline="0" noProof="0">
                <a:ln>
                  <a:noFill/>
                </a:ln>
                <a:solidFill>
                  <a:srgbClr val="212529"/>
                </a:solidFill>
                <a:effectLst/>
                <a:uLnTx/>
                <a:uFillTx/>
                <a:latin typeface="abdo"/>
                <a:ea typeface="+mn-ea"/>
                <a:cs typeface="+mn-cs"/>
              </a:rPr>
              <a:t>      </a:t>
            </a:r>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AutoShape 4" descr="0">
            <a:extLst>
              <a:ext uri="{FF2B5EF4-FFF2-40B4-BE49-F238E27FC236}">
                <a16:creationId xmlns:a16="http://schemas.microsoft.com/office/drawing/2014/main" id="{160D0A51-7BA0-4803-B355-00B6D49B4BB8}"/>
              </a:ext>
            </a:extLst>
          </p:cNvPr>
          <p:cNvSpPr>
            <a:spLocks noChangeAspect="1" noChangeArrowheads="1"/>
          </p:cNvSpPr>
          <p:nvPr/>
        </p:nvSpPr>
        <p:spPr bwMode="auto">
          <a:xfrm>
            <a:off x="10477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مربع نص 12">
            <a:extLst>
              <a:ext uri="{FF2B5EF4-FFF2-40B4-BE49-F238E27FC236}">
                <a16:creationId xmlns:a16="http://schemas.microsoft.com/office/drawing/2014/main" id="{E622405A-EAAD-46B9-8F78-AF97BB36ABAD}"/>
              </a:ext>
            </a:extLst>
          </p:cNvPr>
          <p:cNvSpPr txBox="1"/>
          <p:nvPr/>
        </p:nvSpPr>
        <p:spPr>
          <a:xfrm>
            <a:off x="9316528" y="3093577"/>
            <a:ext cx="5194427" cy="4893647"/>
          </a:xfrm>
          <a:prstGeom prst="rect">
            <a:avLst/>
          </a:prstGeom>
          <a:solidFill>
            <a:srgbClr val="DDD78D"/>
          </a:solidFill>
          <a:ln w="38100">
            <a:solidFill>
              <a:schemeClr val="tx1"/>
            </a:solidFill>
          </a:ln>
        </p:spPr>
        <p:txBody>
          <a:bodyPr wrap="square">
            <a:spAutoFit/>
          </a:bodyPr>
          <a:lstStyle/>
          <a:p>
            <a:pPr marL="0" marR="0" lvl="0" indent="0" algn="r" defTabSz="457159"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النُّصوصُ المُرَكَّبَـةُ : </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وهي نصوصٌ تدمُجُ بينَ النُّصوصِ الممتدَّةِ وَغيرِ الممتدَّةِ، فهي تتكوَّنُ من نصٍّ سرديٍّ أو معلوماتيٍّ أو وصفيٍّ، يتضمَّنُـهُ توضيحٌ برسمٍ بيانيٍّ أو صورةٍ توضيحيَّـةٍ أو جداولَ، وَهذا الشَّكلُ شائعٌ في المجلَّاتِ وَالتَّقاريرِ وَمواقعِ المنتدياتِ حيثُ يوظِّفُ الكاتبُ مجموعـةً واسعـةً منَ الرُّسوماتِ وَالأشكالِ لتوصيلِ المعلوماتِ.</a:t>
            </a:r>
            <a:b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2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مِنْ أهمِّ خصائصِ النَّصِّ المُركَّبِ: </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-يحتَوي على رُسُومٍ بيانيّـةٍ وَجَدَاوِلَ، ومُخَطَّطَاتٍ بيانِيَّـةٍ.</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-يعْرِضُ مَوضُوعًا مُحَدَّدًا وتَدْعَمُهُ الصُّورُ التَّوضيحيَّـةُ.</a:t>
            </a:r>
            <a:br>
              <a:rPr kumimoji="0" lang="ar-AE"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-يدمُجُ بَينَ النَّصِّ المُمْتَدِّ، والنَّصِّ غَيرِ المُمْتَدِّ.</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مربع نص 14">
            <a:extLst>
              <a:ext uri="{FF2B5EF4-FFF2-40B4-BE49-F238E27FC236}">
                <a16:creationId xmlns:a16="http://schemas.microsoft.com/office/drawing/2014/main" id="{84714F54-3D24-4635-903D-50C7BAF4EDFE}"/>
              </a:ext>
            </a:extLst>
          </p:cNvPr>
          <p:cNvSpPr txBox="1"/>
          <p:nvPr/>
        </p:nvSpPr>
        <p:spPr>
          <a:xfrm>
            <a:off x="498177" y="5674334"/>
            <a:ext cx="8732089" cy="2308324"/>
          </a:xfrm>
          <a:prstGeom prst="rect">
            <a:avLst/>
          </a:prstGeom>
          <a:solidFill>
            <a:srgbClr val="E3D691"/>
          </a:solidFill>
          <a:ln w="38100">
            <a:solidFill>
              <a:schemeClr val="tx1"/>
            </a:solidFill>
          </a:ln>
        </p:spPr>
        <p:txBody>
          <a:bodyPr wrap="square">
            <a:spAutoFit/>
          </a:bodyPr>
          <a:lstStyle/>
          <a:p>
            <a:pPr marL="0" marR="0" lvl="0" indent="0" algn="r"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2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النُّصوصُ المُتعدِّدَةُ : </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هيَ نصوصٌ جُمِعتْ من أكثرَ مِنْ مصدرٍ، وَتتناولُ قضيَّـةً معيَّنـةً وَتعرضُ آراءً متعدِّدةً حولَها، أو تسرُدُ مجموعـةً مِنَ النَّصائحِ المتعدِّدةِ في موضوعٍ واحدٍ، وَمِنْ أمثلتِها: </a:t>
            </a:r>
            <a:r>
              <a:rPr kumimoji="0" lang="ar-AE" sz="24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النُّصوصُ الإقناعيَّـةُ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a:t>
            </a:r>
            <a:r>
              <a:rPr kumimoji="0" lang="ar-AE" sz="24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النُّصوصُ الإجرائيَّـةُ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24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الإرشاديَّـةُ</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b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2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مِنْ أهمِّ خَصَائِصِ النَّصِّ المُتَعَدِّدِ: </a:t>
            </a: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يُجمَعُ مِنْ مَصَادِرَ مختلفـةٍ.</a:t>
            </a:r>
            <a:endParaRPr kumimoji="0" lang="ar-AE" sz="2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يتناولُ قضيَّـةً معيَّنـةً.</a:t>
            </a:r>
            <a:endParaRPr kumimoji="0" lang="ar-AE" sz="2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2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يعرِضُ آراءً مختلفَـةً أو نَصائِحَ مُتَعَدِّدَةً في موضوعٍ واحدٍ.</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025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CDE3FE6-61B2-4AE4-AAF1-7F50746A7B16}"/>
              </a:ext>
            </a:extLst>
          </p:cNvPr>
          <p:cNvPicPr>
            <a:picLocks noChangeAspect="1"/>
          </p:cNvPicPr>
          <p:nvPr/>
        </p:nvPicPr>
        <p:blipFill rotWithShape="1">
          <a:blip r:embed="rId2"/>
          <a:srcRect l="21225" t="23231" r="10220" b="26769"/>
          <a:stretch/>
        </p:blipFill>
        <p:spPr>
          <a:xfrm>
            <a:off x="604378" y="581591"/>
            <a:ext cx="13421643" cy="7066417"/>
          </a:xfrm>
          <a:prstGeom prst="rect">
            <a:avLst/>
          </a:prstGeom>
          <a:ln w="57150">
            <a:solidFill>
              <a:schemeClr val="tx1"/>
            </a:solidFill>
          </a:ln>
        </p:spPr>
      </p:pic>
      <p:sp>
        <p:nvSpPr>
          <p:cNvPr id="5" name="مربع نص 4">
            <a:extLst>
              <a:ext uri="{FF2B5EF4-FFF2-40B4-BE49-F238E27FC236}">
                <a16:creationId xmlns:a16="http://schemas.microsoft.com/office/drawing/2014/main" id="{31F4455D-738D-479D-9937-C705C8AEB427}"/>
              </a:ext>
            </a:extLst>
          </p:cNvPr>
          <p:cNvSpPr txBox="1"/>
          <p:nvPr/>
        </p:nvSpPr>
        <p:spPr>
          <a:xfrm>
            <a:off x="10058399" y="2928515"/>
            <a:ext cx="2156603" cy="584775"/>
          </a:xfrm>
          <a:prstGeom prst="rect">
            <a:avLst/>
          </a:prstGeom>
          <a:solidFill>
            <a:schemeClr val="bg1"/>
          </a:solidFill>
        </p:spPr>
        <p:txBody>
          <a:bodyPr wrap="square" rtlCol="0">
            <a:spAutoFit/>
          </a:bodyPr>
          <a:lstStyle/>
          <a:p>
            <a:pPr algn="ctr"/>
            <a:r>
              <a:rPr lang="ar-AE" sz="3200" b="1" dirty="0">
                <a:solidFill>
                  <a:srgbClr val="FF0000"/>
                </a:solidFill>
              </a:rPr>
              <a:t>أغراض عامة </a:t>
            </a:r>
            <a:endParaRPr lang="en-US" sz="3200" b="1" dirty="0">
              <a:solidFill>
                <a:srgbClr val="FF0000"/>
              </a:solidFill>
            </a:endParaRPr>
          </a:p>
        </p:txBody>
      </p:sp>
      <p:sp>
        <p:nvSpPr>
          <p:cNvPr id="6" name="مربع نص 5">
            <a:extLst>
              <a:ext uri="{FF2B5EF4-FFF2-40B4-BE49-F238E27FC236}">
                <a16:creationId xmlns:a16="http://schemas.microsoft.com/office/drawing/2014/main" id="{83DF640A-61AC-4502-95AA-F6FA560B075E}"/>
              </a:ext>
            </a:extLst>
          </p:cNvPr>
          <p:cNvSpPr txBox="1"/>
          <p:nvPr/>
        </p:nvSpPr>
        <p:spPr>
          <a:xfrm>
            <a:off x="6978503" y="2922224"/>
            <a:ext cx="2691441" cy="584775"/>
          </a:xfrm>
          <a:prstGeom prst="rect">
            <a:avLst/>
          </a:prstGeom>
          <a:solidFill>
            <a:schemeClr val="bg1"/>
          </a:solidFill>
        </p:spPr>
        <p:txBody>
          <a:bodyPr wrap="square" rtlCol="0">
            <a:spAutoFit/>
          </a:bodyPr>
          <a:lstStyle/>
          <a:p>
            <a:pPr algn="ctr"/>
            <a:r>
              <a:rPr lang="ar-AE" sz="3200" b="1" dirty="0">
                <a:solidFill>
                  <a:srgbClr val="FF0000"/>
                </a:solidFill>
              </a:rPr>
              <a:t>أغراض شخصية  </a:t>
            </a:r>
            <a:endParaRPr lang="en-US" sz="3200" b="1" dirty="0">
              <a:solidFill>
                <a:srgbClr val="FF0000"/>
              </a:solidFill>
            </a:endParaRPr>
          </a:p>
        </p:txBody>
      </p:sp>
      <p:sp>
        <p:nvSpPr>
          <p:cNvPr id="7" name="مربع نص 6">
            <a:extLst>
              <a:ext uri="{FF2B5EF4-FFF2-40B4-BE49-F238E27FC236}">
                <a16:creationId xmlns:a16="http://schemas.microsoft.com/office/drawing/2014/main" id="{671C3F1B-24C6-457D-AB3A-E51E84858AE5}"/>
              </a:ext>
            </a:extLst>
          </p:cNvPr>
          <p:cNvSpPr txBox="1"/>
          <p:nvPr/>
        </p:nvSpPr>
        <p:spPr>
          <a:xfrm>
            <a:off x="4140679" y="2928513"/>
            <a:ext cx="2552887" cy="584775"/>
          </a:xfrm>
          <a:prstGeom prst="rect">
            <a:avLst/>
          </a:prstGeom>
          <a:solidFill>
            <a:schemeClr val="bg1"/>
          </a:solidFill>
        </p:spPr>
        <p:txBody>
          <a:bodyPr wrap="square" rtlCol="0">
            <a:spAutoFit/>
          </a:bodyPr>
          <a:lstStyle/>
          <a:p>
            <a:pPr algn="ctr"/>
            <a:r>
              <a:rPr lang="ar-AE" sz="3200" b="1" dirty="0">
                <a:solidFill>
                  <a:srgbClr val="FF0000"/>
                </a:solidFill>
              </a:rPr>
              <a:t>أغراض تعليمية </a:t>
            </a:r>
            <a:endParaRPr lang="en-US" sz="3200" b="1" dirty="0">
              <a:solidFill>
                <a:srgbClr val="FF0000"/>
              </a:solidFill>
            </a:endParaRPr>
          </a:p>
        </p:txBody>
      </p:sp>
      <p:sp>
        <p:nvSpPr>
          <p:cNvPr id="8" name="مربع نص 7">
            <a:extLst>
              <a:ext uri="{FF2B5EF4-FFF2-40B4-BE49-F238E27FC236}">
                <a16:creationId xmlns:a16="http://schemas.microsoft.com/office/drawing/2014/main" id="{4187A927-948A-467B-93CF-978084EB2FC5}"/>
              </a:ext>
            </a:extLst>
          </p:cNvPr>
          <p:cNvSpPr txBox="1"/>
          <p:nvPr/>
        </p:nvSpPr>
        <p:spPr>
          <a:xfrm>
            <a:off x="1328204" y="2928513"/>
            <a:ext cx="2552886" cy="584775"/>
          </a:xfrm>
          <a:prstGeom prst="rect">
            <a:avLst/>
          </a:prstGeom>
          <a:solidFill>
            <a:schemeClr val="bg1"/>
          </a:solidFill>
        </p:spPr>
        <p:txBody>
          <a:bodyPr wrap="square" rtlCol="0">
            <a:spAutoFit/>
          </a:bodyPr>
          <a:lstStyle/>
          <a:p>
            <a:pPr algn="ctr"/>
            <a:r>
              <a:rPr lang="ar-AE" sz="3200" b="1" dirty="0">
                <a:solidFill>
                  <a:srgbClr val="FF0000"/>
                </a:solidFill>
              </a:rPr>
              <a:t>أغراض مهنية </a:t>
            </a:r>
            <a:endParaRPr lang="en-US" sz="3200" b="1" dirty="0">
              <a:solidFill>
                <a:srgbClr val="FF0000"/>
              </a:solidFill>
            </a:endParaRPr>
          </a:p>
        </p:txBody>
      </p:sp>
      <p:sp>
        <p:nvSpPr>
          <p:cNvPr id="9" name="وجه ضاحك 8">
            <a:extLst>
              <a:ext uri="{FF2B5EF4-FFF2-40B4-BE49-F238E27FC236}">
                <a16:creationId xmlns:a16="http://schemas.microsoft.com/office/drawing/2014/main" id="{F7B316CC-1C13-4A84-B3FD-29D7D0895317}"/>
              </a:ext>
            </a:extLst>
          </p:cNvPr>
          <p:cNvSpPr/>
          <p:nvPr/>
        </p:nvSpPr>
        <p:spPr>
          <a:xfrm>
            <a:off x="908437" y="1457605"/>
            <a:ext cx="1253068" cy="968924"/>
          </a:xfrm>
          <a:prstGeom prst="smileyFace">
            <a:avLst/>
          </a:prstGeom>
          <a:solidFill>
            <a:srgbClr val="FDA5E0"/>
          </a:solidFill>
          <a:ln w="12700" cap="flat" cmpd="sng" algn="ctr">
            <a:solidFill>
              <a:srgbClr val="FFC000">
                <a:shade val="50000"/>
              </a:srgbClr>
            </a:solidFill>
            <a:prstDash val="solid"/>
          </a:ln>
          <a:effectLst/>
        </p:spPr>
        <p:txBody>
          <a:bodyPr rtlCol="1" anchor="ctr"/>
          <a:lstStyle/>
          <a:p>
            <a:pPr marL="0" marR="0" lvl="0" indent="0" algn="ctr" defTabSz="457141" rtl="0" eaLnBrk="1" fontAlgn="auto" latinLnBrk="0" hangingPunct="1">
              <a:lnSpc>
                <a:spcPct val="100000"/>
              </a:lnSpc>
              <a:spcBef>
                <a:spcPts val="0"/>
              </a:spcBef>
              <a:spcAft>
                <a:spcPts val="0"/>
              </a:spcAft>
              <a:buClrTx/>
              <a:buSzTx/>
              <a:buFontTx/>
              <a:buNone/>
              <a:tabLst/>
              <a:defRPr/>
            </a:pPr>
            <a:endParaRPr kumimoji="0" lang="ar-AE" sz="2000" b="0" i="0" u="none" strike="noStrike" kern="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sp>
        <p:nvSpPr>
          <p:cNvPr id="10" name="وجه ضاحك 9">
            <a:extLst>
              <a:ext uri="{FF2B5EF4-FFF2-40B4-BE49-F238E27FC236}">
                <a16:creationId xmlns:a16="http://schemas.microsoft.com/office/drawing/2014/main" id="{85CBE32C-CC0B-4F87-B8E7-F4F613298D53}"/>
              </a:ext>
            </a:extLst>
          </p:cNvPr>
          <p:cNvSpPr/>
          <p:nvPr/>
        </p:nvSpPr>
        <p:spPr>
          <a:xfrm>
            <a:off x="2201443" y="1457605"/>
            <a:ext cx="1253068" cy="968924"/>
          </a:xfrm>
          <a:prstGeom prst="smileyFace">
            <a:avLst/>
          </a:prstGeom>
          <a:solidFill>
            <a:srgbClr val="0070C0"/>
          </a:solidFill>
          <a:ln w="12700" cap="flat" cmpd="sng" algn="ctr">
            <a:solidFill>
              <a:srgbClr val="FFC000">
                <a:shade val="50000"/>
              </a:srgbClr>
            </a:solidFill>
            <a:prstDash val="solid"/>
          </a:ln>
          <a:effectLst/>
        </p:spPr>
        <p:txBody>
          <a:bodyPr rtlCol="1" anchor="ctr"/>
          <a:lstStyle/>
          <a:p>
            <a:pPr marL="0" marR="0" lvl="0" indent="0" algn="ctr" defTabSz="457141" rtl="0" eaLnBrk="1" fontAlgn="auto" latinLnBrk="0" hangingPunct="1">
              <a:lnSpc>
                <a:spcPct val="100000"/>
              </a:lnSpc>
              <a:spcBef>
                <a:spcPts val="0"/>
              </a:spcBef>
              <a:spcAft>
                <a:spcPts val="0"/>
              </a:spcAft>
              <a:buClrTx/>
              <a:buSzTx/>
              <a:buFontTx/>
              <a:buNone/>
              <a:tabLst/>
              <a:defRPr/>
            </a:pPr>
            <a:endParaRPr kumimoji="0" lang="ar-AE" sz="2000" b="0" i="0" u="none" strike="noStrike" kern="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sp>
        <p:nvSpPr>
          <p:cNvPr id="11" name="مربع نص 5">
            <a:extLst>
              <a:ext uri="{FF2B5EF4-FFF2-40B4-BE49-F238E27FC236}">
                <a16:creationId xmlns:a16="http://schemas.microsoft.com/office/drawing/2014/main" id="{D96CDF96-FAD6-4DEB-8CB2-828E67146CD3}"/>
              </a:ext>
            </a:extLst>
          </p:cNvPr>
          <p:cNvSpPr txBox="1"/>
          <p:nvPr/>
        </p:nvSpPr>
        <p:spPr>
          <a:xfrm>
            <a:off x="293295" y="7213269"/>
            <a:ext cx="4313211" cy="523220"/>
          </a:xfrm>
          <a:prstGeom prst="rect">
            <a:avLst/>
          </a:prstGeom>
          <a:solidFill>
            <a:srgbClr val="F0ED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defTabSz="548640">
              <a:defRPr/>
            </a:pPr>
            <a:r>
              <a:rPr lang="ar-AE" sz="1400" b="1" dirty="0">
                <a:solidFill>
                  <a:srgbClr val="E7E6E6">
                    <a:lumMod val="10000"/>
                  </a:srgbClr>
                </a:solidFill>
                <a:latin typeface="Aldhabi" panose="01000000000000000000" pitchFamily="2" charset="-78"/>
                <a:cs typeface="Arial" panose="020B0604020202020204" pitchFamily="34" charset="0"/>
              </a:rPr>
              <a:t>ناتج التعلم </a:t>
            </a:r>
            <a:r>
              <a:rPr lang="ar-AE" sz="1400" b="1" dirty="0">
                <a:solidFill>
                  <a:srgbClr val="E7E6E6">
                    <a:lumMod val="10000"/>
                  </a:srgbClr>
                </a:solidFill>
                <a:latin typeface="Aldhabi" panose="01000000000000000000" pitchFamily="2" charset="-78"/>
              </a:rPr>
              <a:t>: نحول بعض النصوص من تصنيف إلى تصنيف آخر .</a:t>
            </a:r>
          </a:p>
          <a:p>
            <a:pPr algn="ctr" defTabSz="548640">
              <a:defRPr/>
            </a:pPr>
            <a:r>
              <a:rPr lang="ar-AE" sz="1400" b="1" dirty="0">
                <a:solidFill>
                  <a:srgbClr val="E7E6E6">
                    <a:lumMod val="10000"/>
                  </a:srgbClr>
                </a:solidFill>
                <a:latin typeface="Aldhabi" panose="01000000000000000000" pitchFamily="2" charset="-78"/>
              </a:rPr>
              <a:t>- ننشئ نصوصًا جديدة ونستثمر معرفتنا بأنواعها وأغراضها وتنسيقها .</a:t>
            </a:r>
          </a:p>
        </p:txBody>
      </p:sp>
    </p:spTree>
    <p:extLst>
      <p:ext uri="{BB962C8B-B14F-4D97-AF65-F5344CB8AC3E}">
        <p14:creationId xmlns:p14="http://schemas.microsoft.com/office/powerpoint/2010/main" val="88045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8148</TotalTime>
  <Words>824</Words>
  <Application>Microsoft Office PowerPoint</Application>
  <PresentationFormat>مخصص</PresentationFormat>
  <Paragraphs>44</Paragraphs>
  <Slides>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5</vt:i4>
      </vt:variant>
    </vt:vector>
  </HeadingPairs>
  <TitlesOfParts>
    <vt:vector size="13" baseType="lpstr">
      <vt:lpstr>abdo</vt:lpstr>
      <vt:lpstr>Aldhabi</vt:lpstr>
      <vt:lpstr>-apple-system</vt:lpstr>
      <vt:lpstr>Arial</vt:lpstr>
      <vt:lpstr>Calibri</vt:lpstr>
      <vt:lpstr>Calibri Light</vt:lpstr>
      <vt:lpstr>Corbel</vt:lpstr>
      <vt:lpstr>2_Office Theme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عائشة الظاهري</dc:creator>
  <cp:lastModifiedBy>حمود حاتم الناصر</cp:lastModifiedBy>
  <cp:revision>1643</cp:revision>
  <dcterms:created xsi:type="dcterms:W3CDTF">2020-04-01T15:38:05Z</dcterms:created>
  <dcterms:modified xsi:type="dcterms:W3CDTF">2021-04-26T22:47:47Z</dcterms:modified>
</cp:coreProperties>
</file>