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421" r:id="rId2"/>
    <p:sldId id="369" r:id="rId3"/>
    <p:sldId id="448" r:id="rId4"/>
    <p:sldId id="292" r:id="rId5"/>
    <p:sldId id="450" r:id="rId6"/>
    <p:sldId id="449" r:id="rId7"/>
    <p:sldId id="432" r:id="rId8"/>
    <p:sldId id="372" r:id="rId9"/>
    <p:sldId id="382" r:id="rId10"/>
    <p:sldId id="435" r:id="rId11"/>
    <p:sldId id="452" r:id="rId12"/>
    <p:sldId id="451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41" r:id="rId21"/>
    <p:sldId id="464" r:id="rId22"/>
    <p:sldId id="444" r:id="rId23"/>
    <p:sldId id="460" r:id="rId24"/>
    <p:sldId id="461" r:id="rId25"/>
    <p:sldId id="465" r:id="rId26"/>
    <p:sldId id="419" r:id="rId27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فاطمة عبد الله الشحي" initials="فاطمة" lastIdx="1" clrIdx="0">
    <p:extLst>
      <p:ext uri="{19B8F6BF-5375-455C-9EA6-DF929625EA0E}">
        <p15:presenceInfo xmlns:p15="http://schemas.microsoft.com/office/powerpoint/2012/main" userId="S::Fatima502154@moe.ae::f6bab52a-cca0-48c4-85f1-05ba6dea6e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832"/>
    <a:srgbClr val="EC46A5"/>
    <a:srgbClr val="55C5BB"/>
    <a:srgbClr val="F2883B"/>
    <a:srgbClr val="EA3949"/>
    <a:srgbClr val="70B72F"/>
    <a:srgbClr val="54C09D"/>
    <a:srgbClr val="55BC6B"/>
    <a:srgbClr val="B5FDFD"/>
    <a:srgbClr val="E9C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714"/>
  </p:normalViewPr>
  <p:slideViewPr>
    <p:cSldViewPr snapToGrid="0" snapToObjects="1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2803A-6A3F-4A98-8261-A5540E5D02F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E5973-99B1-40DA-83E1-B62E03515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4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FC67-1557-D54C-ACE9-33037EE91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74963-3911-004E-A48E-6AC78A3CE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A94D2-3C7D-E242-BE0A-64D4CBA4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B614-13FF-A34C-966B-F3C89E73D37A}" type="datetimeFigureOut">
              <a:rPr lang="en-SA" smtClean="0"/>
              <a:t>04/12/2021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249E5-7987-D545-8C1F-59E3B262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C77E1-A162-B744-B53E-F2DCC623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6E8-4CB5-6146-B656-0382121E1CE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27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C527-3AAF-C049-8205-9D020808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90773-BE35-EA47-AA3B-39E071C19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25158-E51C-1B49-A98C-7F6FC332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B614-13FF-A34C-966B-F3C89E73D37A}" type="datetimeFigureOut">
              <a:rPr lang="en-SA" smtClean="0"/>
              <a:t>04/12/2021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4267E-3D69-A747-ADF5-125ABB9D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AB36E-CBCE-4C43-ACC0-C646FF72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6E8-4CB5-6146-B656-0382121E1CE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7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3825B-B6BD-0647-9944-AF7F01EC4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F666D-29AF-FD44-A0C7-FE100CE87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7D95B-3639-D945-BB4A-E7477F5D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B614-13FF-A34C-966B-F3C89E73D37A}" type="datetimeFigureOut">
              <a:rPr lang="en-SA" smtClean="0"/>
              <a:t>04/12/2021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A417B-2A8D-F44D-9533-D0E8D552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CA58C-DA36-0042-95B7-C36685E7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6E8-4CB5-6146-B656-0382121E1CE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65572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8E67A-D23F-094B-8559-67498BD8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E3A2D-DBB4-DA43-9C42-AE4D88F9D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EB4D-D2CE-9742-AA92-B152B87E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B614-13FF-A34C-966B-F3C89E73D37A}" type="datetimeFigureOut">
              <a:rPr lang="en-SA" smtClean="0"/>
              <a:t>04/12/2021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F7AE1-5130-D647-A0D6-B641C9B6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07064-464D-FF40-AB9C-2ED17BD6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6E8-4CB5-6146-B656-0382121E1CE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0496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1F38-9104-2546-98AD-6F08709C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12BFD-2CD7-9040-A73F-94E73EABB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231DA-5C10-8B49-85A1-15ABF605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B614-13FF-A34C-966B-F3C89E73D37A}" type="datetimeFigureOut">
              <a:rPr lang="en-SA" smtClean="0"/>
              <a:t>04/12/2021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A33D4-E4E4-7546-838B-587BCC4C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F3005-5A91-E541-8254-820229BC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6E8-4CB5-6146-B656-0382121E1CE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1164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D520-4E5E-F547-BDAC-CFEED93F1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43A5-BC63-054E-AA01-A35BFFC81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27D6E-9AD6-FE41-8DAE-FE0BF85EB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DD495-5193-4E4F-A8F4-D48DFC85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B614-13FF-A34C-966B-F3C89E73D37A}" type="datetimeFigureOut">
              <a:rPr lang="en-SA" smtClean="0"/>
              <a:t>04/12/2021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3426A-5BE3-A342-92E5-21F9C5B1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3E2D2-D7AA-1848-A237-BF8337BC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6E8-4CB5-6146-B656-0382121E1CE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5574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4D68-C013-7149-A519-7C9C7437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BD275-C94B-0345-B39F-87F9E0CC2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1BDF7-50C7-DF4D-ABA7-7939E8C3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1977E-3232-2044-95E2-C3D651CCF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047F2-684D-3B43-BDB3-D92FC0C85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45F48-BDB7-C84B-AFEE-31D5C5AE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B614-13FF-A34C-966B-F3C89E73D37A}" type="datetimeFigureOut">
              <a:rPr lang="en-SA" smtClean="0"/>
              <a:t>04/12/2021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2B6EC-794C-424D-B9D2-A7A09376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9B9AB-C1D5-2941-8EE3-213A34B7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6E8-4CB5-6146-B656-0382121E1CE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63457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3C50-8E73-2C47-923C-DC625D51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1241E-9194-1C43-BE30-52995BA3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B614-13FF-A34C-966B-F3C89E73D37A}" type="datetimeFigureOut">
              <a:rPr lang="en-SA" smtClean="0"/>
              <a:t>04/12/2021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84230-0175-064E-A3C1-59B71630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B998C-3AAB-6C46-ABF0-1FE0E6B3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6E8-4CB5-6146-B656-0382121E1CE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8433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FA6C1-2ADD-3B45-AD8A-1AF5CA01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B614-13FF-A34C-966B-F3C89E73D37A}" type="datetimeFigureOut">
              <a:rPr lang="en-SA" smtClean="0"/>
              <a:t>04/12/2021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8F87C0-45DE-BB4F-84A8-9F5C1E89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B822A-4D9F-7345-9427-3414D408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6E8-4CB5-6146-B656-0382121E1CE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51207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287C-4F35-A647-869E-0F5769C5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E7F46-4297-7445-836F-DDD4A442D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C7F0E-9D60-7C40-9A80-287B1C389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846EB-52AB-9146-BB7C-6415082E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B614-13FF-A34C-966B-F3C89E73D37A}" type="datetimeFigureOut">
              <a:rPr lang="en-SA" smtClean="0"/>
              <a:t>04/12/2021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A982E-9932-A941-B1C3-48401EF9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DC8C2-0E7F-984F-ADC7-9ADED04A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6E8-4CB5-6146-B656-0382121E1CE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27801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7075-FF1A-9343-8C12-1D1FF3DF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6E71E3-9CAB-DD45-BC0E-BB3ECAE3C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928CD-2CD6-8140-A89C-D2F230D14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2EDE0-89AA-8D4F-B8D7-79B50CCF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B614-13FF-A34C-966B-F3C89E73D37A}" type="datetimeFigureOut">
              <a:rPr lang="en-SA" smtClean="0"/>
              <a:t>04/12/2021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685E1-905F-8948-A202-C007BEC1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CD195-1123-A44F-95B2-E9302BF5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6E8-4CB5-6146-B656-0382121E1CE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83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AC68B2-44D7-BB49-AB9A-B5D8D43E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0C799-A4D9-F346-BF47-465B63C7F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47EE9-2A71-304D-9F71-CD8D7F438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3B614-13FF-A34C-966B-F3C89E73D37A}" type="datetimeFigureOut">
              <a:rPr lang="en-SA" smtClean="0"/>
              <a:t>04/12/2021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B4A71-2862-A84C-B7CA-3973356EB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B938D-A741-F245-AE61-194909FEB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76E8-4CB5-6146-B656-0382121E1CE3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4916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ae/url?sa=i&amp;url=http%3A%2F%2Fclipart-library.com%2Fpictures-of-a-child-reading.html&amp;psig=AOvVaw24heVByo8nNaiZzLdZSFwi&amp;ust=1587113386369000&amp;source=images&amp;cd=vfe&amp;ved=0CAIQjRxqFwoTCNDDgp7I7OgCFQAAAAAdAAAAABAO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jpeg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jpeg"/><Relationship Id="rId7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ae/url?sa=i&amp;url=http%3A%2F%2Fclipart-library.com%2Fessays-cliparts.html&amp;psig=AOvVaw25N3_wGUEecAmLzoMH8TQI&amp;ust=1587114389680000&amp;source=images&amp;cd=vfe&amp;ved=0CAIQjRxqFwoTCODkyv_L7OgCFQAAAAAdAAAAABA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2.jpeg"/><Relationship Id="rId7" Type="http://schemas.openxmlformats.org/officeDocument/2006/relationships/image" Target="../media/image7.gif"/><Relationship Id="rId12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1.jpg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image" Target="../media/image3.jp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e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CE1B636-9843-42DB-B848-A6280376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4A56A07-4BDD-4262-9A26-13DE9816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11" y="851395"/>
            <a:ext cx="9428496" cy="53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4">
            <a:extLst>
              <a:ext uri="{FF2B5EF4-FFF2-40B4-BE49-F238E27FC236}">
                <a16:creationId xmlns:a16="http://schemas.microsoft.com/office/drawing/2014/main" id="{333CA73F-0059-46B2-874C-13134D2E4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26" y="1358743"/>
            <a:ext cx="1881285" cy="1206005"/>
          </a:xfrm>
          <a:prstGeom prst="rect">
            <a:avLst/>
          </a:prstGeom>
          <a:ln w="38100">
            <a:solidFill>
              <a:srgbClr val="21B0C0"/>
            </a:solidFill>
          </a:ln>
        </p:spPr>
      </p:pic>
      <p:sp>
        <p:nvSpPr>
          <p:cNvPr id="9" name="مربع نص 5">
            <a:extLst>
              <a:ext uri="{FF2B5EF4-FFF2-40B4-BE49-F238E27FC236}">
                <a16:creationId xmlns:a16="http://schemas.microsoft.com/office/drawing/2014/main" id="{25925597-482A-46F9-9590-B693AB6FA89B}"/>
              </a:ext>
            </a:extLst>
          </p:cNvPr>
          <p:cNvSpPr txBox="1"/>
          <p:nvPr/>
        </p:nvSpPr>
        <p:spPr>
          <a:xfrm>
            <a:off x="167045" y="816648"/>
            <a:ext cx="190963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القوانين الصفية الإلكترونية</a:t>
            </a:r>
          </a:p>
        </p:txBody>
      </p:sp>
      <p:pic>
        <p:nvPicPr>
          <p:cNvPr id="1030" name="Picture 6" descr="ورق عمل درس اللغوى (المعرب والمبني من الأسماء) مادة لغتى للصف الاول المتوسط  لعام 1441 - مؤسسة التحاضير الحديثة">
            <a:extLst>
              <a:ext uri="{FF2B5EF4-FFF2-40B4-BE49-F238E27FC236}">
                <a16:creationId xmlns:a16="http://schemas.microsoft.com/office/drawing/2014/main" id="{D377AA55-5337-4E25-BE16-6CA6D7FD7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2" y="2621711"/>
            <a:ext cx="1881285" cy="1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p Clock With Camera Stickers for Android &amp; iOS | Gfycat">
            <a:extLst>
              <a:ext uri="{FF2B5EF4-FFF2-40B4-BE49-F238E27FC236}">
                <a16:creationId xmlns:a16="http://schemas.microsoft.com/office/drawing/2014/main" id="{373E962D-A311-4652-9209-FF745C6C80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45" y="38080"/>
            <a:ext cx="849228" cy="84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9CB317-0828-452E-BD9F-D050ECBA7C9E}"/>
              </a:ext>
            </a:extLst>
          </p:cNvPr>
          <p:cNvSpPr/>
          <p:nvPr/>
        </p:nvSpPr>
        <p:spPr>
          <a:xfrm>
            <a:off x="2285337" y="1034473"/>
            <a:ext cx="9066154" cy="4960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087467-E798-4B47-B7B1-B30D83BAEBCC}"/>
              </a:ext>
            </a:extLst>
          </p:cNvPr>
          <p:cNvSpPr txBox="1"/>
          <p:nvPr/>
        </p:nvSpPr>
        <p:spPr>
          <a:xfrm>
            <a:off x="2083311" y="5687089"/>
            <a:ext cx="361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إعداد المعلمة :فاطمة رباع                           روضة و مدرسة الرمس ح1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0FB6E8-5326-4024-BD26-33FFD3AE02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571" t="8687" r="15265" b="16969"/>
          <a:stretch/>
        </p:blipFill>
        <p:spPr>
          <a:xfrm>
            <a:off x="8501459" y="1753028"/>
            <a:ext cx="2578172" cy="33519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E87D53-6998-4832-B423-0CBB511EB7A0}"/>
              </a:ext>
            </a:extLst>
          </p:cNvPr>
          <p:cNvSpPr txBox="1"/>
          <p:nvPr/>
        </p:nvSpPr>
        <p:spPr>
          <a:xfrm>
            <a:off x="680193" y="1809138"/>
            <a:ext cx="79249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11500" dirty="0">
                <a:cs typeface="(AH) Manal Black" pitchFamily="2" charset="-78"/>
              </a:rPr>
              <a:t>الجملة الفعلية  </a:t>
            </a:r>
            <a:endParaRPr lang="en-US" sz="11500" dirty="0">
              <a:cs typeface="(AH) Manal Black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3811C3-06C4-47DD-8E95-D1850A3DE6D6}"/>
              </a:ext>
            </a:extLst>
          </p:cNvPr>
          <p:cNvSpPr txBox="1"/>
          <p:nvPr/>
        </p:nvSpPr>
        <p:spPr>
          <a:xfrm>
            <a:off x="2855844" y="4192105"/>
            <a:ext cx="437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بنية اللغة</a:t>
            </a:r>
            <a:endParaRPr lang="en-US" sz="41300" dirty="0"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853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19E6D-4C67-440D-B7A5-E6733DA25055}"/>
              </a:ext>
            </a:extLst>
          </p:cNvPr>
          <p:cNvGrpSpPr/>
          <p:nvPr/>
        </p:nvGrpSpPr>
        <p:grpSpPr>
          <a:xfrm>
            <a:off x="-72386" y="-102601"/>
            <a:ext cx="12192000" cy="6960601"/>
            <a:chOff x="-72386" y="-102601"/>
            <a:chExt cx="12192000" cy="6960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C4855-77E1-4E40-AFA6-0240A6F3E765}"/>
                </a:ext>
              </a:extLst>
            </p:cNvPr>
            <p:cNvGrpSpPr/>
            <p:nvPr/>
          </p:nvGrpSpPr>
          <p:grpSpPr>
            <a:xfrm>
              <a:off x="-72386" y="-102601"/>
              <a:ext cx="12192000" cy="6960601"/>
              <a:chOff x="-173679" y="109272"/>
              <a:chExt cx="12192000" cy="696060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CE1B636-9843-42DB-B848-A6280376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679" y="211873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A56A07-4BDD-4262-9A26-13DE98165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21" y="508990"/>
                <a:ext cx="9008918" cy="539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صورة 4">
                <a:extLst>
                  <a:ext uri="{FF2B5EF4-FFF2-40B4-BE49-F238E27FC236}">
                    <a16:creationId xmlns:a16="http://schemas.microsoft.com/office/drawing/2014/main" id="{333CA73F-0059-46B2-874C-13134D2E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79" y="1490310"/>
                <a:ext cx="1881285" cy="1206005"/>
              </a:xfrm>
              <a:prstGeom prst="rect">
                <a:avLst/>
              </a:prstGeom>
              <a:ln w="38100">
                <a:solidFill>
                  <a:srgbClr val="21B0C0"/>
                </a:solidFill>
              </a:ln>
            </p:spPr>
          </p:pic>
          <p:sp>
            <p:nvSpPr>
              <p:cNvPr id="9" name="مربع نص 5">
                <a:extLst>
                  <a:ext uri="{FF2B5EF4-FFF2-40B4-BE49-F238E27FC236}">
                    <a16:creationId xmlns:a16="http://schemas.microsoft.com/office/drawing/2014/main" id="{25925597-482A-46F9-9590-B693AB6FA89B}"/>
                  </a:ext>
                </a:extLst>
              </p:cNvPr>
              <p:cNvSpPr txBox="1"/>
              <p:nvPr/>
            </p:nvSpPr>
            <p:spPr>
              <a:xfrm>
                <a:off x="-32859" y="958500"/>
                <a:ext cx="215553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القوانين الصفية الإلكترونية</a:t>
                </a:r>
              </a:p>
            </p:txBody>
          </p:sp>
          <p:pic>
            <p:nvPicPr>
              <p:cNvPr id="1030" name="Picture 6" descr="ورق عمل درس اللغوى (المعرب والمبني من الأسماء) مادة لغتى للصف الاول المتوسط  لعام 1441 - مؤسسة التحاضير الحديثة">
                <a:extLst>
                  <a:ext uri="{FF2B5EF4-FFF2-40B4-BE49-F238E27FC236}">
                    <a16:creationId xmlns:a16="http://schemas.microsoft.com/office/drawing/2014/main" id="{D377AA55-5337-4E25-BE16-6CA6D7FD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78" y="2763981"/>
                <a:ext cx="1881285" cy="1330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op Clock With Camera Stickers for Android &amp; iOS | Gfycat">
                <a:extLst>
                  <a:ext uri="{FF2B5EF4-FFF2-40B4-BE49-F238E27FC236}">
                    <a16:creationId xmlns:a16="http://schemas.microsoft.com/office/drawing/2014/main" id="{373E962D-A311-4652-9209-FF745C6C80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6" y="109272"/>
                <a:ext cx="849228" cy="849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2D4BB8-E88D-413D-8FA2-69DC740A7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58" y="4426205"/>
              <a:ext cx="234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CE58-D0F7-410E-A636-96619DBB1AC3}"/>
                </a:ext>
              </a:extLst>
            </p:cNvPr>
            <p:cNvSpPr/>
            <p:nvPr/>
          </p:nvSpPr>
          <p:spPr>
            <a:xfrm>
              <a:off x="2362792" y="297117"/>
              <a:ext cx="9149740" cy="6263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E485A79-551C-418E-A64E-FE12DC91AF4D}"/>
              </a:ext>
            </a:extLst>
          </p:cNvPr>
          <p:cNvSpPr/>
          <p:nvPr/>
        </p:nvSpPr>
        <p:spPr>
          <a:xfrm>
            <a:off x="4857125" y="678326"/>
            <a:ext cx="632791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/>
            <a:r>
              <a:rPr lang="ar-AE" sz="4000" b="1" dirty="0">
                <a:cs typeface="Akhbar MT" pitchFamily="2" charset="-78"/>
              </a:rPr>
              <a:t>حول الكلمات التالية وفق النمط :</a:t>
            </a:r>
            <a:endParaRPr lang="en-US" sz="40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DBACFE-6070-4354-A9A1-AC2FCABC5EAE}"/>
              </a:ext>
            </a:extLst>
          </p:cNvPr>
          <p:cNvSpPr/>
          <p:nvPr/>
        </p:nvSpPr>
        <p:spPr>
          <a:xfrm>
            <a:off x="6967534" y="2109583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>
                <a:solidFill>
                  <a:srgbClr val="FF0000"/>
                </a:solidFill>
              </a:rPr>
              <a:t>يَ</a:t>
            </a:r>
            <a:r>
              <a:rPr lang="ar-AE" sz="6000" b="1" dirty="0">
                <a:solidFill>
                  <a:schemeClr val="tx1"/>
                </a:solidFill>
              </a:rPr>
              <a:t>كْتُبُ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E394D9D-6653-47A3-8133-E67CF2B8AC49}"/>
              </a:ext>
            </a:extLst>
          </p:cNvPr>
          <p:cNvSpPr/>
          <p:nvPr/>
        </p:nvSpPr>
        <p:spPr>
          <a:xfrm>
            <a:off x="9077943" y="2109583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tx1"/>
                </a:solidFill>
              </a:rPr>
              <a:t>كَتَبَ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CC0465A-9307-4D24-91A9-17C010A38D75}"/>
              </a:ext>
            </a:extLst>
          </p:cNvPr>
          <p:cNvSpPr/>
          <p:nvPr/>
        </p:nvSpPr>
        <p:spPr>
          <a:xfrm>
            <a:off x="6967534" y="4263061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>
                <a:solidFill>
                  <a:srgbClr val="FF0000"/>
                </a:solidFill>
              </a:rPr>
              <a:t>يَ</a:t>
            </a:r>
            <a:r>
              <a:rPr lang="ar-AE" sz="6000" b="1" dirty="0">
                <a:solidFill>
                  <a:schemeClr val="tx1"/>
                </a:solidFill>
              </a:rPr>
              <a:t>قْـرَأُ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A1F9E18-8915-4EAF-AC9D-8A9E8D797526}"/>
              </a:ext>
            </a:extLst>
          </p:cNvPr>
          <p:cNvSpPr/>
          <p:nvPr/>
        </p:nvSpPr>
        <p:spPr>
          <a:xfrm>
            <a:off x="9077943" y="4263061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tx1"/>
                </a:solidFill>
              </a:rPr>
              <a:t>قَرَأَ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063AD43-C34B-4E1D-A4F3-66D86564DD28}"/>
              </a:ext>
            </a:extLst>
          </p:cNvPr>
          <p:cNvSpPr/>
          <p:nvPr/>
        </p:nvSpPr>
        <p:spPr>
          <a:xfrm>
            <a:off x="2498238" y="2106270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>
                <a:solidFill>
                  <a:srgbClr val="FF0000"/>
                </a:solidFill>
              </a:rPr>
              <a:t>يَ</a:t>
            </a:r>
            <a:r>
              <a:rPr lang="ar-AE" sz="4800" b="1" dirty="0">
                <a:solidFill>
                  <a:schemeClr val="tx1"/>
                </a:solidFill>
              </a:rPr>
              <a:t>جْلِسُ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46E8EBE-D2D7-438F-A845-ED438AFF2F6C}"/>
              </a:ext>
            </a:extLst>
          </p:cNvPr>
          <p:cNvSpPr/>
          <p:nvPr/>
        </p:nvSpPr>
        <p:spPr>
          <a:xfrm>
            <a:off x="4608647" y="2106270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>
                <a:solidFill>
                  <a:schemeClr val="tx1"/>
                </a:solidFill>
              </a:rPr>
              <a:t>جَلَسَ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8D46C9F-F2B4-47D6-B7FF-16AA5DD2BB2F}"/>
              </a:ext>
            </a:extLst>
          </p:cNvPr>
          <p:cNvSpPr/>
          <p:nvPr/>
        </p:nvSpPr>
        <p:spPr>
          <a:xfrm>
            <a:off x="2498238" y="4259748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b="1" dirty="0">
                <a:solidFill>
                  <a:srgbClr val="FF0000"/>
                </a:solidFill>
              </a:rPr>
              <a:t>يَ</a:t>
            </a:r>
            <a:r>
              <a:rPr lang="ar-AE" sz="5400" b="1" dirty="0">
                <a:solidFill>
                  <a:schemeClr val="tx1"/>
                </a:solidFill>
              </a:rPr>
              <a:t>سْجِدُ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D49CEF-7A42-439E-AE50-C47350AFDFAA}"/>
              </a:ext>
            </a:extLst>
          </p:cNvPr>
          <p:cNvSpPr/>
          <p:nvPr/>
        </p:nvSpPr>
        <p:spPr>
          <a:xfrm>
            <a:off x="4608647" y="4259748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tx1"/>
                </a:solidFill>
              </a:rPr>
              <a:t>سَجَدَ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19E6D-4C67-440D-B7A5-E6733DA25055}"/>
              </a:ext>
            </a:extLst>
          </p:cNvPr>
          <p:cNvGrpSpPr/>
          <p:nvPr/>
        </p:nvGrpSpPr>
        <p:grpSpPr>
          <a:xfrm>
            <a:off x="-72386" y="-102601"/>
            <a:ext cx="12192000" cy="6960601"/>
            <a:chOff x="-72386" y="-102601"/>
            <a:chExt cx="12192000" cy="6960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C4855-77E1-4E40-AFA6-0240A6F3E765}"/>
                </a:ext>
              </a:extLst>
            </p:cNvPr>
            <p:cNvGrpSpPr/>
            <p:nvPr/>
          </p:nvGrpSpPr>
          <p:grpSpPr>
            <a:xfrm>
              <a:off x="-72386" y="-102601"/>
              <a:ext cx="12192000" cy="6960601"/>
              <a:chOff x="-173679" y="109272"/>
              <a:chExt cx="12192000" cy="696060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CE1B636-9843-42DB-B848-A6280376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679" y="211873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A56A07-4BDD-4262-9A26-13DE98165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21" y="508990"/>
                <a:ext cx="9008918" cy="539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صورة 4">
                <a:extLst>
                  <a:ext uri="{FF2B5EF4-FFF2-40B4-BE49-F238E27FC236}">
                    <a16:creationId xmlns:a16="http://schemas.microsoft.com/office/drawing/2014/main" id="{333CA73F-0059-46B2-874C-13134D2E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79" y="1490310"/>
                <a:ext cx="1881285" cy="1206005"/>
              </a:xfrm>
              <a:prstGeom prst="rect">
                <a:avLst/>
              </a:prstGeom>
              <a:ln w="38100">
                <a:solidFill>
                  <a:srgbClr val="21B0C0"/>
                </a:solidFill>
              </a:ln>
            </p:spPr>
          </p:pic>
          <p:sp>
            <p:nvSpPr>
              <p:cNvPr id="9" name="مربع نص 5">
                <a:extLst>
                  <a:ext uri="{FF2B5EF4-FFF2-40B4-BE49-F238E27FC236}">
                    <a16:creationId xmlns:a16="http://schemas.microsoft.com/office/drawing/2014/main" id="{25925597-482A-46F9-9590-B693AB6FA89B}"/>
                  </a:ext>
                </a:extLst>
              </p:cNvPr>
              <p:cNvSpPr txBox="1"/>
              <p:nvPr/>
            </p:nvSpPr>
            <p:spPr>
              <a:xfrm>
                <a:off x="-32859" y="958500"/>
                <a:ext cx="215553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القوانين الصفية الإلكترونية</a:t>
                </a:r>
              </a:p>
            </p:txBody>
          </p:sp>
          <p:pic>
            <p:nvPicPr>
              <p:cNvPr id="1030" name="Picture 6" descr="ورق عمل درس اللغوى (المعرب والمبني من الأسماء) مادة لغتى للصف الاول المتوسط  لعام 1441 - مؤسسة التحاضير الحديثة">
                <a:extLst>
                  <a:ext uri="{FF2B5EF4-FFF2-40B4-BE49-F238E27FC236}">
                    <a16:creationId xmlns:a16="http://schemas.microsoft.com/office/drawing/2014/main" id="{D377AA55-5337-4E25-BE16-6CA6D7FD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78" y="2763981"/>
                <a:ext cx="1881285" cy="1330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op Clock With Camera Stickers for Android &amp; iOS | Gfycat">
                <a:extLst>
                  <a:ext uri="{FF2B5EF4-FFF2-40B4-BE49-F238E27FC236}">
                    <a16:creationId xmlns:a16="http://schemas.microsoft.com/office/drawing/2014/main" id="{373E962D-A311-4652-9209-FF745C6C80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6" y="109272"/>
                <a:ext cx="849228" cy="849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2D4BB8-E88D-413D-8FA2-69DC740A7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58" y="4426205"/>
              <a:ext cx="234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CE58-D0F7-410E-A636-96619DBB1AC3}"/>
                </a:ext>
              </a:extLst>
            </p:cNvPr>
            <p:cNvSpPr/>
            <p:nvPr/>
          </p:nvSpPr>
          <p:spPr>
            <a:xfrm>
              <a:off x="2362792" y="297117"/>
              <a:ext cx="9149740" cy="6263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302F5F2-22BA-4FE2-90C0-203A3B69C7E3}"/>
              </a:ext>
            </a:extLst>
          </p:cNvPr>
          <p:cNvSpPr/>
          <p:nvPr/>
        </p:nvSpPr>
        <p:spPr>
          <a:xfrm>
            <a:off x="4862499" y="570551"/>
            <a:ext cx="632791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/>
            <a:r>
              <a:rPr lang="ar-AE" sz="4000" b="1" dirty="0">
                <a:cs typeface="Akhbar MT" pitchFamily="2" charset="-78"/>
              </a:rPr>
              <a:t>حول الكلمات التالية وفق النمط :</a:t>
            </a:r>
            <a:endParaRPr lang="en-US" sz="4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8A614D-BF1E-47FB-92FD-1293DC2B998B}"/>
              </a:ext>
            </a:extLst>
          </p:cNvPr>
          <p:cNvSpPr/>
          <p:nvPr/>
        </p:nvSpPr>
        <p:spPr>
          <a:xfrm>
            <a:off x="6972908" y="2001808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>
                <a:solidFill>
                  <a:srgbClr val="FF0000"/>
                </a:solidFill>
              </a:rPr>
              <a:t>يَ</a:t>
            </a:r>
            <a:r>
              <a:rPr lang="ar-AE" sz="6000" b="1" dirty="0">
                <a:solidFill>
                  <a:schemeClr val="tx1"/>
                </a:solidFill>
              </a:rPr>
              <a:t>جْمَعُ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308F75-F9DF-4EFE-B76F-E8D50960FB85}"/>
              </a:ext>
            </a:extLst>
          </p:cNvPr>
          <p:cNvSpPr/>
          <p:nvPr/>
        </p:nvSpPr>
        <p:spPr>
          <a:xfrm>
            <a:off x="9083317" y="2001808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tx1"/>
                </a:solidFill>
              </a:rPr>
              <a:t>جَمَعَ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044DE0-BA97-4799-BA7B-3607374EFCFA}"/>
              </a:ext>
            </a:extLst>
          </p:cNvPr>
          <p:cNvSpPr/>
          <p:nvPr/>
        </p:nvSpPr>
        <p:spPr>
          <a:xfrm>
            <a:off x="6972908" y="4155286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b="1" dirty="0">
                <a:solidFill>
                  <a:srgbClr val="FF0000"/>
                </a:solidFill>
              </a:rPr>
              <a:t>يَ</a:t>
            </a:r>
            <a:r>
              <a:rPr lang="ar-AE" sz="5400" b="1" dirty="0">
                <a:solidFill>
                  <a:schemeClr val="tx1"/>
                </a:solidFill>
              </a:rPr>
              <a:t>صْعَدُ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946D30-C58D-42A6-945E-E11F5E4D0FBC}"/>
              </a:ext>
            </a:extLst>
          </p:cNvPr>
          <p:cNvSpPr/>
          <p:nvPr/>
        </p:nvSpPr>
        <p:spPr>
          <a:xfrm>
            <a:off x="9083317" y="4155286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tx1"/>
                </a:solidFill>
              </a:rPr>
              <a:t>صَعَدَ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7A245C-4864-4C4D-BF38-6642B6A03983}"/>
              </a:ext>
            </a:extLst>
          </p:cNvPr>
          <p:cNvSpPr/>
          <p:nvPr/>
        </p:nvSpPr>
        <p:spPr>
          <a:xfrm>
            <a:off x="2503612" y="1998495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>
                <a:solidFill>
                  <a:srgbClr val="FF0000"/>
                </a:solidFill>
              </a:rPr>
              <a:t>يَ</a:t>
            </a:r>
            <a:r>
              <a:rPr lang="ar-AE" sz="4800" b="1" dirty="0">
                <a:solidFill>
                  <a:schemeClr val="tx1"/>
                </a:solidFill>
              </a:rPr>
              <a:t>رْكَبُ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63CF32-4A76-4BA5-B31C-E5B6FD4DB135}"/>
              </a:ext>
            </a:extLst>
          </p:cNvPr>
          <p:cNvSpPr/>
          <p:nvPr/>
        </p:nvSpPr>
        <p:spPr>
          <a:xfrm>
            <a:off x="4614021" y="1998495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>
                <a:solidFill>
                  <a:schemeClr val="tx1"/>
                </a:solidFill>
              </a:rPr>
              <a:t>رَكَبَ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7114C92-798F-4ACA-9103-AFDE1A949938}"/>
              </a:ext>
            </a:extLst>
          </p:cNvPr>
          <p:cNvSpPr/>
          <p:nvPr/>
        </p:nvSpPr>
        <p:spPr>
          <a:xfrm>
            <a:off x="2503612" y="4151973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5400" b="1" dirty="0">
                <a:solidFill>
                  <a:srgbClr val="FF0000"/>
                </a:solidFill>
              </a:rPr>
              <a:t>يَ</a:t>
            </a:r>
            <a:r>
              <a:rPr lang="ar-AE" sz="5400" b="1" dirty="0">
                <a:solidFill>
                  <a:schemeClr val="tx1"/>
                </a:solidFill>
              </a:rPr>
              <a:t>فْتَحُ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81D07D9-2AEF-4706-A0F1-3B718B717FCF}"/>
              </a:ext>
            </a:extLst>
          </p:cNvPr>
          <p:cNvSpPr/>
          <p:nvPr/>
        </p:nvSpPr>
        <p:spPr>
          <a:xfrm>
            <a:off x="4614021" y="4151973"/>
            <a:ext cx="2107096" cy="17062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tx1"/>
                </a:solidFill>
              </a:rPr>
              <a:t>فَتَحَ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19E6D-4C67-440D-B7A5-E6733DA25055}"/>
              </a:ext>
            </a:extLst>
          </p:cNvPr>
          <p:cNvGrpSpPr/>
          <p:nvPr/>
        </p:nvGrpSpPr>
        <p:grpSpPr>
          <a:xfrm>
            <a:off x="-72386" y="-102601"/>
            <a:ext cx="12192000" cy="6960601"/>
            <a:chOff x="-72386" y="-102601"/>
            <a:chExt cx="12192000" cy="6960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C4855-77E1-4E40-AFA6-0240A6F3E765}"/>
                </a:ext>
              </a:extLst>
            </p:cNvPr>
            <p:cNvGrpSpPr/>
            <p:nvPr/>
          </p:nvGrpSpPr>
          <p:grpSpPr>
            <a:xfrm>
              <a:off x="-72386" y="-102601"/>
              <a:ext cx="12192000" cy="6960601"/>
              <a:chOff x="-173679" y="109272"/>
              <a:chExt cx="12192000" cy="696060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CE1B636-9843-42DB-B848-A6280376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679" y="211873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A56A07-4BDD-4262-9A26-13DE98165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21" y="508990"/>
                <a:ext cx="9008918" cy="539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صورة 4">
                <a:extLst>
                  <a:ext uri="{FF2B5EF4-FFF2-40B4-BE49-F238E27FC236}">
                    <a16:creationId xmlns:a16="http://schemas.microsoft.com/office/drawing/2014/main" id="{333CA73F-0059-46B2-874C-13134D2E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79" y="1490310"/>
                <a:ext cx="1881285" cy="1206005"/>
              </a:xfrm>
              <a:prstGeom prst="rect">
                <a:avLst/>
              </a:prstGeom>
              <a:ln w="38100">
                <a:solidFill>
                  <a:srgbClr val="21B0C0"/>
                </a:solidFill>
              </a:ln>
            </p:spPr>
          </p:pic>
          <p:sp>
            <p:nvSpPr>
              <p:cNvPr id="9" name="مربع نص 5">
                <a:extLst>
                  <a:ext uri="{FF2B5EF4-FFF2-40B4-BE49-F238E27FC236}">
                    <a16:creationId xmlns:a16="http://schemas.microsoft.com/office/drawing/2014/main" id="{25925597-482A-46F9-9590-B693AB6FA89B}"/>
                  </a:ext>
                </a:extLst>
              </p:cNvPr>
              <p:cNvSpPr txBox="1"/>
              <p:nvPr/>
            </p:nvSpPr>
            <p:spPr>
              <a:xfrm>
                <a:off x="-32859" y="958500"/>
                <a:ext cx="215553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القوانين الصفية الإلكترونية</a:t>
                </a:r>
              </a:p>
            </p:txBody>
          </p:sp>
          <p:pic>
            <p:nvPicPr>
              <p:cNvPr id="1030" name="Picture 6" descr="ورق عمل درس اللغوى (المعرب والمبني من الأسماء) مادة لغتى للصف الاول المتوسط  لعام 1441 - مؤسسة التحاضير الحديثة">
                <a:extLst>
                  <a:ext uri="{FF2B5EF4-FFF2-40B4-BE49-F238E27FC236}">
                    <a16:creationId xmlns:a16="http://schemas.microsoft.com/office/drawing/2014/main" id="{D377AA55-5337-4E25-BE16-6CA6D7FD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78" y="2763981"/>
                <a:ext cx="1881285" cy="1330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op Clock With Camera Stickers for Android &amp; iOS | Gfycat">
                <a:extLst>
                  <a:ext uri="{FF2B5EF4-FFF2-40B4-BE49-F238E27FC236}">
                    <a16:creationId xmlns:a16="http://schemas.microsoft.com/office/drawing/2014/main" id="{373E962D-A311-4652-9209-FF745C6C80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6" y="109272"/>
                <a:ext cx="849228" cy="849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2D4BB8-E88D-413D-8FA2-69DC740A7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58" y="4426205"/>
              <a:ext cx="234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CE58-D0F7-410E-A636-96619DBB1AC3}"/>
                </a:ext>
              </a:extLst>
            </p:cNvPr>
            <p:cNvSpPr/>
            <p:nvPr/>
          </p:nvSpPr>
          <p:spPr>
            <a:xfrm>
              <a:off x="2362792" y="297117"/>
              <a:ext cx="9149740" cy="6263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مربع نص 5">
            <a:extLst>
              <a:ext uri="{FF2B5EF4-FFF2-40B4-BE49-F238E27FC236}">
                <a16:creationId xmlns:a16="http://schemas.microsoft.com/office/drawing/2014/main" id="{5B684C73-13FB-486C-8A2C-EAD730B6E4E2}"/>
              </a:ext>
            </a:extLst>
          </p:cNvPr>
          <p:cNvSpPr txBox="1"/>
          <p:nvPr/>
        </p:nvSpPr>
        <p:spPr>
          <a:xfrm>
            <a:off x="7465263" y="3443444"/>
            <a:ext cx="47077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قَـرَأَ</a:t>
            </a:r>
            <a:r>
              <a:rPr lang="ar-SA" sz="4800" b="1" dirty="0">
                <a:cs typeface="Akhbar MT" pitchFamily="2" charset="-78"/>
              </a:rPr>
              <a:t> الطالبُ ال</a:t>
            </a:r>
            <a:r>
              <a:rPr lang="ar-AE" sz="4800" b="1" dirty="0">
                <a:cs typeface="Akhbar MT" pitchFamily="2" charset="-78"/>
              </a:rPr>
              <a:t>ْكِتابَ</a:t>
            </a:r>
            <a:r>
              <a:rPr lang="ar-SA" sz="4800" b="1" dirty="0">
                <a:cs typeface="Akhbar MT" pitchFamily="2" charset="-78"/>
              </a:rPr>
              <a:t>.</a:t>
            </a:r>
          </a:p>
        </p:txBody>
      </p:sp>
      <p:sp>
        <p:nvSpPr>
          <p:cNvPr id="13" name="مربع نص 6">
            <a:extLst>
              <a:ext uri="{FF2B5EF4-FFF2-40B4-BE49-F238E27FC236}">
                <a16:creationId xmlns:a16="http://schemas.microsoft.com/office/drawing/2014/main" id="{9E9A4E5F-4D53-4E92-A832-B636380BB004}"/>
              </a:ext>
            </a:extLst>
          </p:cNvPr>
          <p:cNvSpPr txBox="1"/>
          <p:nvPr/>
        </p:nvSpPr>
        <p:spPr>
          <a:xfrm>
            <a:off x="2765446" y="3443444"/>
            <a:ext cx="47077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يَقْـرَأُ</a:t>
            </a:r>
            <a:r>
              <a:rPr lang="ar-SA" sz="4800" b="1" dirty="0">
                <a:cs typeface="Akhbar MT" pitchFamily="2" charset="-78"/>
              </a:rPr>
              <a:t> الطالبُ ا</a:t>
            </a:r>
            <a:r>
              <a:rPr lang="ar-AE" sz="4800" b="1" dirty="0">
                <a:cs typeface="Akhbar MT" pitchFamily="2" charset="-78"/>
              </a:rPr>
              <a:t>لْكِتابَ</a:t>
            </a:r>
            <a:r>
              <a:rPr lang="ar-SA" sz="4800" b="1" dirty="0">
                <a:cs typeface="Akhbar MT" pitchFamily="2" charset="-78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AAE8FF-417C-4C11-8154-1FF9A0376399}"/>
              </a:ext>
            </a:extLst>
          </p:cNvPr>
          <p:cNvSpPr/>
          <p:nvPr/>
        </p:nvSpPr>
        <p:spPr>
          <a:xfrm>
            <a:off x="2564119" y="5846212"/>
            <a:ext cx="8747086" cy="71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ar-AE" u="sng" dirty="0"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(ما يحتاج المتعلم لمعرفته هنا أن قرأ تدل على انتهاء العمل أو الذي قام به زميلهم أما يقرأ فتدل على أن زميلهم الآخر ما زال مستمرًا في القراءة).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0CA01618-770C-4390-A3C2-230CEA4D32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b="12761"/>
          <a:stretch/>
        </p:blipFill>
        <p:spPr>
          <a:xfrm>
            <a:off x="8395740" y="746627"/>
            <a:ext cx="2150620" cy="21833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2" descr="Free Pictures Of A Child Reading, Download Free Clip Art, Free ...">
            <a:hlinkClick r:id="rId8"/>
            <a:extLst>
              <a:ext uri="{FF2B5EF4-FFF2-40B4-BE49-F238E27FC236}">
                <a16:creationId xmlns:a16="http://schemas.microsoft.com/office/drawing/2014/main" id="{80BB46A2-21A2-4B85-8D95-B6F08556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208" y="746627"/>
            <a:ext cx="2241733" cy="23221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8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19E6D-4C67-440D-B7A5-E6733DA25055}"/>
              </a:ext>
            </a:extLst>
          </p:cNvPr>
          <p:cNvGrpSpPr/>
          <p:nvPr/>
        </p:nvGrpSpPr>
        <p:grpSpPr>
          <a:xfrm>
            <a:off x="-72386" y="-102601"/>
            <a:ext cx="12192000" cy="6960601"/>
            <a:chOff x="-72386" y="-102601"/>
            <a:chExt cx="12192000" cy="6960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C4855-77E1-4E40-AFA6-0240A6F3E765}"/>
                </a:ext>
              </a:extLst>
            </p:cNvPr>
            <p:cNvGrpSpPr/>
            <p:nvPr/>
          </p:nvGrpSpPr>
          <p:grpSpPr>
            <a:xfrm>
              <a:off x="-72386" y="-102601"/>
              <a:ext cx="12192000" cy="6960601"/>
              <a:chOff x="-173679" y="109272"/>
              <a:chExt cx="12192000" cy="696060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CE1B636-9843-42DB-B848-A6280376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679" y="211873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A56A07-4BDD-4262-9A26-13DE98165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21" y="508990"/>
                <a:ext cx="9008918" cy="539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صورة 4">
                <a:extLst>
                  <a:ext uri="{FF2B5EF4-FFF2-40B4-BE49-F238E27FC236}">
                    <a16:creationId xmlns:a16="http://schemas.microsoft.com/office/drawing/2014/main" id="{333CA73F-0059-46B2-874C-13134D2E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79" y="1490310"/>
                <a:ext cx="1881285" cy="1206005"/>
              </a:xfrm>
              <a:prstGeom prst="rect">
                <a:avLst/>
              </a:prstGeom>
              <a:ln w="38100">
                <a:solidFill>
                  <a:srgbClr val="21B0C0"/>
                </a:solidFill>
              </a:ln>
            </p:spPr>
          </p:pic>
          <p:sp>
            <p:nvSpPr>
              <p:cNvPr id="9" name="مربع نص 5">
                <a:extLst>
                  <a:ext uri="{FF2B5EF4-FFF2-40B4-BE49-F238E27FC236}">
                    <a16:creationId xmlns:a16="http://schemas.microsoft.com/office/drawing/2014/main" id="{25925597-482A-46F9-9590-B693AB6FA89B}"/>
                  </a:ext>
                </a:extLst>
              </p:cNvPr>
              <p:cNvSpPr txBox="1"/>
              <p:nvPr/>
            </p:nvSpPr>
            <p:spPr>
              <a:xfrm>
                <a:off x="-32859" y="958500"/>
                <a:ext cx="215553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القوانين الصفية الإلكترونية</a:t>
                </a:r>
              </a:p>
            </p:txBody>
          </p:sp>
          <p:pic>
            <p:nvPicPr>
              <p:cNvPr id="1030" name="Picture 6" descr="ورق عمل درس اللغوى (المعرب والمبني من الأسماء) مادة لغتى للصف الاول المتوسط  لعام 1441 - مؤسسة التحاضير الحديثة">
                <a:extLst>
                  <a:ext uri="{FF2B5EF4-FFF2-40B4-BE49-F238E27FC236}">
                    <a16:creationId xmlns:a16="http://schemas.microsoft.com/office/drawing/2014/main" id="{D377AA55-5337-4E25-BE16-6CA6D7FD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78" y="2763981"/>
                <a:ext cx="1881285" cy="1330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op Clock With Camera Stickers for Android &amp; iOS | Gfycat">
                <a:extLst>
                  <a:ext uri="{FF2B5EF4-FFF2-40B4-BE49-F238E27FC236}">
                    <a16:creationId xmlns:a16="http://schemas.microsoft.com/office/drawing/2014/main" id="{373E962D-A311-4652-9209-FF745C6C80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6" y="109272"/>
                <a:ext cx="849228" cy="849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2D4BB8-E88D-413D-8FA2-69DC740A7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58" y="4426205"/>
              <a:ext cx="234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CE58-D0F7-410E-A636-96619DBB1AC3}"/>
                </a:ext>
              </a:extLst>
            </p:cNvPr>
            <p:cNvSpPr/>
            <p:nvPr/>
          </p:nvSpPr>
          <p:spPr>
            <a:xfrm>
              <a:off x="2362792" y="297117"/>
              <a:ext cx="9149740" cy="6263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مربع نص 5">
            <a:extLst>
              <a:ext uri="{FF2B5EF4-FFF2-40B4-BE49-F238E27FC236}">
                <a16:creationId xmlns:a16="http://schemas.microsoft.com/office/drawing/2014/main" id="{ECDBE240-AF76-4AA4-9DAB-1CED61DDB512}"/>
              </a:ext>
            </a:extLst>
          </p:cNvPr>
          <p:cNvSpPr txBox="1"/>
          <p:nvPr/>
        </p:nvSpPr>
        <p:spPr>
          <a:xfrm>
            <a:off x="7433593" y="3915313"/>
            <a:ext cx="57305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شَر</a:t>
            </a:r>
            <a:r>
              <a:rPr lang="ar-AE" sz="4800" b="1" dirty="0">
                <a:solidFill>
                  <a:srgbClr val="FF0000"/>
                </a:solidFill>
                <a:cs typeface="Akhbar MT" pitchFamily="2" charset="-78"/>
              </a:rPr>
              <a:t>ِ</a:t>
            </a:r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بَ</a:t>
            </a:r>
            <a:r>
              <a:rPr lang="ar-SA" sz="4800" b="1" dirty="0">
                <a:cs typeface="Akhbar MT" pitchFamily="2" charset="-78"/>
              </a:rPr>
              <a:t> </a:t>
            </a:r>
            <a:r>
              <a:rPr lang="ar-AE" sz="4800" b="1" dirty="0">
                <a:cs typeface="Akhbar MT" pitchFamily="2" charset="-78"/>
              </a:rPr>
              <a:t>أَخـي</a:t>
            </a:r>
            <a:r>
              <a:rPr lang="ar-SA" sz="4800" b="1" dirty="0">
                <a:cs typeface="Akhbar MT" pitchFamily="2" charset="-78"/>
              </a:rPr>
              <a:t> الْعَصيرَ .</a:t>
            </a:r>
          </a:p>
        </p:txBody>
      </p:sp>
      <p:sp>
        <p:nvSpPr>
          <p:cNvPr id="13" name="مربع نص 7">
            <a:extLst>
              <a:ext uri="{FF2B5EF4-FFF2-40B4-BE49-F238E27FC236}">
                <a16:creationId xmlns:a16="http://schemas.microsoft.com/office/drawing/2014/main" id="{19ADD29E-AEEE-464C-8BC1-F1248D22B142}"/>
              </a:ext>
            </a:extLst>
          </p:cNvPr>
          <p:cNvSpPr txBox="1"/>
          <p:nvPr/>
        </p:nvSpPr>
        <p:spPr>
          <a:xfrm>
            <a:off x="2848341" y="3954716"/>
            <a:ext cx="57305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يَشْرَبُ </a:t>
            </a:r>
            <a:r>
              <a:rPr lang="ar-AE" sz="4800" b="1" dirty="0">
                <a:cs typeface="Akhbar MT" pitchFamily="2" charset="-78"/>
              </a:rPr>
              <a:t>أَخي </a:t>
            </a:r>
            <a:r>
              <a:rPr lang="ar-SA" sz="4800" b="1" dirty="0">
                <a:cs typeface="Akhbar MT" pitchFamily="2" charset="-78"/>
              </a:rPr>
              <a:t>ال</a:t>
            </a:r>
            <a:r>
              <a:rPr lang="ar-AE" sz="4800" b="1" dirty="0">
                <a:cs typeface="Akhbar MT" pitchFamily="2" charset="-78"/>
              </a:rPr>
              <a:t>ْ</a:t>
            </a:r>
            <a:r>
              <a:rPr lang="ar-SA" sz="4800" b="1" dirty="0">
                <a:cs typeface="Akhbar MT" pitchFamily="2" charset="-78"/>
              </a:rPr>
              <a:t>ع</a:t>
            </a:r>
            <a:r>
              <a:rPr lang="ar-AE" sz="4800" b="1" dirty="0">
                <a:cs typeface="Akhbar MT" pitchFamily="2" charset="-78"/>
              </a:rPr>
              <a:t>َ</a:t>
            </a:r>
            <a:r>
              <a:rPr lang="ar-SA" sz="4800" b="1" dirty="0">
                <a:cs typeface="Akhbar MT" pitchFamily="2" charset="-78"/>
              </a:rPr>
              <a:t>صيرَ.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7E65D7-2326-4882-BACA-A1749A7849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22" y="1151386"/>
            <a:ext cx="3448159" cy="2582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40F992B-ECE6-4318-91AB-0867E8DBC89E}"/>
              </a:ext>
            </a:extLst>
          </p:cNvPr>
          <p:cNvGrpSpPr/>
          <p:nvPr/>
        </p:nvGrpSpPr>
        <p:grpSpPr>
          <a:xfrm>
            <a:off x="8067433" y="1151386"/>
            <a:ext cx="2567609" cy="2567609"/>
            <a:chOff x="5396947" y="774322"/>
            <a:chExt cx="2567609" cy="2567609"/>
          </a:xfrm>
        </p:grpSpPr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659371C-4A1F-4EBE-AEF4-9E0ECC67A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947" y="774322"/>
              <a:ext cx="2567609" cy="2567609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97290DF-5B5E-4D27-B11C-8A47CF1C550B}"/>
                </a:ext>
              </a:extLst>
            </p:cNvPr>
            <p:cNvSpPr/>
            <p:nvPr/>
          </p:nvSpPr>
          <p:spPr>
            <a:xfrm>
              <a:off x="6042991" y="1859984"/>
              <a:ext cx="331305" cy="7639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676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19E6D-4C67-440D-B7A5-E6733DA25055}"/>
              </a:ext>
            </a:extLst>
          </p:cNvPr>
          <p:cNvGrpSpPr/>
          <p:nvPr/>
        </p:nvGrpSpPr>
        <p:grpSpPr>
          <a:xfrm>
            <a:off x="-72386" y="-102601"/>
            <a:ext cx="12192000" cy="6960601"/>
            <a:chOff x="-72386" y="-102601"/>
            <a:chExt cx="12192000" cy="6960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C4855-77E1-4E40-AFA6-0240A6F3E765}"/>
                </a:ext>
              </a:extLst>
            </p:cNvPr>
            <p:cNvGrpSpPr/>
            <p:nvPr/>
          </p:nvGrpSpPr>
          <p:grpSpPr>
            <a:xfrm>
              <a:off x="-72386" y="-102601"/>
              <a:ext cx="12192000" cy="6960601"/>
              <a:chOff x="-173679" y="109272"/>
              <a:chExt cx="12192000" cy="696060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CE1B636-9843-42DB-B848-A6280376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679" y="211873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A56A07-4BDD-4262-9A26-13DE98165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21" y="508990"/>
                <a:ext cx="9008918" cy="539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صورة 4">
                <a:extLst>
                  <a:ext uri="{FF2B5EF4-FFF2-40B4-BE49-F238E27FC236}">
                    <a16:creationId xmlns:a16="http://schemas.microsoft.com/office/drawing/2014/main" id="{333CA73F-0059-46B2-874C-13134D2E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79" y="1490310"/>
                <a:ext cx="1881285" cy="1206005"/>
              </a:xfrm>
              <a:prstGeom prst="rect">
                <a:avLst/>
              </a:prstGeom>
              <a:ln w="38100">
                <a:solidFill>
                  <a:srgbClr val="21B0C0"/>
                </a:solidFill>
              </a:ln>
            </p:spPr>
          </p:pic>
          <p:sp>
            <p:nvSpPr>
              <p:cNvPr id="9" name="مربع نص 5">
                <a:extLst>
                  <a:ext uri="{FF2B5EF4-FFF2-40B4-BE49-F238E27FC236}">
                    <a16:creationId xmlns:a16="http://schemas.microsoft.com/office/drawing/2014/main" id="{25925597-482A-46F9-9590-B693AB6FA89B}"/>
                  </a:ext>
                </a:extLst>
              </p:cNvPr>
              <p:cNvSpPr txBox="1"/>
              <p:nvPr/>
            </p:nvSpPr>
            <p:spPr>
              <a:xfrm>
                <a:off x="-32859" y="958500"/>
                <a:ext cx="215553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القوانين الصفية الإلكترونية</a:t>
                </a:r>
              </a:p>
            </p:txBody>
          </p:sp>
          <p:pic>
            <p:nvPicPr>
              <p:cNvPr id="1030" name="Picture 6" descr="ورق عمل درس اللغوى (المعرب والمبني من الأسماء) مادة لغتى للصف الاول المتوسط  لعام 1441 - مؤسسة التحاضير الحديثة">
                <a:extLst>
                  <a:ext uri="{FF2B5EF4-FFF2-40B4-BE49-F238E27FC236}">
                    <a16:creationId xmlns:a16="http://schemas.microsoft.com/office/drawing/2014/main" id="{D377AA55-5337-4E25-BE16-6CA6D7FD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78" y="2763981"/>
                <a:ext cx="1881285" cy="1330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op Clock With Camera Stickers for Android &amp; iOS | Gfycat">
                <a:extLst>
                  <a:ext uri="{FF2B5EF4-FFF2-40B4-BE49-F238E27FC236}">
                    <a16:creationId xmlns:a16="http://schemas.microsoft.com/office/drawing/2014/main" id="{373E962D-A311-4652-9209-FF745C6C80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6" y="109272"/>
                <a:ext cx="849228" cy="849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2D4BB8-E88D-413D-8FA2-69DC740A7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58" y="4426205"/>
              <a:ext cx="234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CE58-D0F7-410E-A636-96619DBB1AC3}"/>
                </a:ext>
              </a:extLst>
            </p:cNvPr>
            <p:cNvSpPr/>
            <p:nvPr/>
          </p:nvSpPr>
          <p:spPr>
            <a:xfrm>
              <a:off x="2362792" y="297117"/>
              <a:ext cx="9149740" cy="6263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مربع نص 5">
            <a:extLst>
              <a:ext uri="{FF2B5EF4-FFF2-40B4-BE49-F238E27FC236}">
                <a16:creationId xmlns:a16="http://schemas.microsoft.com/office/drawing/2014/main" id="{3E701EC7-029F-4A31-A81C-051FCCE0E1DE}"/>
              </a:ext>
            </a:extLst>
          </p:cNvPr>
          <p:cNvSpPr txBox="1"/>
          <p:nvPr/>
        </p:nvSpPr>
        <p:spPr>
          <a:xfrm>
            <a:off x="7307486" y="4372735"/>
            <a:ext cx="35990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  <a:cs typeface="Akhbar MT" pitchFamily="2" charset="-78"/>
              </a:rPr>
              <a:t>أَكَـلَ</a:t>
            </a:r>
            <a:r>
              <a:rPr lang="ar-SA" sz="4400" b="1" dirty="0">
                <a:cs typeface="Akhbar MT" pitchFamily="2" charset="-78"/>
              </a:rPr>
              <a:t> ال</a:t>
            </a:r>
            <a:r>
              <a:rPr lang="ar-AE" sz="4400" b="1" dirty="0">
                <a:cs typeface="Akhbar MT" pitchFamily="2" charset="-78"/>
              </a:rPr>
              <a:t>ْ</a:t>
            </a:r>
            <a:r>
              <a:rPr lang="ar-SA" sz="4400" b="1" dirty="0">
                <a:cs typeface="Akhbar MT" pitchFamily="2" charset="-78"/>
              </a:rPr>
              <a:t>و</a:t>
            </a:r>
            <a:r>
              <a:rPr lang="ar-AE" sz="4400" b="1" dirty="0">
                <a:cs typeface="Akhbar MT" pitchFamily="2" charset="-78"/>
              </a:rPr>
              <a:t>َ</a:t>
            </a:r>
            <a:r>
              <a:rPr lang="ar-SA" sz="4400" b="1" dirty="0">
                <a:cs typeface="Akhbar MT" pitchFamily="2" charset="-78"/>
              </a:rPr>
              <a:t>ل</a:t>
            </a:r>
            <a:r>
              <a:rPr lang="ar-AE" sz="4400" b="1" dirty="0">
                <a:cs typeface="Akhbar MT" pitchFamily="2" charset="-78"/>
              </a:rPr>
              <a:t>َ</a:t>
            </a:r>
            <a:r>
              <a:rPr lang="ar-SA" sz="4400" b="1" dirty="0">
                <a:cs typeface="Akhbar MT" pitchFamily="2" charset="-78"/>
              </a:rPr>
              <a:t>دُ ال</a:t>
            </a:r>
            <a:r>
              <a:rPr lang="ar-AE" sz="4400" b="1" dirty="0">
                <a:cs typeface="Akhbar MT" pitchFamily="2" charset="-78"/>
              </a:rPr>
              <a:t>طّعـامَ</a:t>
            </a:r>
            <a:r>
              <a:rPr lang="ar-SA" sz="4400" b="1" dirty="0">
                <a:cs typeface="Akhbar MT" pitchFamily="2" charset="-78"/>
              </a:rPr>
              <a:t> .</a:t>
            </a:r>
          </a:p>
        </p:txBody>
      </p:sp>
      <p:sp>
        <p:nvSpPr>
          <p:cNvPr id="13" name="مربع نص 7">
            <a:extLst>
              <a:ext uri="{FF2B5EF4-FFF2-40B4-BE49-F238E27FC236}">
                <a16:creationId xmlns:a16="http://schemas.microsoft.com/office/drawing/2014/main" id="{8D994831-299E-4EC6-AA1F-1D9F50CBDEC4}"/>
              </a:ext>
            </a:extLst>
          </p:cNvPr>
          <p:cNvSpPr txBox="1"/>
          <p:nvPr/>
        </p:nvSpPr>
        <p:spPr>
          <a:xfrm>
            <a:off x="2438360" y="4384770"/>
            <a:ext cx="38961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  <a:cs typeface="Akhbar MT" pitchFamily="2" charset="-78"/>
              </a:rPr>
              <a:t>يَ</a:t>
            </a:r>
            <a:r>
              <a:rPr lang="ar-AE" sz="4400" b="1" dirty="0">
                <a:solidFill>
                  <a:srgbClr val="FF0000"/>
                </a:solidFill>
                <a:cs typeface="Akhbar MT" pitchFamily="2" charset="-78"/>
              </a:rPr>
              <a:t>أْكُـلُ</a:t>
            </a:r>
            <a:r>
              <a:rPr lang="ar-SA" sz="4400" b="1" dirty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sz="4400" b="1" dirty="0">
                <a:cs typeface="Akhbar MT" pitchFamily="2" charset="-78"/>
              </a:rPr>
              <a:t>ال</a:t>
            </a:r>
            <a:r>
              <a:rPr lang="ar-AE" sz="4400" b="1" dirty="0">
                <a:cs typeface="Akhbar MT" pitchFamily="2" charset="-78"/>
              </a:rPr>
              <a:t>ْ</a:t>
            </a:r>
            <a:r>
              <a:rPr lang="ar-SA" sz="4400" b="1" dirty="0">
                <a:cs typeface="Akhbar MT" pitchFamily="2" charset="-78"/>
              </a:rPr>
              <a:t>و</a:t>
            </a:r>
            <a:r>
              <a:rPr lang="ar-AE" sz="4400" b="1" dirty="0">
                <a:cs typeface="Akhbar MT" pitchFamily="2" charset="-78"/>
              </a:rPr>
              <a:t>َ</a:t>
            </a:r>
            <a:r>
              <a:rPr lang="ar-SA" sz="4400" b="1" dirty="0">
                <a:cs typeface="Akhbar MT" pitchFamily="2" charset="-78"/>
              </a:rPr>
              <a:t>ل</a:t>
            </a:r>
            <a:r>
              <a:rPr lang="ar-AE" sz="4400" b="1" dirty="0">
                <a:cs typeface="Akhbar MT" pitchFamily="2" charset="-78"/>
              </a:rPr>
              <a:t>َ</a:t>
            </a:r>
            <a:r>
              <a:rPr lang="ar-SA" sz="4400" b="1" dirty="0">
                <a:cs typeface="Akhbar MT" pitchFamily="2" charset="-78"/>
              </a:rPr>
              <a:t>دُ ال</a:t>
            </a:r>
            <a:r>
              <a:rPr lang="ar-AE" sz="4400" b="1" dirty="0">
                <a:cs typeface="Akhbar MT" pitchFamily="2" charset="-78"/>
              </a:rPr>
              <a:t>طّعـامَ </a:t>
            </a:r>
            <a:r>
              <a:rPr lang="ar-SA" sz="4400" b="1" dirty="0">
                <a:cs typeface="Akhbar MT" pitchFamily="2" charset="-78"/>
              </a:rPr>
              <a:t>.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4FB3AD-B9D9-471E-B2FC-69D764C602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" b="6725"/>
          <a:stretch/>
        </p:blipFill>
        <p:spPr>
          <a:xfrm>
            <a:off x="7593456" y="1028533"/>
            <a:ext cx="2811580" cy="304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C726BC-2DFA-4920-AC8E-7DE6B0F660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/>
        </p:blipFill>
        <p:spPr>
          <a:xfrm>
            <a:off x="2980640" y="1191430"/>
            <a:ext cx="2811580" cy="2779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7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19E6D-4C67-440D-B7A5-E6733DA25055}"/>
              </a:ext>
            </a:extLst>
          </p:cNvPr>
          <p:cNvGrpSpPr/>
          <p:nvPr/>
        </p:nvGrpSpPr>
        <p:grpSpPr>
          <a:xfrm>
            <a:off x="-72386" y="-102601"/>
            <a:ext cx="12192000" cy="6960601"/>
            <a:chOff x="-72386" y="-102601"/>
            <a:chExt cx="12192000" cy="6960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C4855-77E1-4E40-AFA6-0240A6F3E765}"/>
                </a:ext>
              </a:extLst>
            </p:cNvPr>
            <p:cNvGrpSpPr/>
            <p:nvPr/>
          </p:nvGrpSpPr>
          <p:grpSpPr>
            <a:xfrm>
              <a:off x="-72386" y="-102601"/>
              <a:ext cx="12192000" cy="6960601"/>
              <a:chOff x="-173679" y="109272"/>
              <a:chExt cx="12192000" cy="696060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CE1B636-9843-42DB-B848-A6280376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679" y="211873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A56A07-4BDD-4262-9A26-13DE98165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21" y="508990"/>
                <a:ext cx="9008918" cy="539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صورة 4">
                <a:extLst>
                  <a:ext uri="{FF2B5EF4-FFF2-40B4-BE49-F238E27FC236}">
                    <a16:creationId xmlns:a16="http://schemas.microsoft.com/office/drawing/2014/main" id="{333CA73F-0059-46B2-874C-13134D2E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79" y="1490310"/>
                <a:ext cx="1881285" cy="1206005"/>
              </a:xfrm>
              <a:prstGeom prst="rect">
                <a:avLst/>
              </a:prstGeom>
              <a:ln w="38100">
                <a:solidFill>
                  <a:srgbClr val="21B0C0"/>
                </a:solidFill>
              </a:ln>
            </p:spPr>
          </p:pic>
          <p:sp>
            <p:nvSpPr>
              <p:cNvPr id="9" name="مربع نص 5">
                <a:extLst>
                  <a:ext uri="{FF2B5EF4-FFF2-40B4-BE49-F238E27FC236}">
                    <a16:creationId xmlns:a16="http://schemas.microsoft.com/office/drawing/2014/main" id="{25925597-482A-46F9-9590-B693AB6FA89B}"/>
                  </a:ext>
                </a:extLst>
              </p:cNvPr>
              <p:cNvSpPr txBox="1"/>
              <p:nvPr/>
            </p:nvSpPr>
            <p:spPr>
              <a:xfrm>
                <a:off x="-32859" y="958500"/>
                <a:ext cx="215553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القوانين الصفية الإلكترونية</a:t>
                </a:r>
              </a:p>
            </p:txBody>
          </p:sp>
          <p:pic>
            <p:nvPicPr>
              <p:cNvPr id="1030" name="Picture 6" descr="ورق عمل درس اللغوى (المعرب والمبني من الأسماء) مادة لغتى للصف الاول المتوسط  لعام 1441 - مؤسسة التحاضير الحديثة">
                <a:extLst>
                  <a:ext uri="{FF2B5EF4-FFF2-40B4-BE49-F238E27FC236}">
                    <a16:creationId xmlns:a16="http://schemas.microsoft.com/office/drawing/2014/main" id="{D377AA55-5337-4E25-BE16-6CA6D7FD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78" y="2763981"/>
                <a:ext cx="1881285" cy="1330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op Clock With Camera Stickers for Android &amp; iOS | Gfycat">
                <a:extLst>
                  <a:ext uri="{FF2B5EF4-FFF2-40B4-BE49-F238E27FC236}">
                    <a16:creationId xmlns:a16="http://schemas.microsoft.com/office/drawing/2014/main" id="{373E962D-A311-4652-9209-FF745C6C80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6" y="109272"/>
                <a:ext cx="849228" cy="849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2D4BB8-E88D-413D-8FA2-69DC740A7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58" y="4426205"/>
              <a:ext cx="234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CE58-D0F7-410E-A636-96619DBB1AC3}"/>
                </a:ext>
              </a:extLst>
            </p:cNvPr>
            <p:cNvSpPr/>
            <p:nvPr/>
          </p:nvSpPr>
          <p:spPr>
            <a:xfrm>
              <a:off x="2362792" y="297117"/>
              <a:ext cx="9149740" cy="6263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مربع نص 5">
            <a:extLst>
              <a:ext uri="{FF2B5EF4-FFF2-40B4-BE49-F238E27FC236}">
                <a16:creationId xmlns:a16="http://schemas.microsoft.com/office/drawing/2014/main" id="{C968C107-50B1-4B99-B1F9-09043CC25114}"/>
              </a:ext>
            </a:extLst>
          </p:cNvPr>
          <p:cNvSpPr txBox="1"/>
          <p:nvPr/>
        </p:nvSpPr>
        <p:spPr>
          <a:xfrm>
            <a:off x="7521067" y="4464666"/>
            <a:ext cx="57305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  <a:cs typeface="Akhbar MT" pitchFamily="2" charset="-78"/>
              </a:rPr>
              <a:t>كَتَبَ</a:t>
            </a:r>
            <a:r>
              <a:rPr lang="ar-SA" sz="4800" b="1" dirty="0">
                <a:cs typeface="Akhbar MT" pitchFamily="2" charset="-78"/>
              </a:rPr>
              <a:t> حَمَدُ الْـواجِـبَ</a:t>
            </a:r>
            <a:r>
              <a:rPr lang="ar-SA" sz="6000" b="1" dirty="0">
                <a:cs typeface="Akhbar MT" pitchFamily="2" charset="-78"/>
              </a:rPr>
              <a:t>.</a:t>
            </a:r>
          </a:p>
        </p:txBody>
      </p:sp>
      <p:sp>
        <p:nvSpPr>
          <p:cNvPr id="13" name="مربع نص 7">
            <a:extLst>
              <a:ext uri="{FF2B5EF4-FFF2-40B4-BE49-F238E27FC236}">
                <a16:creationId xmlns:a16="http://schemas.microsoft.com/office/drawing/2014/main" id="{2CB0B1B5-E348-4F43-B723-942514AD2C0A}"/>
              </a:ext>
            </a:extLst>
          </p:cNvPr>
          <p:cNvSpPr txBox="1"/>
          <p:nvPr/>
        </p:nvSpPr>
        <p:spPr>
          <a:xfrm>
            <a:off x="2697276" y="4464666"/>
            <a:ext cx="4572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FF0000"/>
                </a:solidFill>
                <a:cs typeface="Akhbar MT" pitchFamily="2" charset="-78"/>
              </a:rPr>
              <a:t>يَكْت</a:t>
            </a:r>
            <a:r>
              <a:rPr lang="ar-AE" sz="5400" b="1" dirty="0">
                <a:solidFill>
                  <a:srgbClr val="FF0000"/>
                </a:solidFill>
                <a:cs typeface="Akhbar MT" pitchFamily="2" charset="-78"/>
              </a:rPr>
              <a:t>ُ</a:t>
            </a:r>
            <a:r>
              <a:rPr lang="ar-SA" sz="5400" b="1" dirty="0">
                <a:solidFill>
                  <a:srgbClr val="FF0000"/>
                </a:solidFill>
                <a:cs typeface="Akhbar MT" pitchFamily="2" charset="-78"/>
              </a:rPr>
              <a:t>بُ </a:t>
            </a:r>
            <a:r>
              <a:rPr lang="ar-SA" sz="5400" b="1" dirty="0">
                <a:cs typeface="Akhbar MT" pitchFamily="2" charset="-78"/>
              </a:rPr>
              <a:t>حَمَدُ الْواجِـبَ</a:t>
            </a:r>
            <a:r>
              <a:rPr lang="ar-SA" sz="6000" b="1" dirty="0">
                <a:cs typeface="Akhbar MT" pitchFamily="2" charset="-78"/>
              </a:rPr>
              <a:t>.</a:t>
            </a:r>
          </a:p>
        </p:txBody>
      </p:sp>
      <p:pic>
        <p:nvPicPr>
          <p:cNvPr id="14" name="صورة 1">
            <a:extLst>
              <a:ext uri="{FF2B5EF4-FFF2-40B4-BE49-F238E27FC236}">
                <a16:creationId xmlns:a16="http://schemas.microsoft.com/office/drawing/2014/main" id="{E63E32CE-47C5-414A-B990-6623496F2E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t="3106" r="19029"/>
          <a:stretch/>
        </p:blipFill>
        <p:spPr>
          <a:xfrm>
            <a:off x="3366756" y="1115959"/>
            <a:ext cx="2914071" cy="30622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2" descr="Free Essays Cliparts, Download Free Clip Art, Free Clip Art on ...">
            <a:hlinkClick r:id="rId8"/>
            <a:extLst>
              <a:ext uri="{FF2B5EF4-FFF2-40B4-BE49-F238E27FC236}">
                <a16:creationId xmlns:a16="http://schemas.microsoft.com/office/drawing/2014/main" id="{37002F26-126C-4A64-A138-F8237630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81" y="1295532"/>
            <a:ext cx="3397913" cy="28826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19E6D-4C67-440D-B7A5-E6733DA25055}"/>
              </a:ext>
            </a:extLst>
          </p:cNvPr>
          <p:cNvGrpSpPr/>
          <p:nvPr/>
        </p:nvGrpSpPr>
        <p:grpSpPr>
          <a:xfrm>
            <a:off x="-72386" y="-102601"/>
            <a:ext cx="12192000" cy="6960601"/>
            <a:chOff x="-72386" y="-102601"/>
            <a:chExt cx="12192000" cy="6960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C4855-77E1-4E40-AFA6-0240A6F3E765}"/>
                </a:ext>
              </a:extLst>
            </p:cNvPr>
            <p:cNvGrpSpPr/>
            <p:nvPr/>
          </p:nvGrpSpPr>
          <p:grpSpPr>
            <a:xfrm>
              <a:off x="-72386" y="-102601"/>
              <a:ext cx="12192000" cy="6960601"/>
              <a:chOff x="-173679" y="109272"/>
              <a:chExt cx="12192000" cy="696060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CE1B636-9843-42DB-B848-A6280376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679" y="211873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A56A07-4BDD-4262-9A26-13DE98165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21" y="508990"/>
                <a:ext cx="9008918" cy="539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صورة 4">
                <a:extLst>
                  <a:ext uri="{FF2B5EF4-FFF2-40B4-BE49-F238E27FC236}">
                    <a16:creationId xmlns:a16="http://schemas.microsoft.com/office/drawing/2014/main" id="{333CA73F-0059-46B2-874C-13134D2E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79" y="1490310"/>
                <a:ext cx="1881285" cy="1206005"/>
              </a:xfrm>
              <a:prstGeom prst="rect">
                <a:avLst/>
              </a:prstGeom>
              <a:ln w="38100">
                <a:solidFill>
                  <a:srgbClr val="21B0C0"/>
                </a:solidFill>
              </a:ln>
            </p:spPr>
          </p:pic>
          <p:sp>
            <p:nvSpPr>
              <p:cNvPr id="9" name="مربع نص 5">
                <a:extLst>
                  <a:ext uri="{FF2B5EF4-FFF2-40B4-BE49-F238E27FC236}">
                    <a16:creationId xmlns:a16="http://schemas.microsoft.com/office/drawing/2014/main" id="{25925597-482A-46F9-9590-B693AB6FA89B}"/>
                  </a:ext>
                </a:extLst>
              </p:cNvPr>
              <p:cNvSpPr txBox="1"/>
              <p:nvPr/>
            </p:nvSpPr>
            <p:spPr>
              <a:xfrm>
                <a:off x="-32859" y="958500"/>
                <a:ext cx="215553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القوانين الصفية الإلكترونية</a:t>
                </a:r>
              </a:p>
            </p:txBody>
          </p:sp>
          <p:pic>
            <p:nvPicPr>
              <p:cNvPr id="1030" name="Picture 6" descr="ورق عمل درس اللغوى (المعرب والمبني من الأسماء) مادة لغتى للصف الاول المتوسط  لعام 1441 - مؤسسة التحاضير الحديثة">
                <a:extLst>
                  <a:ext uri="{FF2B5EF4-FFF2-40B4-BE49-F238E27FC236}">
                    <a16:creationId xmlns:a16="http://schemas.microsoft.com/office/drawing/2014/main" id="{D377AA55-5337-4E25-BE16-6CA6D7FD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78" y="2763981"/>
                <a:ext cx="1881285" cy="1330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op Clock With Camera Stickers for Android &amp; iOS | Gfycat">
                <a:extLst>
                  <a:ext uri="{FF2B5EF4-FFF2-40B4-BE49-F238E27FC236}">
                    <a16:creationId xmlns:a16="http://schemas.microsoft.com/office/drawing/2014/main" id="{373E962D-A311-4652-9209-FF745C6C80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6" y="109272"/>
                <a:ext cx="849228" cy="849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2D4BB8-E88D-413D-8FA2-69DC740A7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58" y="4426205"/>
              <a:ext cx="234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CE58-D0F7-410E-A636-96619DBB1AC3}"/>
                </a:ext>
              </a:extLst>
            </p:cNvPr>
            <p:cNvSpPr/>
            <p:nvPr/>
          </p:nvSpPr>
          <p:spPr>
            <a:xfrm>
              <a:off x="2362792" y="297117"/>
              <a:ext cx="9149740" cy="6263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مربع نص 5">
            <a:extLst>
              <a:ext uri="{FF2B5EF4-FFF2-40B4-BE49-F238E27FC236}">
                <a16:creationId xmlns:a16="http://schemas.microsoft.com/office/drawing/2014/main" id="{31959CF1-6A10-4E25-9155-3686C6930217}"/>
              </a:ext>
            </a:extLst>
          </p:cNvPr>
          <p:cNvSpPr txBox="1"/>
          <p:nvPr/>
        </p:nvSpPr>
        <p:spPr>
          <a:xfrm>
            <a:off x="7394272" y="4386325"/>
            <a:ext cx="57305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>
                <a:solidFill>
                  <a:srgbClr val="FF0000"/>
                </a:solidFill>
                <a:cs typeface="Akhbar MT" pitchFamily="2" charset="-78"/>
              </a:rPr>
              <a:t>صـادَ</a:t>
            </a:r>
            <a:r>
              <a:rPr lang="ar-SA" sz="4800" b="1" dirty="0">
                <a:cs typeface="Akhbar MT" pitchFamily="2" charset="-78"/>
              </a:rPr>
              <a:t> </a:t>
            </a:r>
            <a:r>
              <a:rPr lang="ar-AE" sz="4800" b="1" dirty="0">
                <a:cs typeface="Akhbar MT" pitchFamily="2" charset="-78"/>
              </a:rPr>
              <a:t>الصّيادُ السَّمَكَةَ</a:t>
            </a:r>
            <a:r>
              <a:rPr lang="ar-SA" sz="6000" b="1" dirty="0">
                <a:cs typeface="Akhbar MT" pitchFamily="2" charset="-78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194E70-D95E-4382-97AC-728937D22B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t="5411" r="10000" b="7440"/>
          <a:stretch/>
        </p:blipFill>
        <p:spPr>
          <a:xfrm>
            <a:off x="8189402" y="1240992"/>
            <a:ext cx="2743200" cy="3002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مربع نص 5">
            <a:extLst>
              <a:ext uri="{FF2B5EF4-FFF2-40B4-BE49-F238E27FC236}">
                <a16:creationId xmlns:a16="http://schemas.microsoft.com/office/drawing/2014/main" id="{34C3B0D4-1D63-4ACB-A7EF-2AD963192A82}"/>
              </a:ext>
            </a:extLst>
          </p:cNvPr>
          <p:cNvSpPr txBox="1"/>
          <p:nvPr/>
        </p:nvSpPr>
        <p:spPr>
          <a:xfrm>
            <a:off x="2762637" y="4331877"/>
            <a:ext cx="57305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>
                <a:solidFill>
                  <a:srgbClr val="FF0000"/>
                </a:solidFill>
                <a:cs typeface="Akhbar MT" pitchFamily="2" charset="-78"/>
              </a:rPr>
              <a:t>يَصيدُ</a:t>
            </a:r>
            <a:r>
              <a:rPr lang="ar-SA" sz="4800" b="1" dirty="0">
                <a:cs typeface="Akhbar MT" pitchFamily="2" charset="-78"/>
              </a:rPr>
              <a:t> </a:t>
            </a:r>
            <a:r>
              <a:rPr lang="ar-AE" sz="4800" b="1" dirty="0">
                <a:cs typeface="Akhbar MT" pitchFamily="2" charset="-78"/>
              </a:rPr>
              <a:t>الصّيادُ السَّمَكَةَ</a:t>
            </a:r>
            <a:r>
              <a:rPr lang="ar-SA" sz="6000" b="1" dirty="0">
                <a:cs typeface="Akhbar MT" pitchFamily="2" charset="-78"/>
              </a:rPr>
              <a:t>.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89F76C-0F70-40F6-869F-F8D3D560F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03" y="1711040"/>
            <a:ext cx="3480623" cy="2337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47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19E6D-4C67-440D-B7A5-E6733DA25055}"/>
              </a:ext>
            </a:extLst>
          </p:cNvPr>
          <p:cNvGrpSpPr/>
          <p:nvPr/>
        </p:nvGrpSpPr>
        <p:grpSpPr>
          <a:xfrm>
            <a:off x="-72386" y="-102601"/>
            <a:ext cx="12192000" cy="6960601"/>
            <a:chOff x="-72386" y="-102601"/>
            <a:chExt cx="12192000" cy="6960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C4855-77E1-4E40-AFA6-0240A6F3E765}"/>
                </a:ext>
              </a:extLst>
            </p:cNvPr>
            <p:cNvGrpSpPr/>
            <p:nvPr/>
          </p:nvGrpSpPr>
          <p:grpSpPr>
            <a:xfrm>
              <a:off x="-72386" y="-102601"/>
              <a:ext cx="12192000" cy="6960601"/>
              <a:chOff x="-173679" y="109272"/>
              <a:chExt cx="12192000" cy="696060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CE1B636-9843-42DB-B848-A6280376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679" y="211873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A56A07-4BDD-4262-9A26-13DE98165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21" y="508990"/>
                <a:ext cx="9008918" cy="539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صورة 4">
                <a:extLst>
                  <a:ext uri="{FF2B5EF4-FFF2-40B4-BE49-F238E27FC236}">
                    <a16:creationId xmlns:a16="http://schemas.microsoft.com/office/drawing/2014/main" id="{333CA73F-0059-46B2-874C-13134D2E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79" y="1490310"/>
                <a:ext cx="1881285" cy="1206005"/>
              </a:xfrm>
              <a:prstGeom prst="rect">
                <a:avLst/>
              </a:prstGeom>
              <a:ln w="38100">
                <a:solidFill>
                  <a:srgbClr val="21B0C0"/>
                </a:solidFill>
              </a:ln>
            </p:spPr>
          </p:pic>
          <p:sp>
            <p:nvSpPr>
              <p:cNvPr id="9" name="مربع نص 5">
                <a:extLst>
                  <a:ext uri="{FF2B5EF4-FFF2-40B4-BE49-F238E27FC236}">
                    <a16:creationId xmlns:a16="http://schemas.microsoft.com/office/drawing/2014/main" id="{25925597-482A-46F9-9590-B693AB6FA89B}"/>
                  </a:ext>
                </a:extLst>
              </p:cNvPr>
              <p:cNvSpPr txBox="1"/>
              <p:nvPr/>
            </p:nvSpPr>
            <p:spPr>
              <a:xfrm>
                <a:off x="-32859" y="958500"/>
                <a:ext cx="215553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القوانين الصفية الإلكترونية</a:t>
                </a:r>
              </a:p>
            </p:txBody>
          </p:sp>
          <p:pic>
            <p:nvPicPr>
              <p:cNvPr id="1030" name="Picture 6" descr="ورق عمل درس اللغوى (المعرب والمبني من الأسماء) مادة لغتى للصف الاول المتوسط  لعام 1441 - مؤسسة التحاضير الحديثة">
                <a:extLst>
                  <a:ext uri="{FF2B5EF4-FFF2-40B4-BE49-F238E27FC236}">
                    <a16:creationId xmlns:a16="http://schemas.microsoft.com/office/drawing/2014/main" id="{D377AA55-5337-4E25-BE16-6CA6D7FD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78" y="2763981"/>
                <a:ext cx="1881285" cy="1330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op Clock With Camera Stickers for Android &amp; iOS | Gfycat">
                <a:extLst>
                  <a:ext uri="{FF2B5EF4-FFF2-40B4-BE49-F238E27FC236}">
                    <a16:creationId xmlns:a16="http://schemas.microsoft.com/office/drawing/2014/main" id="{373E962D-A311-4652-9209-FF745C6C80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6" y="109272"/>
                <a:ext cx="849228" cy="849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2D4BB8-E88D-413D-8FA2-69DC740A7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58" y="4426205"/>
              <a:ext cx="234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CE58-D0F7-410E-A636-96619DBB1AC3}"/>
                </a:ext>
              </a:extLst>
            </p:cNvPr>
            <p:cNvSpPr/>
            <p:nvPr/>
          </p:nvSpPr>
          <p:spPr>
            <a:xfrm>
              <a:off x="2362792" y="297117"/>
              <a:ext cx="9149740" cy="6263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مربع نص 5">
            <a:extLst>
              <a:ext uri="{FF2B5EF4-FFF2-40B4-BE49-F238E27FC236}">
                <a16:creationId xmlns:a16="http://schemas.microsoft.com/office/drawing/2014/main" id="{8F8D679E-CD24-4C92-85C3-0848F8ADE22D}"/>
              </a:ext>
            </a:extLst>
          </p:cNvPr>
          <p:cNvSpPr txBox="1"/>
          <p:nvPr/>
        </p:nvSpPr>
        <p:spPr>
          <a:xfrm>
            <a:off x="7523708" y="4157132"/>
            <a:ext cx="57305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>
                <a:solidFill>
                  <a:srgbClr val="FF0000"/>
                </a:solidFill>
                <a:cs typeface="Akhbar MT" pitchFamily="2" charset="-78"/>
              </a:rPr>
              <a:t>قَطَفَ</a:t>
            </a:r>
            <a:r>
              <a:rPr lang="ar-SA" sz="4800" b="1" dirty="0">
                <a:cs typeface="Akhbar MT" pitchFamily="2" charset="-78"/>
              </a:rPr>
              <a:t> </a:t>
            </a:r>
            <a:r>
              <a:rPr lang="ar-AE" sz="4800" b="1" dirty="0">
                <a:cs typeface="Akhbar MT" pitchFamily="2" charset="-78"/>
              </a:rPr>
              <a:t>أَخي  الْوَرْدَ</a:t>
            </a:r>
            <a:r>
              <a:rPr lang="ar-SA" sz="6000" b="1" dirty="0">
                <a:cs typeface="Akhbar MT" pitchFamily="2" charset="-78"/>
              </a:rPr>
              <a:t>.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26850E6-1EC8-4ECB-8F5C-3BFEAAC8C1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943" y="997998"/>
            <a:ext cx="1797936" cy="3016672"/>
          </a:xfrm>
          <a:prstGeom prst="rect">
            <a:avLst/>
          </a:prstGeom>
        </p:spPr>
      </p:pic>
      <p:sp>
        <p:nvSpPr>
          <p:cNvPr id="14" name="مربع نص 5">
            <a:extLst>
              <a:ext uri="{FF2B5EF4-FFF2-40B4-BE49-F238E27FC236}">
                <a16:creationId xmlns:a16="http://schemas.microsoft.com/office/drawing/2014/main" id="{285B08A6-1BFB-4B35-B08A-C901AD049D9A}"/>
              </a:ext>
            </a:extLst>
          </p:cNvPr>
          <p:cNvSpPr txBox="1"/>
          <p:nvPr/>
        </p:nvSpPr>
        <p:spPr>
          <a:xfrm>
            <a:off x="2878821" y="4147195"/>
            <a:ext cx="41413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>
                <a:solidFill>
                  <a:srgbClr val="FF0000"/>
                </a:solidFill>
                <a:cs typeface="Akhbar MT" pitchFamily="2" charset="-78"/>
              </a:rPr>
              <a:t>يَقْطُفَ</a:t>
            </a:r>
            <a:r>
              <a:rPr lang="ar-SA" sz="4800" b="1" dirty="0">
                <a:cs typeface="Akhbar MT" pitchFamily="2" charset="-78"/>
              </a:rPr>
              <a:t> </a:t>
            </a:r>
            <a:r>
              <a:rPr lang="ar-AE" sz="4800" b="1" dirty="0">
                <a:cs typeface="Akhbar MT" pitchFamily="2" charset="-78"/>
              </a:rPr>
              <a:t>أَخي  الْوَرْدَ</a:t>
            </a:r>
            <a:r>
              <a:rPr lang="ar-SA" sz="6000" b="1" dirty="0">
                <a:cs typeface="Akhbar MT" pitchFamily="2" charset="-78"/>
              </a:rPr>
              <a:t>.</a:t>
            </a:r>
          </a:p>
        </p:txBody>
      </p:sp>
      <p:pic>
        <p:nvPicPr>
          <p:cNvPr id="15" name="Picture 14" descr="A picture containing fabric&#10;&#10;Description automatically generated">
            <a:extLst>
              <a:ext uri="{FF2B5EF4-FFF2-40B4-BE49-F238E27FC236}">
                <a16:creationId xmlns:a16="http://schemas.microsoft.com/office/drawing/2014/main" id="{DE8EC811-01AB-41BE-8EFE-E52568A183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78" y="1676694"/>
            <a:ext cx="3311488" cy="2205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02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19E6D-4C67-440D-B7A5-E6733DA25055}"/>
              </a:ext>
            </a:extLst>
          </p:cNvPr>
          <p:cNvGrpSpPr/>
          <p:nvPr/>
        </p:nvGrpSpPr>
        <p:grpSpPr>
          <a:xfrm>
            <a:off x="-72386" y="-102601"/>
            <a:ext cx="12192000" cy="6960601"/>
            <a:chOff x="-72386" y="-102601"/>
            <a:chExt cx="12192000" cy="6960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C4855-77E1-4E40-AFA6-0240A6F3E765}"/>
                </a:ext>
              </a:extLst>
            </p:cNvPr>
            <p:cNvGrpSpPr/>
            <p:nvPr/>
          </p:nvGrpSpPr>
          <p:grpSpPr>
            <a:xfrm>
              <a:off x="-72386" y="-102601"/>
              <a:ext cx="12192000" cy="6960601"/>
              <a:chOff x="-173679" y="109272"/>
              <a:chExt cx="12192000" cy="696060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CE1B636-9843-42DB-B848-A6280376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679" y="211873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A56A07-4BDD-4262-9A26-13DE98165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21" y="508990"/>
                <a:ext cx="9008918" cy="539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صورة 4">
                <a:extLst>
                  <a:ext uri="{FF2B5EF4-FFF2-40B4-BE49-F238E27FC236}">
                    <a16:creationId xmlns:a16="http://schemas.microsoft.com/office/drawing/2014/main" id="{333CA73F-0059-46B2-874C-13134D2E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79" y="1490310"/>
                <a:ext cx="1881285" cy="1206005"/>
              </a:xfrm>
              <a:prstGeom prst="rect">
                <a:avLst/>
              </a:prstGeom>
              <a:ln w="38100">
                <a:solidFill>
                  <a:srgbClr val="21B0C0"/>
                </a:solidFill>
              </a:ln>
            </p:spPr>
          </p:pic>
          <p:sp>
            <p:nvSpPr>
              <p:cNvPr id="9" name="مربع نص 5">
                <a:extLst>
                  <a:ext uri="{FF2B5EF4-FFF2-40B4-BE49-F238E27FC236}">
                    <a16:creationId xmlns:a16="http://schemas.microsoft.com/office/drawing/2014/main" id="{25925597-482A-46F9-9590-B693AB6FA89B}"/>
                  </a:ext>
                </a:extLst>
              </p:cNvPr>
              <p:cNvSpPr txBox="1"/>
              <p:nvPr/>
            </p:nvSpPr>
            <p:spPr>
              <a:xfrm>
                <a:off x="-32859" y="958500"/>
                <a:ext cx="215553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القوانين الصفية الإلكترونية</a:t>
                </a:r>
              </a:p>
            </p:txBody>
          </p:sp>
          <p:pic>
            <p:nvPicPr>
              <p:cNvPr id="1030" name="Picture 6" descr="ورق عمل درس اللغوى (المعرب والمبني من الأسماء) مادة لغتى للصف الاول المتوسط  لعام 1441 - مؤسسة التحاضير الحديثة">
                <a:extLst>
                  <a:ext uri="{FF2B5EF4-FFF2-40B4-BE49-F238E27FC236}">
                    <a16:creationId xmlns:a16="http://schemas.microsoft.com/office/drawing/2014/main" id="{D377AA55-5337-4E25-BE16-6CA6D7FD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78" y="2763981"/>
                <a:ext cx="1881285" cy="1330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op Clock With Camera Stickers for Android &amp; iOS | Gfycat">
                <a:extLst>
                  <a:ext uri="{FF2B5EF4-FFF2-40B4-BE49-F238E27FC236}">
                    <a16:creationId xmlns:a16="http://schemas.microsoft.com/office/drawing/2014/main" id="{373E962D-A311-4652-9209-FF745C6C80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6" y="109272"/>
                <a:ext cx="849228" cy="849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2D4BB8-E88D-413D-8FA2-69DC740A7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58" y="4426205"/>
              <a:ext cx="234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CE58-D0F7-410E-A636-96619DBB1AC3}"/>
                </a:ext>
              </a:extLst>
            </p:cNvPr>
            <p:cNvSpPr/>
            <p:nvPr/>
          </p:nvSpPr>
          <p:spPr>
            <a:xfrm>
              <a:off x="2362792" y="297117"/>
              <a:ext cx="9149740" cy="6263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مربع نص 5">
            <a:extLst>
              <a:ext uri="{FF2B5EF4-FFF2-40B4-BE49-F238E27FC236}">
                <a16:creationId xmlns:a16="http://schemas.microsoft.com/office/drawing/2014/main" id="{120B081B-1B0F-4333-884F-3473BBD2DA20}"/>
              </a:ext>
            </a:extLst>
          </p:cNvPr>
          <p:cNvSpPr txBox="1"/>
          <p:nvPr/>
        </p:nvSpPr>
        <p:spPr>
          <a:xfrm>
            <a:off x="7303818" y="4681235"/>
            <a:ext cx="57305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>
                <a:solidFill>
                  <a:srgbClr val="FF0000"/>
                </a:solidFill>
                <a:cs typeface="Akhbar MT" pitchFamily="2" charset="-78"/>
              </a:rPr>
              <a:t>قَرَأَتْ </a:t>
            </a:r>
            <a:r>
              <a:rPr lang="ar-AE" sz="4800" b="1" dirty="0">
                <a:cs typeface="Akhbar MT" pitchFamily="2" charset="-78"/>
              </a:rPr>
              <a:t>الطّالبَةُ الْقِصَّـةَ</a:t>
            </a:r>
            <a:r>
              <a:rPr lang="ar-SA" sz="6000" b="1" dirty="0">
                <a:cs typeface="Akhbar MT" pitchFamily="2" charset="-78"/>
              </a:rPr>
              <a:t>.</a:t>
            </a:r>
          </a:p>
        </p:txBody>
      </p:sp>
      <p:sp>
        <p:nvSpPr>
          <p:cNvPr id="13" name="مربع نص 5">
            <a:extLst>
              <a:ext uri="{FF2B5EF4-FFF2-40B4-BE49-F238E27FC236}">
                <a16:creationId xmlns:a16="http://schemas.microsoft.com/office/drawing/2014/main" id="{E4267FCC-3D20-420C-8E20-F16823F11D34}"/>
              </a:ext>
            </a:extLst>
          </p:cNvPr>
          <p:cNvSpPr txBox="1"/>
          <p:nvPr/>
        </p:nvSpPr>
        <p:spPr>
          <a:xfrm>
            <a:off x="3004534" y="4671299"/>
            <a:ext cx="57305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800" b="1" dirty="0">
                <a:solidFill>
                  <a:srgbClr val="FF0000"/>
                </a:solidFill>
                <a:cs typeface="Akhbar MT" pitchFamily="2" charset="-78"/>
              </a:rPr>
              <a:t>تَقْرَأُ </a:t>
            </a:r>
            <a:r>
              <a:rPr lang="ar-AE" sz="4800" b="1" dirty="0">
                <a:cs typeface="Akhbar MT" pitchFamily="2" charset="-78"/>
              </a:rPr>
              <a:t>الطّالِبَةُ الْقِصَّـةَ</a:t>
            </a:r>
            <a:r>
              <a:rPr lang="ar-SA" sz="6000" b="1" dirty="0">
                <a:cs typeface="Akhbar MT" pitchFamily="2" charset="-78"/>
              </a:rPr>
              <a:t>.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0597A4-E38C-43D6-84AF-EE771E650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17" y="1083261"/>
            <a:ext cx="2975803" cy="30148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13276DF-49CF-4816-8EA2-1C1854DA4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772" y="1126334"/>
            <a:ext cx="1832623" cy="329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19E6D-4C67-440D-B7A5-E6733DA25055}"/>
              </a:ext>
            </a:extLst>
          </p:cNvPr>
          <p:cNvGrpSpPr/>
          <p:nvPr/>
        </p:nvGrpSpPr>
        <p:grpSpPr>
          <a:xfrm>
            <a:off x="-72386" y="-102601"/>
            <a:ext cx="12192000" cy="6960601"/>
            <a:chOff x="-72386" y="-102601"/>
            <a:chExt cx="12192000" cy="6960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C4855-77E1-4E40-AFA6-0240A6F3E765}"/>
                </a:ext>
              </a:extLst>
            </p:cNvPr>
            <p:cNvGrpSpPr/>
            <p:nvPr/>
          </p:nvGrpSpPr>
          <p:grpSpPr>
            <a:xfrm>
              <a:off x="-72386" y="-102601"/>
              <a:ext cx="12192000" cy="6960601"/>
              <a:chOff x="-173679" y="109272"/>
              <a:chExt cx="12192000" cy="696060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CE1B636-9843-42DB-B848-A6280376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679" y="211873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A56A07-4BDD-4262-9A26-13DE98165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21" y="508990"/>
                <a:ext cx="9008918" cy="539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صورة 4">
                <a:extLst>
                  <a:ext uri="{FF2B5EF4-FFF2-40B4-BE49-F238E27FC236}">
                    <a16:creationId xmlns:a16="http://schemas.microsoft.com/office/drawing/2014/main" id="{333CA73F-0059-46B2-874C-13134D2E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79" y="1490310"/>
                <a:ext cx="1881285" cy="1206005"/>
              </a:xfrm>
              <a:prstGeom prst="rect">
                <a:avLst/>
              </a:prstGeom>
              <a:ln w="38100">
                <a:solidFill>
                  <a:srgbClr val="21B0C0"/>
                </a:solidFill>
              </a:ln>
            </p:spPr>
          </p:pic>
          <p:sp>
            <p:nvSpPr>
              <p:cNvPr id="9" name="مربع نص 5">
                <a:extLst>
                  <a:ext uri="{FF2B5EF4-FFF2-40B4-BE49-F238E27FC236}">
                    <a16:creationId xmlns:a16="http://schemas.microsoft.com/office/drawing/2014/main" id="{25925597-482A-46F9-9590-B693AB6FA89B}"/>
                  </a:ext>
                </a:extLst>
              </p:cNvPr>
              <p:cNvSpPr txBox="1"/>
              <p:nvPr/>
            </p:nvSpPr>
            <p:spPr>
              <a:xfrm>
                <a:off x="-32859" y="958500"/>
                <a:ext cx="215553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القوانين الصفية الإلكترونية</a:t>
                </a:r>
              </a:p>
            </p:txBody>
          </p:sp>
          <p:pic>
            <p:nvPicPr>
              <p:cNvPr id="1030" name="Picture 6" descr="ورق عمل درس اللغوى (المعرب والمبني من الأسماء) مادة لغتى للصف الاول المتوسط  لعام 1441 - مؤسسة التحاضير الحديثة">
                <a:extLst>
                  <a:ext uri="{FF2B5EF4-FFF2-40B4-BE49-F238E27FC236}">
                    <a16:creationId xmlns:a16="http://schemas.microsoft.com/office/drawing/2014/main" id="{D377AA55-5337-4E25-BE16-6CA6D7FD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78" y="2763981"/>
                <a:ext cx="1881285" cy="1330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op Clock With Camera Stickers for Android &amp; iOS | Gfycat">
                <a:extLst>
                  <a:ext uri="{FF2B5EF4-FFF2-40B4-BE49-F238E27FC236}">
                    <a16:creationId xmlns:a16="http://schemas.microsoft.com/office/drawing/2014/main" id="{373E962D-A311-4652-9209-FF745C6C80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6" y="109272"/>
                <a:ext cx="849228" cy="849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2D4BB8-E88D-413D-8FA2-69DC740A7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58" y="4426205"/>
              <a:ext cx="234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CE58-D0F7-410E-A636-96619DBB1AC3}"/>
                </a:ext>
              </a:extLst>
            </p:cNvPr>
            <p:cNvSpPr/>
            <p:nvPr/>
          </p:nvSpPr>
          <p:spPr>
            <a:xfrm>
              <a:off x="2362792" y="297117"/>
              <a:ext cx="9149740" cy="6263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مربع نص 5">
            <a:extLst>
              <a:ext uri="{FF2B5EF4-FFF2-40B4-BE49-F238E27FC236}">
                <a16:creationId xmlns:a16="http://schemas.microsoft.com/office/drawing/2014/main" id="{68567748-6C0C-4CBE-BB10-CC074E0E3D94}"/>
              </a:ext>
            </a:extLst>
          </p:cNvPr>
          <p:cNvSpPr txBox="1"/>
          <p:nvPr/>
        </p:nvSpPr>
        <p:spPr>
          <a:xfrm>
            <a:off x="6512458" y="3679123"/>
            <a:ext cx="560715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لَعِبَ</a:t>
            </a:r>
            <a:r>
              <a:rPr lang="ar-SA" sz="6000" b="1" dirty="0">
                <a:cs typeface="Akhbar MT" pitchFamily="2" charset="-78"/>
              </a:rPr>
              <a:t> ال</a:t>
            </a:r>
            <a:r>
              <a:rPr lang="ar-AE" sz="6000" b="1" dirty="0">
                <a:cs typeface="Akhbar MT" pitchFamily="2" charset="-78"/>
              </a:rPr>
              <a:t>ْ</a:t>
            </a:r>
            <a:r>
              <a:rPr lang="ar-SA" sz="6000" b="1" dirty="0">
                <a:cs typeface="Akhbar MT" pitchFamily="2" charset="-78"/>
              </a:rPr>
              <a:t>و</a:t>
            </a:r>
            <a:r>
              <a:rPr lang="ar-AE" sz="6000" b="1" dirty="0">
                <a:cs typeface="Akhbar MT" pitchFamily="2" charset="-78"/>
              </a:rPr>
              <a:t>َ</a:t>
            </a:r>
            <a:r>
              <a:rPr lang="ar-SA" sz="6000" b="1" dirty="0">
                <a:cs typeface="Akhbar MT" pitchFamily="2" charset="-78"/>
              </a:rPr>
              <a:t>ل</a:t>
            </a:r>
            <a:r>
              <a:rPr lang="ar-AE" sz="6000" b="1" dirty="0">
                <a:cs typeface="Akhbar MT" pitchFamily="2" charset="-78"/>
              </a:rPr>
              <a:t>َ</a:t>
            </a:r>
            <a:r>
              <a:rPr lang="ar-SA" sz="6000" b="1" dirty="0">
                <a:cs typeface="Akhbar MT" pitchFamily="2" charset="-78"/>
              </a:rPr>
              <a:t>دُ باللُّعْبَةِ.</a:t>
            </a:r>
          </a:p>
        </p:txBody>
      </p:sp>
      <p:pic>
        <p:nvPicPr>
          <p:cNvPr id="13" name="صورة 1">
            <a:extLst>
              <a:ext uri="{FF2B5EF4-FFF2-40B4-BE49-F238E27FC236}">
                <a16:creationId xmlns:a16="http://schemas.microsoft.com/office/drawing/2014/main" id="{18AD60DC-C438-4E2F-9BD4-338E3FEBE7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25" y="763236"/>
            <a:ext cx="2850033" cy="2665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مربع نص 7">
            <a:extLst>
              <a:ext uri="{FF2B5EF4-FFF2-40B4-BE49-F238E27FC236}">
                <a16:creationId xmlns:a16="http://schemas.microsoft.com/office/drawing/2014/main" id="{E63D4DA8-6B38-4A14-A03E-2F2761E12AA6}"/>
              </a:ext>
            </a:extLst>
          </p:cNvPr>
          <p:cNvSpPr txBox="1"/>
          <p:nvPr/>
        </p:nvSpPr>
        <p:spPr>
          <a:xfrm>
            <a:off x="3146405" y="4962939"/>
            <a:ext cx="602764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  <a:cs typeface="Akhbar MT" pitchFamily="2" charset="-78"/>
              </a:rPr>
              <a:t>يَلْعَبُ</a:t>
            </a:r>
            <a:r>
              <a:rPr lang="ar-SA" sz="6000" b="1" dirty="0">
                <a:cs typeface="Akhbar MT" pitchFamily="2" charset="-78"/>
              </a:rPr>
              <a:t> ال</a:t>
            </a:r>
            <a:r>
              <a:rPr lang="ar-AE" sz="6000" b="1" dirty="0">
                <a:cs typeface="Akhbar MT" pitchFamily="2" charset="-78"/>
              </a:rPr>
              <a:t>ْ</a:t>
            </a:r>
            <a:r>
              <a:rPr lang="ar-SA" sz="6000" b="1" dirty="0">
                <a:cs typeface="Akhbar MT" pitchFamily="2" charset="-78"/>
              </a:rPr>
              <a:t>و</a:t>
            </a:r>
            <a:r>
              <a:rPr lang="ar-AE" sz="6000" b="1" dirty="0">
                <a:cs typeface="Akhbar MT" pitchFamily="2" charset="-78"/>
              </a:rPr>
              <a:t>َ</a:t>
            </a:r>
            <a:r>
              <a:rPr lang="ar-SA" sz="6000" b="1" dirty="0">
                <a:cs typeface="Akhbar MT" pitchFamily="2" charset="-78"/>
              </a:rPr>
              <a:t>ل</a:t>
            </a:r>
            <a:r>
              <a:rPr lang="ar-AE" sz="6000" b="1" dirty="0">
                <a:cs typeface="Akhbar MT" pitchFamily="2" charset="-78"/>
              </a:rPr>
              <a:t>َ</a:t>
            </a:r>
            <a:r>
              <a:rPr lang="ar-SA" sz="6000" b="1" dirty="0">
                <a:cs typeface="Akhbar MT" pitchFamily="2" charset="-78"/>
              </a:rPr>
              <a:t>دُ باللُّعْبَةِ.</a:t>
            </a:r>
          </a:p>
        </p:txBody>
      </p:sp>
    </p:spTree>
    <p:extLst>
      <p:ext uri="{BB962C8B-B14F-4D97-AF65-F5344CB8AC3E}">
        <p14:creationId xmlns:p14="http://schemas.microsoft.com/office/powerpoint/2010/main" val="40395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21C4855-77E1-4E40-AFA6-0240A6F3E765}"/>
              </a:ext>
            </a:extLst>
          </p:cNvPr>
          <p:cNvGrpSpPr/>
          <p:nvPr/>
        </p:nvGrpSpPr>
        <p:grpSpPr>
          <a:xfrm>
            <a:off x="173679" y="-89210"/>
            <a:ext cx="12192000" cy="6858000"/>
            <a:chOff x="0" y="0"/>
            <a:chExt cx="12192000" cy="685800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CE1B636-9843-42DB-B848-A6280376F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4A56A07-4BDD-4262-9A26-13DE98165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321" y="354245"/>
              <a:ext cx="9008918" cy="539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صورة 4">
              <a:extLst>
                <a:ext uri="{FF2B5EF4-FFF2-40B4-BE49-F238E27FC236}">
                  <a16:creationId xmlns:a16="http://schemas.microsoft.com/office/drawing/2014/main" id="{333CA73F-0059-46B2-874C-13134D2E4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679" y="1490310"/>
              <a:ext cx="1881285" cy="1206005"/>
            </a:xfrm>
            <a:prstGeom prst="rect">
              <a:avLst/>
            </a:prstGeom>
            <a:ln w="38100">
              <a:solidFill>
                <a:srgbClr val="21B0C0"/>
              </a:solidFill>
            </a:ln>
          </p:spPr>
        </p:pic>
        <p:sp>
          <p:nvSpPr>
            <p:cNvPr id="9" name="مربع نص 5">
              <a:extLst>
                <a:ext uri="{FF2B5EF4-FFF2-40B4-BE49-F238E27FC236}">
                  <a16:creationId xmlns:a16="http://schemas.microsoft.com/office/drawing/2014/main" id="{25925597-482A-46F9-9590-B693AB6FA89B}"/>
                </a:ext>
              </a:extLst>
            </p:cNvPr>
            <p:cNvSpPr txBox="1"/>
            <p:nvPr/>
          </p:nvSpPr>
          <p:spPr>
            <a:xfrm>
              <a:off x="123395" y="1012659"/>
              <a:ext cx="2155531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القوانين الصفية الإلكترونية</a:t>
              </a:r>
            </a:p>
          </p:txBody>
        </p:sp>
        <p:pic>
          <p:nvPicPr>
            <p:cNvPr id="1030" name="Picture 6" descr="ورق عمل درس اللغوى (المعرب والمبني من الأسماء) مادة لغتى للصف الاول المتوسط  لعام 1441 - مؤسسة التحاضير الحديثة">
              <a:extLst>
                <a:ext uri="{FF2B5EF4-FFF2-40B4-BE49-F238E27FC236}">
                  <a16:creationId xmlns:a16="http://schemas.microsoft.com/office/drawing/2014/main" id="{D377AA55-5337-4E25-BE16-6CA6D7FD7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78" y="2763981"/>
              <a:ext cx="1881285" cy="133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op Clock With Camera Stickers for Android &amp; iOS | Gfycat">
              <a:extLst>
                <a:ext uri="{FF2B5EF4-FFF2-40B4-BE49-F238E27FC236}">
                  <a16:creationId xmlns:a16="http://schemas.microsoft.com/office/drawing/2014/main" id="{373E962D-A311-4652-9209-FF745C6C80F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06" y="109272"/>
              <a:ext cx="849228" cy="84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427A89-0EDB-47E9-918A-B1E045E77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2321" y="354245"/>
              <a:ext cx="9010650" cy="540067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40D3846-2D87-433D-938D-1A8274B9D157}"/>
              </a:ext>
            </a:extLst>
          </p:cNvPr>
          <p:cNvSpPr/>
          <p:nvPr/>
        </p:nvSpPr>
        <p:spPr>
          <a:xfrm>
            <a:off x="2452605" y="265035"/>
            <a:ext cx="9134045" cy="63279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6E5CD-9C80-420D-A977-77981D292238}"/>
              </a:ext>
            </a:extLst>
          </p:cNvPr>
          <p:cNvSpPr txBox="1"/>
          <p:nvPr/>
        </p:nvSpPr>
        <p:spPr>
          <a:xfrm>
            <a:off x="8177868" y="2180905"/>
            <a:ext cx="3392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7200" b="1" dirty="0"/>
              <a:t>شَــ</a:t>
            </a:r>
            <a:r>
              <a:rPr lang="ar-AE" sz="7200" b="1" dirty="0">
                <a:solidFill>
                  <a:srgbClr val="FF0000"/>
                </a:solidFill>
              </a:rPr>
              <a:t>مّ</a:t>
            </a:r>
            <a:r>
              <a:rPr lang="ar-AE" sz="7200" b="1" dirty="0"/>
              <a:t>َ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C5CA0A-99D6-4E44-89A0-C0FB8554E5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90" y="451389"/>
            <a:ext cx="2790331" cy="1505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84BE40-6D43-425F-A5C9-3ADB981F3ECE}"/>
              </a:ext>
            </a:extLst>
          </p:cNvPr>
          <p:cNvSpPr txBox="1"/>
          <p:nvPr/>
        </p:nvSpPr>
        <p:spPr>
          <a:xfrm>
            <a:off x="5045779" y="2167473"/>
            <a:ext cx="3392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/>
              <a:t>حَـ</a:t>
            </a:r>
            <a:r>
              <a:rPr lang="ar-AE" sz="8000" b="1" dirty="0">
                <a:solidFill>
                  <a:srgbClr val="FF0000"/>
                </a:solidFill>
              </a:rPr>
              <a:t>جَّ</a:t>
            </a:r>
            <a:endParaRPr lang="en-US" sz="8000" b="1" dirty="0"/>
          </a:p>
        </p:txBody>
      </p:sp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537EE40-BC6A-45D8-AE91-E2E5CB91A9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582" y="451389"/>
            <a:ext cx="2526117" cy="1428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4F7B27-FD33-4ABC-8A54-EE11B5E08CA8}"/>
              </a:ext>
            </a:extLst>
          </p:cNvPr>
          <p:cNvSpPr txBox="1"/>
          <p:nvPr/>
        </p:nvSpPr>
        <p:spPr>
          <a:xfrm>
            <a:off x="2366813" y="5228113"/>
            <a:ext cx="3392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9600" b="1" dirty="0"/>
              <a:t>شَـ</a:t>
            </a:r>
            <a:r>
              <a:rPr lang="ar-AE" sz="9600" b="1" dirty="0">
                <a:solidFill>
                  <a:srgbClr val="FF0000"/>
                </a:solidFill>
              </a:rPr>
              <a:t>دّ</a:t>
            </a:r>
            <a:r>
              <a:rPr lang="ar-AE" sz="9600" b="1" dirty="0"/>
              <a:t>َ</a:t>
            </a:r>
            <a:endParaRPr lang="en-US" sz="9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485B6-40EB-4F63-8DF3-E93E05657823}"/>
              </a:ext>
            </a:extLst>
          </p:cNvPr>
          <p:cNvSpPr txBox="1"/>
          <p:nvPr/>
        </p:nvSpPr>
        <p:spPr>
          <a:xfrm>
            <a:off x="2035485" y="2138301"/>
            <a:ext cx="3392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7200" b="1" dirty="0"/>
              <a:t>سَ</a:t>
            </a:r>
            <a:r>
              <a:rPr lang="ar-AE" sz="7200" b="1" dirty="0">
                <a:solidFill>
                  <a:srgbClr val="FF0000"/>
                </a:solidFill>
              </a:rPr>
              <a:t>ـلّ</a:t>
            </a:r>
            <a:r>
              <a:rPr lang="ar-AE" sz="7200" b="1" dirty="0"/>
              <a:t>َـمَ</a:t>
            </a:r>
            <a:endParaRPr lang="en-US" sz="7200" b="1" dirty="0"/>
          </a:p>
        </p:txBody>
      </p:sp>
      <p:pic>
        <p:nvPicPr>
          <p:cNvPr id="20" name="Picture 1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6598A54-D2F0-430F-ACC1-AFC210F2D3F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t="22849" r="1229" b="22848"/>
          <a:stretch/>
        </p:blipFill>
        <p:spPr>
          <a:xfrm>
            <a:off x="2864987" y="3524558"/>
            <a:ext cx="2361578" cy="15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F962E421-F90D-431B-8C47-A02D53C70E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87" y="496385"/>
            <a:ext cx="1762541" cy="1647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3F6144B-4E85-484F-BC27-8212243011D9}"/>
              </a:ext>
            </a:extLst>
          </p:cNvPr>
          <p:cNvSpPr txBox="1"/>
          <p:nvPr/>
        </p:nvSpPr>
        <p:spPr>
          <a:xfrm>
            <a:off x="7994886" y="5458945"/>
            <a:ext cx="38497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600" b="1" dirty="0"/>
              <a:t>نَـ</a:t>
            </a:r>
            <a:r>
              <a:rPr lang="ar-AE" sz="6600" b="1" dirty="0">
                <a:solidFill>
                  <a:srgbClr val="FF0000"/>
                </a:solidFill>
              </a:rPr>
              <a:t>ظّ</a:t>
            </a:r>
            <a:r>
              <a:rPr lang="ar-AE" sz="6600" b="1" dirty="0"/>
              <a:t>َـفَ</a:t>
            </a:r>
            <a:endParaRPr lang="en-US" sz="6600" b="1" dirty="0"/>
          </a:p>
        </p:txBody>
      </p:sp>
      <p:pic>
        <p:nvPicPr>
          <p:cNvPr id="23" name="Picture 22" descr="A picture containing indoor, cake, table, toy&#10;&#10;Description automatically generated">
            <a:extLst>
              <a:ext uri="{FF2B5EF4-FFF2-40B4-BE49-F238E27FC236}">
                <a16:creationId xmlns:a16="http://schemas.microsoft.com/office/drawing/2014/main" id="{550E8089-4570-400A-AF5D-B502A5C79FD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9" b="10364"/>
          <a:stretch/>
        </p:blipFill>
        <p:spPr>
          <a:xfrm>
            <a:off x="8865836" y="3524558"/>
            <a:ext cx="1981443" cy="1729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A picture containing bed, clothing, laying, white&#10;&#10;Description automatically generated">
            <a:extLst>
              <a:ext uri="{FF2B5EF4-FFF2-40B4-BE49-F238E27FC236}">
                <a16:creationId xmlns:a16="http://schemas.microsoft.com/office/drawing/2014/main" id="{212457DB-12EB-40A0-85D5-03D9D3E449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79" y="3682718"/>
            <a:ext cx="2093679" cy="1570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5180E8A-DEB9-41C6-978F-388C7E0E5330}"/>
              </a:ext>
            </a:extLst>
          </p:cNvPr>
          <p:cNvSpPr txBox="1"/>
          <p:nvPr/>
        </p:nvSpPr>
        <p:spPr>
          <a:xfrm>
            <a:off x="5669130" y="5167863"/>
            <a:ext cx="2459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800" b="1" dirty="0"/>
              <a:t>رَ</a:t>
            </a:r>
            <a:r>
              <a:rPr lang="ar-AE" sz="8800" b="1" dirty="0">
                <a:solidFill>
                  <a:srgbClr val="FF0000"/>
                </a:solidFill>
              </a:rPr>
              <a:t>تَّ</a:t>
            </a:r>
            <a:r>
              <a:rPr lang="ar-AE" sz="8800" b="1" dirty="0"/>
              <a:t>ـبَ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40011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21C4855-77E1-4E40-AFA6-0240A6F3E76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73679" y="211873"/>
            <a:chExt cx="12192000" cy="685800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CE1B636-9843-42DB-B848-A6280376F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3679" y="211873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4A56A07-4BDD-4262-9A26-13DE98165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321" y="508990"/>
              <a:ext cx="9008918" cy="539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صورة 4">
              <a:extLst>
                <a:ext uri="{FF2B5EF4-FFF2-40B4-BE49-F238E27FC236}">
                  <a16:creationId xmlns:a16="http://schemas.microsoft.com/office/drawing/2014/main" id="{333CA73F-0059-46B2-874C-13134D2E4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679" y="1490310"/>
              <a:ext cx="1881285" cy="1206005"/>
            </a:xfrm>
            <a:prstGeom prst="rect">
              <a:avLst/>
            </a:prstGeom>
            <a:ln w="38100">
              <a:solidFill>
                <a:srgbClr val="21B0C0"/>
              </a:solidFill>
            </a:ln>
          </p:spPr>
        </p:pic>
        <p:pic>
          <p:nvPicPr>
            <p:cNvPr id="1030" name="Picture 6" descr="ورق عمل درس اللغوى (المعرب والمبني من الأسماء) مادة لغتى للصف الاول المتوسط  لعام 1441 - مؤسسة التحاضير الحديثة">
              <a:extLst>
                <a:ext uri="{FF2B5EF4-FFF2-40B4-BE49-F238E27FC236}">
                  <a16:creationId xmlns:a16="http://schemas.microsoft.com/office/drawing/2014/main" id="{D377AA55-5337-4E25-BE16-6CA6D7FD7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78" y="2763981"/>
              <a:ext cx="1881285" cy="133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427A89-0EDB-47E9-918A-B1E045E77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0381" y="533961"/>
              <a:ext cx="9378174" cy="621382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D57B77-5B9C-449A-861A-E18FA43EA746}"/>
              </a:ext>
            </a:extLst>
          </p:cNvPr>
          <p:cNvGrpSpPr/>
          <p:nvPr/>
        </p:nvGrpSpPr>
        <p:grpSpPr>
          <a:xfrm>
            <a:off x="4742719" y="358081"/>
            <a:ext cx="5191125" cy="6103201"/>
            <a:chOff x="4980316" y="358081"/>
            <a:chExt cx="5191125" cy="6103201"/>
          </a:xfrm>
        </p:grpSpPr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5349DA-D79D-4E14-8094-6FBDD9495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80316" y="358081"/>
              <a:ext cx="5191125" cy="6103201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53A8E35-393D-490D-AC6C-03A91D7E889B}"/>
                </a:ext>
              </a:extLst>
            </p:cNvPr>
            <p:cNvSpPr/>
            <p:nvPr/>
          </p:nvSpPr>
          <p:spPr>
            <a:xfrm>
              <a:off x="7618742" y="4169831"/>
              <a:ext cx="1379847" cy="408004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C6FA89-75AD-4F45-AC3A-CBF4BD156842}"/>
              </a:ext>
            </a:extLst>
          </p:cNvPr>
          <p:cNvSpPr txBox="1"/>
          <p:nvPr/>
        </p:nvSpPr>
        <p:spPr>
          <a:xfrm>
            <a:off x="3603171" y="4757057"/>
            <a:ext cx="189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الصفحة :21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18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19E6D-4C67-440D-B7A5-E6733DA25055}"/>
              </a:ext>
            </a:extLst>
          </p:cNvPr>
          <p:cNvGrpSpPr/>
          <p:nvPr/>
        </p:nvGrpSpPr>
        <p:grpSpPr>
          <a:xfrm>
            <a:off x="-72386" y="-102601"/>
            <a:ext cx="12192000" cy="6960601"/>
            <a:chOff x="-72386" y="-102601"/>
            <a:chExt cx="12192000" cy="6960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C4855-77E1-4E40-AFA6-0240A6F3E765}"/>
                </a:ext>
              </a:extLst>
            </p:cNvPr>
            <p:cNvGrpSpPr/>
            <p:nvPr/>
          </p:nvGrpSpPr>
          <p:grpSpPr>
            <a:xfrm>
              <a:off x="-72386" y="-102601"/>
              <a:ext cx="12192000" cy="6960601"/>
              <a:chOff x="-173679" y="109272"/>
              <a:chExt cx="12192000" cy="696060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CE1B636-9843-42DB-B848-A6280376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679" y="211873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A56A07-4BDD-4262-9A26-13DE98165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21" y="508990"/>
                <a:ext cx="9008918" cy="539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صورة 4">
                <a:extLst>
                  <a:ext uri="{FF2B5EF4-FFF2-40B4-BE49-F238E27FC236}">
                    <a16:creationId xmlns:a16="http://schemas.microsoft.com/office/drawing/2014/main" id="{333CA73F-0059-46B2-874C-13134D2E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79" y="1490310"/>
                <a:ext cx="1881285" cy="1206005"/>
              </a:xfrm>
              <a:prstGeom prst="rect">
                <a:avLst/>
              </a:prstGeom>
              <a:ln w="38100">
                <a:solidFill>
                  <a:srgbClr val="21B0C0"/>
                </a:solidFill>
              </a:ln>
            </p:spPr>
          </p:pic>
          <p:sp>
            <p:nvSpPr>
              <p:cNvPr id="9" name="مربع نص 5">
                <a:extLst>
                  <a:ext uri="{FF2B5EF4-FFF2-40B4-BE49-F238E27FC236}">
                    <a16:creationId xmlns:a16="http://schemas.microsoft.com/office/drawing/2014/main" id="{25925597-482A-46F9-9590-B693AB6FA89B}"/>
                  </a:ext>
                </a:extLst>
              </p:cNvPr>
              <p:cNvSpPr txBox="1"/>
              <p:nvPr/>
            </p:nvSpPr>
            <p:spPr>
              <a:xfrm>
                <a:off x="-32859" y="958500"/>
                <a:ext cx="215553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القوانين الصفية الإلكترونية</a:t>
                </a:r>
              </a:p>
            </p:txBody>
          </p:sp>
          <p:pic>
            <p:nvPicPr>
              <p:cNvPr id="1030" name="Picture 6" descr="ورق عمل درس اللغوى (المعرب والمبني من الأسماء) مادة لغتى للصف الاول المتوسط  لعام 1441 - مؤسسة التحاضير الحديثة">
                <a:extLst>
                  <a:ext uri="{FF2B5EF4-FFF2-40B4-BE49-F238E27FC236}">
                    <a16:creationId xmlns:a16="http://schemas.microsoft.com/office/drawing/2014/main" id="{D377AA55-5337-4E25-BE16-6CA6D7FD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78" y="2763981"/>
                <a:ext cx="1881285" cy="1330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op Clock With Camera Stickers for Android &amp; iOS | Gfycat">
                <a:extLst>
                  <a:ext uri="{FF2B5EF4-FFF2-40B4-BE49-F238E27FC236}">
                    <a16:creationId xmlns:a16="http://schemas.microsoft.com/office/drawing/2014/main" id="{373E962D-A311-4652-9209-FF745C6C80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6" y="109272"/>
                <a:ext cx="849228" cy="849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2D4BB8-E88D-413D-8FA2-69DC740A7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58" y="4426205"/>
              <a:ext cx="234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CE58-D0F7-410E-A636-96619DBB1AC3}"/>
                </a:ext>
              </a:extLst>
            </p:cNvPr>
            <p:cNvSpPr/>
            <p:nvPr/>
          </p:nvSpPr>
          <p:spPr>
            <a:xfrm>
              <a:off x="2362792" y="297117"/>
              <a:ext cx="9149740" cy="6263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BE63381-3D7A-464A-B3A8-CD9985EAD1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22" t="16038" r="24928" b="7402"/>
          <a:stretch/>
        </p:blipFill>
        <p:spPr>
          <a:xfrm>
            <a:off x="2887925" y="279351"/>
            <a:ext cx="8454887" cy="62815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4105B7-0770-47D9-899E-C04E01BE9431}"/>
              </a:ext>
            </a:extLst>
          </p:cNvPr>
          <p:cNvSpPr txBox="1"/>
          <p:nvPr/>
        </p:nvSpPr>
        <p:spPr>
          <a:xfrm>
            <a:off x="2503612" y="2492465"/>
            <a:ext cx="2968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يَقْطِفُ</a:t>
            </a:r>
            <a:r>
              <a:rPr lang="ar-AE" sz="2800" b="1" dirty="0"/>
              <a:t> الْمُزارِعُ الثِّمارَ.</a:t>
            </a:r>
            <a:endParaRPr 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014653-AF18-45CB-B9FB-49CBC093358E}"/>
              </a:ext>
            </a:extLst>
          </p:cNvPr>
          <p:cNvSpPr txBox="1"/>
          <p:nvPr/>
        </p:nvSpPr>
        <p:spPr>
          <a:xfrm>
            <a:off x="2682517" y="4155613"/>
            <a:ext cx="2968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يَصيدُ </a:t>
            </a:r>
            <a:r>
              <a:rPr lang="ar-AE" sz="2800" b="1" dirty="0"/>
              <a:t>الصَّيادُ السَّمَكَةَ .</a:t>
            </a:r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193805-944A-4659-BE13-59CC2372B898}"/>
              </a:ext>
            </a:extLst>
          </p:cNvPr>
          <p:cNvSpPr txBox="1"/>
          <p:nvPr/>
        </p:nvSpPr>
        <p:spPr>
          <a:xfrm>
            <a:off x="6797317" y="5978029"/>
            <a:ext cx="2968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>
                <a:solidFill>
                  <a:srgbClr val="FF0000"/>
                </a:solidFill>
              </a:rPr>
              <a:t>قَطَعَ </a:t>
            </a:r>
            <a:r>
              <a:rPr lang="ar-AE" sz="2800" b="1" dirty="0"/>
              <a:t>النَّجارُ الأخشابَ.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50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21C4855-77E1-4E40-AFA6-0240A6F3E765}"/>
              </a:ext>
            </a:extLst>
          </p:cNvPr>
          <p:cNvGrpSpPr/>
          <p:nvPr/>
        </p:nvGrpSpPr>
        <p:grpSpPr>
          <a:xfrm>
            <a:off x="173679" y="-89210"/>
            <a:ext cx="12192000" cy="6858000"/>
            <a:chOff x="0" y="0"/>
            <a:chExt cx="12192000" cy="685800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CE1B636-9843-42DB-B848-A6280376F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4A56A07-4BDD-4262-9A26-13DE98165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321" y="354245"/>
              <a:ext cx="9008918" cy="539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صورة 4">
              <a:extLst>
                <a:ext uri="{FF2B5EF4-FFF2-40B4-BE49-F238E27FC236}">
                  <a16:creationId xmlns:a16="http://schemas.microsoft.com/office/drawing/2014/main" id="{333CA73F-0059-46B2-874C-13134D2E4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679" y="1490310"/>
              <a:ext cx="1881285" cy="1206005"/>
            </a:xfrm>
            <a:prstGeom prst="rect">
              <a:avLst/>
            </a:prstGeom>
            <a:ln w="38100">
              <a:solidFill>
                <a:srgbClr val="21B0C0"/>
              </a:solidFill>
            </a:ln>
          </p:spPr>
        </p:pic>
        <p:sp>
          <p:nvSpPr>
            <p:cNvPr id="9" name="مربع نص 5">
              <a:extLst>
                <a:ext uri="{FF2B5EF4-FFF2-40B4-BE49-F238E27FC236}">
                  <a16:creationId xmlns:a16="http://schemas.microsoft.com/office/drawing/2014/main" id="{25925597-482A-46F9-9590-B693AB6FA89B}"/>
                </a:ext>
              </a:extLst>
            </p:cNvPr>
            <p:cNvSpPr txBox="1"/>
            <p:nvPr/>
          </p:nvSpPr>
          <p:spPr>
            <a:xfrm>
              <a:off x="123395" y="1012659"/>
              <a:ext cx="2155531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القوانين الصفية الإلكترونية</a:t>
              </a:r>
            </a:p>
          </p:txBody>
        </p:sp>
        <p:pic>
          <p:nvPicPr>
            <p:cNvPr id="1030" name="Picture 6" descr="ورق عمل درس اللغوى (المعرب والمبني من الأسماء) مادة لغتى للصف الاول المتوسط  لعام 1441 - مؤسسة التحاضير الحديثة">
              <a:extLst>
                <a:ext uri="{FF2B5EF4-FFF2-40B4-BE49-F238E27FC236}">
                  <a16:creationId xmlns:a16="http://schemas.microsoft.com/office/drawing/2014/main" id="{D377AA55-5337-4E25-BE16-6CA6D7FD7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78" y="2763981"/>
              <a:ext cx="1881285" cy="133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op Clock With Camera Stickers for Android &amp; iOS | Gfycat">
              <a:extLst>
                <a:ext uri="{FF2B5EF4-FFF2-40B4-BE49-F238E27FC236}">
                  <a16:creationId xmlns:a16="http://schemas.microsoft.com/office/drawing/2014/main" id="{373E962D-A311-4652-9209-FF745C6C80F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06" y="109272"/>
              <a:ext cx="849228" cy="84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427A89-0EDB-47E9-918A-B1E045E77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2321" y="354245"/>
              <a:ext cx="9010650" cy="5400675"/>
            </a:xfrm>
            <a:prstGeom prst="rect">
              <a:avLst/>
            </a:prstGeom>
          </p:spPr>
        </p:pic>
      </p:grpSp>
      <p:pic>
        <p:nvPicPr>
          <p:cNvPr id="11270" name="Picture 6">
            <a:extLst>
              <a:ext uri="{FF2B5EF4-FFF2-40B4-BE49-F238E27FC236}">
                <a16:creationId xmlns:a16="http://schemas.microsoft.com/office/drawing/2014/main" id="{9E013B53-2799-4FEE-A5BC-C86F3B0F7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62" y="293610"/>
            <a:ext cx="8668139" cy="537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7D2E64-53F2-4723-9CA8-74E711B97525}"/>
              </a:ext>
            </a:extLst>
          </p:cNvPr>
          <p:cNvSpPr txBox="1"/>
          <p:nvPr/>
        </p:nvSpPr>
        <p:spPr>
          <a:xfrm>
            <a:off x="3465443" y="1630218"/>
            <a:ext cx="575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200" b="1" dirty="0"/>
              <a:t>يعبر المتعلم عن الصورة بجملة فعلية 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6476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19E6D-4C67-440D-B7A5-E6733DA25055}"/>
              </a:ext>
            </a:extLst>
          </p:cNvPr>
          <p:cNvGrpSpPr/>
          <p:nvPr/>
        </p:nvGrpSpPr>
        <p:grpSpPr>
          <a:xfrm>
            <a:off x="-72386" y="-102601"/>
            <a:ext cx="12192000" cy="6960601"/>
            <a:chOff x="-72386" y="-102601"/>
            <a:chExt cx="12192000" cy="6960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C4855-77E1-4E40-AFA6-0240A6F3E765}"/>
                </a:ext>
              </a:extLst>
            </p:cNvPr>
            <p:cNvGrpSpPr/>
            <p:nvPr/>
          </p:nvGrpSpPr>
          <p:grpSpPr>
            <a:xfrm>
              <a:off x="-72386" y="-102601"/>
              <a:ext cx="12192000" cy="6960601"/>
              <a:chOff x="-173679" y="109272"/>
              <a:chExt cx="12192000" cy="696060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CE1B636-9843-42DB-B848-A6280376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679" y="211873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A56A07-4BDD-4262-9A26-13DE98165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21" y="508990"/>
                <a:ext cx="9008918" cy="539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صورة 4">
                <a:extLst>
                  <a:ext uri="{FF2B5EF4-FFF2-40B4-BE49-F238E27FC236}">
                    <a16:creationId xmlns:a16="http://schemas.microsoft.com/office/drawing/2014/main" id="{333CA73F-0059-46B2-874C-13134D2E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79" y="1490310"/>
                <a:ext cx="1881285" cy="1206005"/>
              </a:xfrm>
              <a:prstGeom prst="rect">
                <a:avLst/>
              </a:prstGeom>
              <a:ln w="38100">
                <a:solidFill>
                  <a:srgbClr val="21B0C0"/>
                </a:solidFill>
              </a:ln>
            </p:spPr>
          </p:pic>
          <p:sp>
            <p:nvSpPr>
              <p:cNvPr id="9" name="مربع نص 5">
                <a:extLst>
                  <a:ext uri="{FF2B5EF4-FFF2-40B4-BE49-F238E27FC236}">
                    <a16:creationId xmlns:a16="http://schemas.microsoft.com/office/drawing/2014/main" id="{25925597-482A-46F9-9590-B693AB6FA89B}"/>
                  </a:ext>
                </a:extLst>
              </p:cNvPr>
              <p:cNvSpPr txBox="1"/>
              <p:nvPr/>
            </p:nvSpPr>
            <p:spPr>
              <a:xfrm>
                <a:off x="-32859" y="958500"/>
                <a:ext cx="215553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القوانين الصفية الإلكترونية</a:t>
                </a:r>
              </a:p>
            </p:txBody>
          </p:sp>
          <p:pic>
            <p:nvPicPr>
              <p:cNvPr id="1030" name="Picture 6" descr="ورق عمل درس اللغوى (المعرب والمبني من الأسماء) مادة لغتى للصف الاول المتوسط  لعام 1441 - مؤسسة التحاضير الحديثة">
                <a:extLst>
                  <a:ext uri="{FF2B5EF4-FFF2-40B4-BE49-F238E27FC236}">
                    <a16:creationId xmlns:a16="http://schemas.microsoft.com/office/drawing/2014/main" id="{D377AA55-5337-4E25-BE16-6CA6D7FD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78" y="2763981"/>
                <a:ext cx="1881285" cy="1330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op Clock With Camera Stickers for Android &amp; iOS | Gfycat">
                <a:extLst>
                  <a:ext uri="{FF2B5EF4-FFF2-40B4-BE49-F238E27FC236}">
                    <a16:creationId xmlns:a16="http://schemas.microsoft.com/office/drawing/2014/main" id="{373E962D-A311-4652-9209-FF745C6C80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6" y="109272"/>
                <a:ext cx="849228" cy="849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2D4BB8-E88D-413D-8FA2-69DC740A7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58" y="4426205"/>
              <a:ext cx="234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CE58-D0F7-410E-A636-96619DBB1AC3}"/>
                </a:ext>
              </a:extLst>
            </p:cNvPr>
            <p:cNvSpPr/>
            <p:nvPr/>
          </p:nvSpPr>
          <p:spPr>
            <a:xfrm>
              <a:off x="2362792" y="297117"/>
              <a:ext cx="9149740" cy="6263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FA684FF-83D2-4D26-99C7-E03EC1E5A139}"/>
              </a:ext>
            </a:extLst>
          </p:cNvPr>
          <p:cNvSpPr txBox="1"/>
          <p:nvPr/>
        </p:nvSpPr>
        <p:spPr>
          <a:xfrm>
            <a:off x="4286623" y="601206"/>
            <a:ext cx="639417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AE" sz="4400" dirty="0">
                <a:cs typeface="(AH) Manal Black" pitchFamily="2" charset="-78"/>
              </a:rPr>
              <a:t>عبر عن الصورة بجملة</a:t>
            </a:r>
            <a:r>
              <a:rPr lang="en-US" sz="4400" dirty="0">
                <a:cs typeface="(AH) Manal Black" pitchFamily="2" charset="-78"/>
              </a:rPr>
              <a:t> </a:t>
            </a:r>
            <a:r>
              <a:rPr lang="ar-AE" sz="4400" dirty="0">
                <a:cs typeface="(AH) Manal Black" pitchFamily="2" charset="-78"/>
              </a:rPr>
              <a:t>فعلية مفيدة :-</a:t>
            </a:r>
            <a:endParaRPr lang="en-US" sz="4400" dirty="0">
              <a:cs typeface="(AH) Manal Black" pitchFamily="2" charset="-78"/>
            </a:endParaRPr>
          </a:p>
        </p:txBody>
      </p:sp>
      <p:pic>
        <p:nvPicPr>
          <p:cNvPr id="13" name="Picture 1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F1FAA52-422C-4DFA-ABE5-2A7E2365C7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87" y="2008176"/>
            <a:ext cx="5918599" cy="4205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626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19E6D-4C67-440D-B7A5-E6733DA25055}"/>
              </a:ext>
            </a:extLst>
          </p:cNvPr>
          <p:cNvGrpSpPr/>
          <p:nvPr/>
        </p:nvGrpSpPr>
        <p:grpSpPr>
          <a:xfrm>
            <a:off x="-72386" y="-102601"/>
            <a:ext cx="12192000" cy="6960601"/>
            <a:chOff x="-72386" y="-102601"/>
            <a:chExt cx="12192000" cy="6960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C4855-77E1-4E40-AFA6-0240A6F3E765}"/>
                </a:ext>
              </a:extLst>
            </p:cNvPr>
            <p:cNvGrpSpPr/>
            <p:nvPr/>
          </p:nvGrpSpPr>
          <p:grpSpPr>
            <a:xfrm>
              <a:off x="-72386" y="-102601"/>
              <a:ext cx="12192000" cy="6960601"/>
              <a:chOff x="-173679" y="109272"/>
              <a:chExt cx="12192000" cy="696060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CE1B636-9843-42DB-B848-A6280376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679" y="211873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A56A07-4BDD-4262-9A26-13DE98165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21" y="508990"/>
                <a:ext cx="9008918" cy="539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صورة 4">
                <a:extLst>
                  <a:ext uri="{FF2B5EF4-FFF2-40B4-BE49-F238E27FC236}">
                    <a16:creationId xmlns:a16="http://schemas.microsoft.com/office/drawing/2014/main" id="{333CA73F-0059-46B2-874C-13134D2E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79" y="1490310"/>
                <a:ext cx="1881285" cy="1206005"/>
              </a:xfrm>
              <a:prstGeom prst="rect">
                <a:avLst/>
              </a:prstGeom>
              <a:ln w="38100">
                <a:solidFill>
                  <a:srgbClr val="21B0C0"/>
                </a:solidFill>
              </a:ln>
            </p:spPr>
          </p:pic>
          <p:sp>
            <p:nvSpPr>
              <p:cNvPr id="9" name="مربع نص 5">
                <a:extLst>
                  <a:ext uri="{FF2B5EF4-FFF2-40B4-BE49-F238E27FC236}">
                    <a16:creationId xmlns:a16="http://schemas.microsoft.com/office/drawing/2014/main" id="{25925597-482A-46F9-9590-B693AB6FA89B}"/>
                  </a:ext>
                </a:extLst>
              </p:cNvPr>
              <p:cNvSpPr txBox="1"/>
              <p:nvPr/>
            </p:nvSpPr>
            <p:spPr>
              <a:xfrm>
                <a:off x="-32859" y="958500"/>
                <a:ext cx="215553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القوانين الصفية الإلكترونية</a:t>
                </a:r>
              </a:p>
            </p:txBody>
          </p:sp>
          <p:pic>
            <p:nvPicPr>
              <p:cNvPr id="1030" name="Picture 6" descr="ورق عمل درس اللغوى (المعرب والمبني من الأسماء) مادة لغتى للصف الاول المتوسط  لعام 1441 - مؤسسة التحاضير الحديثة">
                <a:extLst>
                  <a:ext uri="{FF2B5EF4-FFF2-40B4-BE49-F238E27FC236}">
                    <a16:creationId xmlns:a16="http://schemas.microsoft.com/office/drawing/2014/main" id="{D377AA55-5337-4E25-BE16-6CA6D7FD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78" y="2763981"/>
                <a:ext cx="1881285" cy="1330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op Clock With Camera Stickers for Android &amp; iOS | Gfycat">
                <a:extLst>
                  <a:ext uri="{FF2B5EF4-FFF2-40B4-BE49-F238E27FC236}">
                    <a16:creationId xmlns:a16="http://schemas.microsoft.com/office/drawing/2014/main" id="{373E962D-A311-4652-9209-FF745C6C80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6" y="109272"/>
                <a:ext cx="849228" cy="849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2D4BB8-E88D-413D-8FA2-69DC740A7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58" y="4426205"/>
              <a:ext cx="234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CE58-D0F7-410E-A636-96619DBB1AC3}"/>
                </a:ext>
              </a:extLst>
            </p:cNvPr>
            <p:cNvSpPr/>
            <p:nvPr/>
          </p:nvSpPr>
          <p:spPr>
            <a:xfrm>
              <a:off x="2362792" y="297117"/>
              <a:ext cx="9149740" cy="6263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BC76264-F25D-4060-ACF1-8A596838A943}"/>
              </a:ext>
            </a:extLst>
          </p:cNvPr>
          <p:cNvSpPr txBox="1"/>
          <p:nvPr/>
        </p:nvSpPr>
        <p:spPr>
          <a:xfrm>
            <a:off x="4206121" y="680115"/>
            <a:ext cx="639417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AE" sz="4400" dirty="0">
                <a:cs typeface="(AH) Manal Black" pitchFamily="2" charset="-78"/>
              </a:rPr>
              <a:t>عبر عن الصورة بجملة</a:t>
            </a:r>
            <a:r>
              <a:rPr lang="en-US" sz="4400" dirty="0">
                <a:cs typeface="(AH) Manal Black" pitchFamily="2" charset="-78"/>
              </a:rPr>
              <a:t> </a:t>
            </a:r>
            <a:r>
              <a:rPr lang="ar-AE" sz="4400" dirty="0">
                <a:cs typeface="(AH) Manal Black" pitchFamily="2" charset="-78"/>
              </a:rPr>
              <a:t>فعلية مفيدة :-</a:t>
            </a:r>
            <a:endParaRPr lang="en-US" sz="4400" dirty="0">
              <a:cs typeface="(AH) Manal Black" pitchFamily="2" charset="-78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B096D9-47DA-4EBE-A854-5E7614821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44" y="2184238"/>
            <a:ext cx="7128978" cy="3773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784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19E6D-4C67-440D-B7A5-E6733DA25055}"/>
              </a:ext>
            </a:extLst>
          </p:cNvPr>
          <p:cNvGrpSpPr/>
          <p:nvPr/>
        </p:nvGrpSpPr>
        <p:grpSpPr>
          <a:xfrm>
            <a:off x="-72386" y="-102601"/>
            <a:ext cx="12192000" cy="6960601"/>
            <a:chOff x="-72386" y="-102601"/>
            <a:chExt cx="12192000" cy="6960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C4855-77E1-4E40-AFA6-0240A6F3E765}"/>
                </a:ext>
              </a:extLst>
            </p:cNvPr>
            <p:cNvGrpSpPr/>
            <p:nvPr/>
          </p:nvGrpSpPr>
          <p:grpSpPr>
            <a:xfrm>
              <a:off x="-72386" y="-102601"/>
              <a:ext cx="12192000" cy="6960601"/>
              <a:chOff x="-173679" y="109272"/>
              <a:chExt cx="12192000" cy="696060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CE1B636-9843-42DB-B848-A6280376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679" y="211873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A56A07-4BDD-4262-9A26-13DE98165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21" y="508990"/>
                <a:ext cx="9008918" cy="539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صورة 4">
                <a:extLst>
                  <a:ext uri="{FF2B5EF4-FFF2-40B4-BE49-F238E27FC236}">
                    <a16:creationId xmlns:a16="http://schemas.microsoft.com/office/drawing/2014/main" id="{333CA73F-0059-46B2-874C-13134D2E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79" y="1490310"/>
                <a:ext cx="1881285" cy="1206005"/>
              </a:xfrm>
              <a:prstGeom prst="rect">
                <a:avLst/>
              </a:prstGeom>
              <a:ln w="38100">
                <a:solidFill>
                  <a:srgbClr val="21B0C0"/>
                </a:solidFill>
              </a:ln>
            </p:spPr>
          </p:pic>
          <p:sp>
            <p:nvSpPr>
              <p:cNvPr id="9" name="مربع نص 5">
                <a:extLst>
                  <a:ext uri="{FF2B5EF4-FFF2-40B4-BE49-F238E27FC236}">
                    <a16:creationId xmlns:a16="http://schemas.microsoft.com/office/drawing/2014/main" id="{25925597-482A-46F9-9590-B693AB6FA89B}"/>
                  </a:ext>
                </a:extLst>
              </p:cNvPr>
              <p:cNvSpPr txBox="1"/>
              <p:nvPr/>
            </p:nvSpPr>
            <p:spPr>
              <a:xfrm>
                <a:off x="-32859" y="958500"/>
                <a:ext cx="215553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القوانين الصفية الإلكترونية</a:t>
                </a:r>
              </a:p>
            </p:txBody>
          </p:sp>
          <p:pic>
            <p:nvPicPr>
              <p:cNvPr id="1030" name="Picture 6" descr="ورق عمل درس اللغوى (المعرب والمبني من الأسماء) مادة لغتى للصف الاول المتوسط  لعام 1441 - مؤسسة التحاضير الحديثة">
                <a:extLst>
                  <a:ext uri="{FF2B5EF4-FFF2-40B4-BE49-F238E27FC236}">
                    <a16:creationId xmlns:a16="http://schemas.microsoft.com/office/drawing/2014/main" id="{D377AA55-5337-4E25-BE16-6CA6D7FD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78" y="2763981"/>
                <a:ext cx="1881285" cy="1330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op Clock With Camera Stickers for Android &amp; iOS | Gfycat">
                <a:extLst>
                  <a:ext uri="{FF2B5EF4-FFF2-40B4-BE49-F238E27FC236}">
                    <a16:creationId xmlns:a16="http://schemas.microsoft.com/office/drawing/2014/main" id="{373E962D-A311-4652-9209-FF745C6C80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6" y="109272"/>
                <a:ext cx="849228" cy="849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2D4BB8-E88D-413D-8FA2-69DC740A7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58" y="4426205"/>
              <a:ext cx="234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CE58-D0F7-410E-A636-96619DBB1AC3}"/>
                </a:ext>
              </a:extLst>
            </p:cNvPr>
            <p:cNvSpPr/>
            <p:nvPr/>
          </p:nvSpPr>
          <p:spPr>
            <a:xfrm>
              <a:off x="2362792" y="297117"/>
              <a:ext cx="9149740" cy="6263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E933AF9-F3E0-4420-AD64-CB49A6B9266D}"/>
              </a:ext>
            </a:extLst>
          </p:cNvPr>
          <p:cNvSpPr txBox="1"/>
          <p:nvPr/>
        </p:nvSpPr>
        <p:spPr>
          <a:xfrm>
            <a:off x="4313116" y="527074"/>
            <a:ext cx="639417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AE" sz="4400" dirty="0">
                <a:cs typeface="(AH) Manal Black" pitchFamily="2" charset="-78"/>
              </a:rPr>
              <a:t>عبر عن الصورة بجملة</a:t>
            </a:r>
            <a:r>
              <a:rPr lang="en-US" sz="4400" dirty="0">
                <a:cs typeface="(AH) Manal Black" pitchFamily="2" charset="-78"/>
              </a:rPr>
              <a:t> </a:t>
            </a:r>
            <a:r>
              <a:rPr lang="ar-AE" sz="4400" dirty="0">
                <a:cs typeface="(AH) Manal Black" pitchFamily="2" charset="-78"/>
              </a:rPr>
              <a:t>فعلية مفيدة :-</a:t>
            </a:r>
            <a:endParaRPr lang="en-US" sz="4400" dirty="0">
              <a:cs typeface="(AH) Manal Black" pitchFamily="2" charset="-78"/>
            </a:endParaRPr>
          </a:p>
        </p:txBody>
      </p:sp>
      <p:pic>
        <p:nvPicPr>
          <p:cNvPr id="13" name="Picture 12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0DFE5529-D211-492B-88AE-ADA9DB017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05" y="2004691"/>
            <a:ext cx="5829300" cy="4263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656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21C4855-77E1-4E40-AFA6-0240A6F3E765}"/>
              </a:ext>
            </a:extLst>
          </p:cNvPr>
          <p:cNvGrpSpPr/>
          <p:nvPr/>
        </p:nvGrpSpPr>
        <p:grpSpPr>
          <a:xfrm>
            <a:off x="0" y="-102601"/>
            <a:ext cx="12192000" cy="6960601"/>
            <a:chOff x="-173679" y="109272"/>
            <a:chExt cx="12192000" cy="696060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CE1B636-9843-42DB-B848-A6280376F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3679" y="211873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4A56A07-4BDD-4262-9A26-13DE98165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321" y="508990"/>
              <a:ext cx="9008918" cy="539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صورة 4">
              <a:extLst>
                <a:ext uri="{FF2B5EF4-FFF2-40B4-BE49-F238E27FC236}">
                  <a16:creationId xmlns:a16="http://schemas.microsoft.com/office/drawing/2014/main" id="{333CA73F-0059-46B2-874C-13134D2E4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679" y="1490310"/>
              <a:ext cx="1881285" cy="1206005"/>
            </a:xfrm>
            <a:prstGeom prst="rect">
              <a:avLst/>
            </a:prstGeom>
            <a:ln w="38100">
              <a:solidFill>
                <a:srgbClr val="21B0C0"/>
              </a:solidFill>
            </a:ln>
          </p:spPr>
        </p:pic>
        <p:sp>
          <p:nvSpPr>
            <p:cNvPr id="9" name="مربع نص 5">
              <a:extLst>
                <a:ext uri="{FF2B5EF4-FFF2-40B4-BE49-F238E27FC236}">
                  <a16:creationId xmlns:a16="http://schemas.microsoft.com/office/drawing/2014/main" id="{25925597-482A-46F9-9590-B693AB6FA89B}"/>
                </a:ext>
              </a:extLst>
            </p:cNvPr>
            <p:cNvSpPr txBox="1"/>
            <p:nvPr/>
          </p:nvSpPr>
          <p:spPr>
            <a:xfrm>
              <a:off x="-32859" y="958500"/>
              <a:ext cx="2155531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القوانين الصفية الإلكترونية</a:t>
              </a:r>
            </a:p>
          </p:txBody>
        </p:sp>
        <p:pic>
          <p:nvPicPr>
            <p:cNvPr id="1030" name="Picture 6" descr="ورق عمل درس اللغوى (المعرب والمبني من الأسماء) مادة لغتى للصف الاول المتوسط  لعام 1441 - مؤسسة التحاضير الحديثة">
              <a:extLst>
                <a:ext uri="{FF2B5EF4-FFF2-40B4-BE49-F238E27FC236}">
                  <a16:creationId xmlns:a16="http://schemas.microsoft.com/office/drawing/2014/main" id="{D377AA55-5337-4E25-BE16-6CA6D7FD7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78" y="2763981"/>
              <a:ext cx="1881285" cy="133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op Clock With Camera Stickers for Android &amp; iOS | Gfycat">
              <a:extLst>
                <a:ext uri="{FF2B5EF4-FFF2-40B4-BE49-F238E27FC236}">
                  <a16:creationId xmlns:a16="http://schemas.microsoft.com/office/drawing/2014/main" id="{373E962D-A311-4652-9209-FF745C6C80F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06" y="109272"/>
              <a:ext cx="849228" cy="84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427A89-0EDB-47E9-918A-B1E045E77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90381" y="533961"/>
              <a:ext cx="9378174" cy="621382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4949212-2019-406B-9326-D72F83EE77BA}"/>
              </a:ext>
            </a:extLst>
          </p:cNvPr>
          <p:cNvSpPr txBox="1"/>
          <p:nvPr/>
        </p:nvSpPr>
        <p:spPr>
          <a:xfrm>
            <a:off x="6683306" y="1832273"/>
            <a:ext cx="4578895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AE" sz="4700" b="1" dirty="0">
                <a:latin typeface="+mj-lt"/>
                <a:ea typeface="+mj-ea"/>
                <a:cs typeface="+mj-cs"/>
              </a:rPr>
              <a:t>في الحصة القادمة سنتعلم الكتابة</a:t>
            </a:r>
            <a:endParaRPr lang="en-US" sz="47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23E97C-8B6D-4DA0-A40C-EB82340083F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t="9275" r="20821" b="7247"/>
          <a:stretch/>
        </p:blipFill>
        <p:spPr>
          <a:xfrm>
            <a:off x="2643708" y="935766"/>
            <a:ext cx="4325879" cy="4562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826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21C4855-77E1-4E40-AFA6-0240A6F3E765}"/>
              </a:ext>
            </a:extLst>
          </p:cNvPr>
          <p:cNvGrpSpPr/>
          <p:nvPr/>
        </p:nvGrpSpPr>
        <p:grpSpPr>
          <a:xfrm>
            <a:off x="173679" y="-89210"/>
            <a:ext cx="12192000" cy="6858000"/>
            <a:chOff x="0" y="0"/>
            <a:chExt cx="12192000" cy="685800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CE1B636-9843-42DB-B848-A6280376F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4A56A07-4BDD-4262-9A26-13DE98165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321" y="354245"/>
              <a:ext cx="9008918" cy="539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صورة 4">
              <a:extLst>
                <a:ext uri="{FF2B5EF4-FFF2-40B4-BE49-F238E27FC236}">
                  <a16:creationId xmlns:a16="http://schemas.microsoft.com/office/drawing/2014/main" id="{333CA73F-0059-46B2-874C-13134D2E4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679" y="1490310"/>
              <a:ext cx="1881285" cy="1206005"/>
            </a:xfrm>
            <a:prstGeom prst="rect">
              <a:avLst/>
            </a:prstGeom>
            <a:ln w="38100">
              <a:solidFill>
                <a:srgbClr val="21B0C0"/>
              </a:solidFill>
            </a:ln>
          </p:spPr>
        </p:pic>
        <p:sp>
          <p:nvSpPr>
            <p:cNvPr id="9" name="مربع نص 5">
              <a:extLst>
                <a:ext uri="{FF2B5EF4-FFF2-40B4-BE49-F238E27FC236}">
                  <a16:creationId xmlns:a16="http://schemas.microsoft.com/office/drawing/2014/main" id="{25925597-482A-46F9-9590-B693AB6FA89B}"/>
                </a:ext>
              </a:extLst>
            </p:cNvPr>
            <p:cNvSpPr txBox="1"/>
            <p:nvPr/>
          </p:nvSpPr>
          <p:spPr>
            <a:xfrm>
              <a:off x="123395" y="1012659"/>
              <a:ext cx="2155531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القوانين الصفية الإلكترونية</a:t>
              </a:r>
            </a:p>
          </p:txBody>
        </p:sp>
        <p:pic>
          <p:nvPicPr>
            <p:cNvPr id="1030" name="Picture 6" descr="ورق عمل درس اللغوى (المعرب والمبني من الأسماء) مادة لغتى للصف الاول المتوسط  لعام 1441 - مؤسسة التحاضير الحديثة">
              <a:extLst>
                <a:ext uri="{FF2B5EF4-FFF2-40B4-BE49-F238E27FC236}">
                  <a16:creationId xmlns:a16="http://schemas.microsoft.com/office/drawing/2014/main" id="{D377AA55-5337-4E25-BE16-6CA6D7FD7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78" y="2763981"/>
              <a:ext cx="1881285" cy="133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op Clock With Camera Stickers for Android &amp; iOS | Gfycat">
              <a:extLst>
                <a:ext uri="{FF2B5EF4-FFF2-40B4-BE49-F238E27FC236}">
                  <a16:creationId xmlns:a16="http://schemas.microsoft.com/office/drawing/2014/main" id="{373E962D-A311-4652-9209-FF745C6C80F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06" y="109272"/>
              <a:ext cx="849228" cy="84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427A89-0EDB-47E9-918A-B1E045E77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2321" y="354245"/>
              <a:ext cx="9010650" cy="540067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40D3846-2D87-433D-938D-1A8274B9D157}"/>
              </a:ext>
            </a:extLst>
          </p:cNvPr>
          <p:cNvSpPr/>
          <p:nvPr/>
        </p:nvSpPr>
        <p:spPr>
          <a:xfrm>
            <a:off x="2452605" y="265035"/>
            <a:ext cx="9134045" cy="63279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B84A6D-5213-45AD-8772-4065922C4F4C}"/>
              </a:ext>
            </a:extLst>
          </p:cNvPr>
          <p:cNvSpPr txBox="1"/>
          <p:nvPr/>
        </p:nvSpPr>
        <p:spPr>
          <a:xfrm>
            <a:off x="7683266" y="3241836"/>
            <a:ext cx="3392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7200" b="1" dirty="0"/>
              <a:t>شَــ</a:t>
            </a:r>
            <a:r>
              <a:rPr lang="ar-AE" sz="7200" b="1" dirty="0">
                <a:solidFill>
                  <a:srgbClr val="FF0000"/>
                </a:solidFill>
              </a:rPr>
              <a:t>مّ</a:t>
            </a:r>
            <a:r>
              <a:rPr lang="ar-AE" sz="7200" b="1" dirty="0"/>
              <a:t>َ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1789082-A1A0-454C-A8F3-D13F7BDD53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65" y="546355"/>
            <a:ext cx="3775819" cy="2515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A picture containing bed, clothing, laying, white&#10;&#10;Description automatically generated">
            <a:extLst>
              <a:ext uri="{FF2B5EF4-FFF2-40B4-BE49-F238E27FC236}">
                <a16:creationId xmlns:a16="http://schemas.microsoft.com/office/drawing/2014/main" id="{D34D5C58-9FBE-40DB-B241-D980285EAB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19" y="546355"/>
            <a:ext cx="3353703" cy="2515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BA7ACA-6F6D-4281-9A03-B2B26D0C01C3}"/>
              </a:ext>
            </a:extLst>
          </p:cNvPr>
          <p:cNvSpPr txBox="1"/>
          <p:nvPr/>
        </p:nvSpPr>
        <p:spPr>
          <a:xfrm>
            <a:off x="3538430" y="2992059"/>
            <a:ext cx="24590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800" b="1" dirty="0"/>
              <a:t>رَ</a:t>
            </a:r>
            <a:r>
              <a:rPr lang="ar-AE" sz="8800" b="1" dirty="0">
                <a:solidFill>
                  <a:srgbClr val="FF0000"/>
                </a:solidFill>
              </a:rPr>
              <a:t>تَّ</a:t>
            </a:r>
            <a:r>
              <a:rPr lang="ar-AE" sz="8800" b="1" dirty="0"/>
              <a:t>ـبَ</a:t>
            </a:r>
            <a:endParaRPr lang="en-US" sz="8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BBE0B-A641-43D0-950E-FE304BBFB9D2}"/>
              </a:ext>
            </a:extLst>
          </p:cNvPr>
          <p:cNvSpPr txBox="1"/>
          <p:nvPr/>
        </p:nvSpPr>
        <p:spPr>
          <a:xfrm>
            <a:off x="6943408" y="4530902"/>
            <a:ext cx="430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/>
              <a:t>1- شَمْ\مَ</a:t>
            </a:r>
            <a:endParaRPr lang="en-US" sz="4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E74CA6-D71A-49EE-9BD5-9D035FBBDE3D}"/>
              </a:ext>
            </a:extLst>
          </p:cNvPr>
          <p:cNvSpPr txBox="1"/>
          <p:nvPr/>
        </p:nvSpPr>
        <p:spPr>
          <a:xfrm>
            <a:off x="6943408" y="5650711"/>
            <a:ext cx="430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/>
              <a:t>2- شَـ\ مْ\مَ</a:t>
            </a:r>
            <a:endParaRPr lang="en-US" sz="4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EECB47-E746-4B78-B81B-CEA6D4A9B043}"/>
              </a:ext>
            </a:extLst>
          </p:cNvPr>
          <p:cNvSpPr/>
          <p:nvPr/>
        </p:nvSpPr>
        <p:spPr>
          <a:xfrm>
            <a:off x="7683266" y="4438609"/>
            <a:ext cx="2963335" cy="120032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E42D55-9C4A-434A-84BC-12FDE9AC0006}"/>
              </a:ext>
            </a:extLst>
          </p:cNvPr>
          <p:cNvSpPr txBox="1"/>
          <p:nvPr/>
        </p:nvSpPr>
        <p:spPr>
          <a:xfrm>
            <a:off x="2918348" y="4311922"/>
            <a:ext cx="430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/>
              <a:t>1- رَ\تَّ\بَ</a:t>
            </a:r>
            <a:endParaRPr lang="en-US" sz="4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A99D4D-A865-4FA5-AB24-ABCD46594304}"/>
              </a:ext>
            </a:extLst>
          </p:cNvPr>
          <p:cNvSpPr txBox="1"/>
          <p:nvPr/>
        </p:nvSpPr>
        <p:spPr>
          <a:xfrm>
            <a:off x="2918348" y="5431731"/>
            <a:ext cx="430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800" b="1" dirty="0"/>
              <a:t>2- رَتْـ\تَـ \بَ</a:t>
            </a:r>
            <a:endParaRPr lang="en-US" sz="4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3E838C-5785-428A-BDD8-6BE3A71FCA6A}"/>
              </a:ext>
            </a:extLst>
          </p:cNvPr>
          <p:cNvSpPr/>
          <p:nvPr/>
        </p:nvSpPr>
        <p:spPr>
          <a:xfrm>
            <a:off x="3550851" y="5281378"/>
            <a:ext cx="2963335" cy="120033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CE1B636-9843-42DB-B848-A6280376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4A56A07-4BDD-4262-9A26-13DE9816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32" y="407512"/>
            <a:ext cx="9283438" cy="53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4">
            <a:extLst>
              <a:ext uri="{FF2B5EF4-FFF2-40B4-BE49-F238E27FC236}">
                <a16:creationId xmlns:a16="http://schemas.microsoft.com/office/drawing/2014/main" id="{333CA73F-0059-46B2-874C-13134D2E4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68" y="1455565"/>
            <a:ext cx="1881285" cy="1206005"/>
          </a:xfrm>
          <a:prstGeom prst="rect">
            <a:avLst/>
          </a:prstGeom>
          <a:ln w="38100">
            <a:solidFill>
              <a:srgbClr val="21B0C0"/>
            </a:solidFill>
          </a:ln>
        </p:spPr>
      </p:pic>
      <p:sp>
        <p:nvSpPr>
          <p:cNvPr id="9" name="مربع نص 5">
            <a:extLst>
              <a:ext uri="{FF2B5EF4-FFF2-40B4-BE49-F238E27FC236}">
                <a16:creationId xmlns:a16="http://schemas.microsoft.com/office/drawing/2014/main" id="{25925597-482A-46F9-9590-B693AB6FA89B}"/>
              </a:ext>
            </a:extLst>
          </p:cNvPr>
          <p:cNvSpPr txBox="1"/>
          <p:nvPr/>
        </p:nvSpPr>
        <p:spPr>
          <a:xfrm>
            <a:off x="60944" y="1001012"/>
            <a:ext cx="215553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القوانين الصفية الإلكترونية</a:t>
            </a:r>
          </a:p>
        </p:txBody>
      </p:sp>
      <p:pic>
        <p:nvPicPr>
          <p:cNvPr id="1030" name="Picture 6" descr="ورق عمل درس اللغوى (المعرب والمبني من الأسماء) مادة لغتى للصف الاول المتوسط  لعام 1441 - مؤسسة التحاضير الحديثة">
            <a:extLst>
              <a:ext uri="{FF2B5EF4-FFF2-40B4-BE49-F238E27FC236}">
                <a16:creationId xmlns:a16="http://schemas.microsoft.com/office/drawing/2014/main" id="{D377AA55-5337-4E25-BE16-6CA6D7FD7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9" y="2746791"/>
            <a:ext cx="1881285" cy="1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p Clock With Camera Stickers for Android &amp; iOS | Gfycat">
            <a:extLst>
              <a:ext uri="{FF2B5EF4-FFF2-40B4-BE49-F238E27FC236}">
                <a16:creationId xmlns:a16="http://schemas.microsoft.com/office/drawing/2014/main" id="{373E962D-A311-4652-9209-FF745C6C80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2" y="109174"/>
            <a:ext cx="849228" cy="84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الفعل المضارع.mp4">
            <a:hlinkClick r:id="" action="ppaction://media"/>
            <a:extLst>
              <a:ext uri="{FF2B5EF4-FFF2-40B4-BE49-F238E27FC236}">
                <a16:creationId xmlns:a16="http://schemas.microsoft.com/office/drawing/2014/main" id="{01806482-55AB-465D-9480-978F0940C1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53032" y="407512"/>
            <a:ext cx="9283438" cy="52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CE1B636-9843-42DB-B848-A6280376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4A56A07-4BDD-4262-9A26-13DE9816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11" y="851395"/>
            <a:ext cx="9428496" cy="53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4">
            <a:extLst>
              <a:ext uri="{FF2B5EF4-FFF2-40B4-BE49-F238E27FC236}">
                <a16:creationId xmlns:a16="http://schemas.microsoft.com/office/drawing/2014/main" id="{333CA73F-0059-46B2-874C-13134D2E4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26" y="1358743"/>
            <a:ext cx="1881285" cy="1206005"/>
          </a:xfrm>
          <a:prstGeom prst="rect">
            <a:avLst/>
          </a:prstGeom>
          <a:ln w="38100">
            <a:solidFill>
              <a:srgbClr val="21B0C0"/>
            </a:solidFill>
          </a:ln>
        </p:spPr>
      </p:pic>
      <p:sp>
        <p:nvSpPr>
          <p:cNvPr id="9" name="مربع نص 5">
            <a:extLst>
              <a:ext uri="{FF2B5EF4-FFF2-40B4-BE49-F238E27FC236}">
                <a16:creationId xmlns:a16="http://schemas.microsoft.com/office/drawing/2014/main" id="{25925597-482A-46F9-9590-B693AB6FA89B}"/>
              </a:ext>
            </a:extLst>
          </p:cNvPr>
          <p:cNvSpPr txBox="1"/>
          <p:nvPr/>
        </p:nvSpPr>
        <p:spPr>
          <a:xfrm>
            <a:off x="167045" y="816648"/>
            <a:ext cx="190963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القوانين الصفية الإلكترونية</a:t>
            </a:r>
          </a:p>
        </p:txBody>
      </p:sp>
      <p:pic>
        <p:nvPicPr>
          <p:cNvPr id="1030" name="Picture 6" descr="ورق عمل درس اللغوى (المعرب والمبني من الأسماء) مادة لغتى للصف الاول المتوسط  لعام 1441 - مؤسسة التحاضير الحديثة">
            <a:extLst>
              <a:ext uri="{FF2B5EF4-FFF2-40B4-BE49-F238E27FC236}">
                <a16:creationId xmlns:a16="http://schemas.microsoft.com/office/drawing/2014/main" id="{D377AA55-5337-4E25-BE16-6CA6D7FD7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2" y="2621711"/>
            <a:ext cx="1881285" cy="1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p Clock With Camera Stickers for Android &amp; iOS | Gfycat">
            <a:extLst>
              <a:ext uri="{FF2B5EF4-FFF2-40B4-BE49-F238E27FC236}">
                <a16:creationId xmlns:a16="http://schemas.microsoft.com/office/drawing/2014/main" id="{373E962D-A311-4652-9209-FF745C6C80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45" y="38080"/>
            <a:ext cx="849228" cy="84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9CB317-0828-452E-BD9F-D050ECBA7C9E}"/>
              </a:ext>
            </a:extLst>
          </p:cNvPr>
          <p:cNvSpPr/>
          <p:nvPr/>
        </p:nvSpPr>
        <p:spPr>
          <a:xfrm>
            <a:off x="2285337" y="1034473"/>
            <a:ext cx="9066154" cy="49603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0FB6E8-5326-4024-BD26-33FFD3AE02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571" t="8687" r="15265" b="16969"/>
          <a:stretch/>
        </p:blipFill>
        <p:spPr>
          <a:xfrm>
            <a:off x="8501459" y="1753028"/>
            <a:ext cx="2578172" cy="33519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E87D53-6998-4832-B423-0CBB511EB7A0}"/>
              </a:ext>
            </a:extLst>
          </p:cNvPr>
          <p:cNvSpPr txBox="1"/>
          <p:nvPr/>
        </p:nvSpPr>
        <p:spPr>
          <a:xfrm>
            <a:off x="4926154" y="1552596"/>
            <a:ext cx="3271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5400" dirty="0">
                <a:solidFill>
                  <a:srgbClr val="FF0000"/>
                </a:solidFill>
                <a:cs typeface="(AH) Manal Black" pitchFamily="2" charset="-78"/>
              </a:rPr>
              <a:t>عنوان الدرس</a:t>
            </a:r>
            <a:endParaRPr lang="en-US" sz="54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3811C3-06C4-47DD-8E95-D1850A3DE6D6}"/>
              </a:ext>
            </a:extLst>
          </p:cNvPr>
          <p:cNvSpPr txBox="1"/>
          <p:nvPr/>
        </p:nvSpPr>
        <p:spPr>
          <a:xfrm>
            <a:off x="2076677" y="4572546"/>
            <a:ext cx="437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بنية اللغة</a:t>
            </a:r>
            <a:endParaRPr lang="en-US" sz="41300" dirty="0">
              <a:cs typeface="(AH) Manal Black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FF9AED-0EDA-459E-B4D7-C88B2F079DA6}"/>
              </a:ext>
            </a:extLst>
          </p:cNvPr>
          <p:cNvSpPr txBox="1"/>
          <p:nvPr/>
        </p:nvSpPr>
        <p:spPr>
          <a:xfrm>
            <a:off x="-967850" y="2929304"/>
            <a:ext cx="9066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9600" dirty="0"/>
              <a:t>الجملة الفعلية 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5591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CE1B636-9843-42DB-B848-A6280376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4A56A07-4BDD-4262-9A26-13DE9816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32" y="407512"/>
            <a:ext cx="9283438" cy="53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4">
            <a:extLst>
              <a:ext uri="{FF2B5EF4-FFF2-40B4-BE49-F238E27FC236}">
                <a16:creationId xmlns:a16="http://schemas.microsoft.com/office/drawing/2014/main" id="{333CA73F-0059-46B2-874C-13134D2E4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68" y="1455565"/>
            <a:ext cx="1881285" cy="1206005"/>
          </a:xfrm>
          <a:prstGeom prst="rect">
            <a:avLst/>
          </a:prstGeom>
          <a:ln w="38100">
            <a:solidFill>
              <a:srgbClr val="21B0C0"/>
            </a:solidFill>
          </a:ln>
        </p:spPr>
      </p:pic>
      <p:sp>
        <p:nvSpPr>
          <p:cNvPr id="9" name="مربع نص 5">
            <a:extLst>
              <a:ext uri="{FF2B5EF4-FFF2-40B4-BE49-F238E27FC236}">
                <a16:creationId xmlns:a16="http://schemas.microsoft.com/office/drawing/2014/main" id="{25925597-482A-46F9-9590-B693AB6FA89B}"/>
              </a:ext>
            </a:extLst>
          </p:cNvPr>
          <p:cNvSpPr txBox="1"/>
          <p:nvPr/>
        </p:nvSpPr>
        <p:spPr>
          <a:xfrm>
            <a:off x="60944" y="1001012"/>
            <a:ext cx="215553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القوانين الصفية الإلكترونية</a:t>
            </a:r>
          </a:p>
        </p:txBody>
      </p:sp>
      <p:pic>
        <p:nvPicPr>
          <p:cNvPr id="1030" name="Picture 6" descr="ورق عمل درس اللغوى (المعرب والمبني من الأسماء) مادة لغتى للصف الاول المتوسط  لعام 1441 - مؤسسة التحاضير الحديثة">
            <a:extLst>
              <a:ext uri="{FF2B5EF4-FFF2-40B4-BE49-F238E27FC236}">
                <a16:creationId xmlns:a16="http://schemas.microsoft.com/office/drawing/2014/main" id="{D377AA55-5337-4E25-BE16-6CA6D7FD7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9" y="2746791"/>
            <a:ext cx="1881285" cy="1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p Clock With Camera Stickers for Android &amp; iOS | Gfycat">
            <a:extLst>
              <a:ext uri="{FF2B5EF4-FFF2-40B4-BE49-F238E27FC236}">
                <a16:creationId xmlns:a16="http://schemas.microsoft.com/office/drawing/2014/main" id="{373E962D-A311-4652-9209-FF745C6C80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2" y="109174"/>
            <a:ext cx="849228" cy="84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39634C-C628-41C3-9F2C-CA80676EE869}"/>
              </a:ext>
            </a:extLst>
          </p:cNvPr>
          <p:cNvSpPr/>
          <p:nvPr/>
        </p:nvSpPr>
        <p:spPr>
          <a:xfrm>
            <a:off x="5045580" y="658194"/>
            <a:ext cx="3930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3200" dirty="0">
                <a:cs typeface="PT Bold Heading" panose="02010400000000000000" pitchFamily="2" charset="-78"/>
              </a:rPr>
              <a:t>بسم الله الرحمن الرحيم </a:t>
            </a:r>
            <a:endParaRPr lang="ar-SA" sz="3200" dirty="0">
              <a:cs typeface="PT Bold Heading" panose="0201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24D06-092F-415F-A7A4-4DA707A275C3}"/>
              </a:ext>
            </a:extLst>
          </p:cNvPr>
          <p:cNvSpPr txBox="1"/>
          <p:nvPr/>
        </p:nvSpPr>
        <p:spPr>
          <a:xfrm>
            <a:off x="9729056" y="1894320"/>
            <a:ext cx="209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>
                <a:latin typeface="Calibri Light" panose="020F0302020204030204" pitchFamily="34" charset="0"/>
                <a:cs typeface="PT Bold Heading" panose="02010400000000000000" pitchFamily="2" charset="-78"/>
              </a:rPr>
              <a:t>اليوم :</a:t>
            </a:r>
            <a:r>
              <a:rPr lang="ar-AE" sz="1400" b="1" dirty="0">
                <a:latin typeface="Andalus" panose="02020603050405020304" pitchFamily="18" charset="-78"/>
                <a:cs typeface="PT Bold Heading" panose="02010400000000000000" pitchFamily="2" charset="-78"/>
              </a:rPr>
              <a:t> </a:t>
            </a:r>
            <a:endParaRPr lang="en-US" sz="1400" b="1" dirty="0">
              <a:latin typeface="Andalus" panose="02020603050405020304" pitchFamily="18" charset="-78"/>
              <a:cs typeface="PT Bold Heading" panose="0201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9986B-8493-446D-AF02-0421F1E990D9}"/>
              </a:ext>
            </a:extLst>
          </p:cNvPr>
          <p:cNvSpPr txBox="1"/>
          <p:nvPr/>
        </p:nvSpPr>
        <p:spPr>
          <a:xfrm>
            <a:off x="9510944" y="2465908"/>
            <a:ext cx="2526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>
                <a:latin typeface="Calibri Light" panose="020F0302020204030204" pitchFamily="34" charset="0"/>
                <a:cs typeface="PT Bold Heading" panose="02010400000000000000" pitchFamily="2" charset="-78"/>
              </a:rPr>
              <a:t>التاريخ :</a:t>
            </a:r>
            <a:r>
              <a:rPr lang="ar-AE" sz="1400" b="1" dirty="0">
                <a:latin typeface="Andalus" panose="02020603050405020304" pitchFamily="18" charset="-78"/>
                <a:cs typeface="PT Bold Heading" panose="02010400000000000000" pitchFamily="2" charset="-78"/>
              </a:rPr>
              <a:t> </a:t>
            </a:r>
            <a:endParaRPr lang="en-US" sz="1400" b="1" dirty="0">
              <a:latin typeface="Andalus" panose="02020603050405020304" pitchFamily="18" charset="-78"/>
              <a:cs typeface="PT Bold Heading" panose="0201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F653C3-02B4-4449-AB84-54681CEBBE8E}"/>
              </a:ext>
            </a:extLst>
          </p:cNvPr>
          <p:cNvSpPr txBox="1"/>
          <p:nvPr/>
        </p:nvSpPr>
        <p:spPr>
          <a:xfrm>
            <a:off x="9466262" y="3072698"/>
            <a:ext cx="2526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latin typeface="Calibri Light" panose="020F0302020204030204" pitchFamily="34" charset="0"/>
                <a:cs typeface="PT Bold Heading" panose="02010400000000000000" pitchFamily="2" charset="-78"/>
              </a:rPr>
              <a:t>المادة :</a:t>
            </a:r>
            <a:r>
              <a:rPr lang="ar-AE" b="1" dirty="0">
                <a:latin typeface="Andalus" panose="02020603050405020304" pitchFamily="18" charset="-78"/>
                <a:cs typeface="PT Bold Heading" panose="02010400000000000000" pitchFamily="2" charset="-78"/>
              </a:rPr>
              <a:t> </a:t>
            </a:r>
            <a:endParaRPr lang="en-US" b="1" dirty="0">
              <a:latin typeface="Andalus" panose="02020603050405020304" pitchFamily="18" charset="-78"/>
              <a:cs typeface="PT Bold Heading" panose="0201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E43C02-4577-4DED-9BA5-49E164901DA9}"/>
              </a:ext>
            </a:extLst>
          </p:cNvPr>
          <p:cNvSpPr txBox="1"/>
          <p:nvPr/>
        </p:nvSpPr>
        <p:spPr>
          <a:xfrm>
            <a:off x="7737979" y="3175860"/>
            <a:ext cx="2610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solidFill>
                  <a:schemeClr val="accent1"/>
                </a:solidFill>
                <a:latin typeface="Calibri Light" panose="020F0302020204030204" pitchFamily="34" charset="0"/>
                <a:cs typeface="PT Bold Heading" panose="02010400000000000000" pitchFamily="2" charset="-78"/>
              </a:rPr>
              <a:t>اللغة العربية</a:t>
            </a:r>
            <a:endParaRPr lang="en-US" b="1" dirty="0">
              <a:solidFill>
                <a:schemeClr val="accent1"/>
              </a:solidFill>
              <a:latin typeface="Andalus" panose="02020603050405020304" pitchFamily="18" charset="-78"/>
              <a:cs typeface="PT Bold Heading" panose="0201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82CB0C-C500-4E4B-BFC1-8C1B063200F2}"/>
              </a:ext>
            </a:extLst>
          </p:cNvPr>
          <p:cNvSpPr txBox="1"/>
          <p:nvPr/>
        </p:nvSpPr>
        <p:spPr>
          <a:xfrm>
            <a:off x="9951130" y="3784440"/>
            <a:ext cx="147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200" b="1" dirty="0">
                <a:latin typeface="Calibri Light" panose="020F0302020204030204" pitchFamily="34" charset="0"/>
                <a:cs typeface="PT Bold Heading" panose="02010400000000000000" pitchFamily="2" charset="-78"/>
              </a:rPr>
              <a:t>الحصة :</a:t>
            </a:r>
            <a:r>
              <a:rPr lang="ar-AE" b="1" dirty="0">
                <a:latin typeface="Andalus" panose="02020603050405020304" pitchFamily="18" charset="-78"/>
                <a:cs typeface="PT Bold Heading" panose="02010400000000000000" pitchFamily="2" charset="-78"/>
              </a:rPr>
              <a:t> </a:t>
            </a:r>
            <a:endParaRPr lang="en-US" b="1" dirty="0">
              <a:latin typeface="Andalus" panose="02020603050405020304" pitchFamily="18" charset="-78"/>
              <a:cs typeface="PT Bold Heading" panose="02010400000000000000" pitchFamily="2" charset="-7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C2B75B-CF4C-44B4-B4B0-6E8BD0CCAC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571" t="8687" r="15265" b="16969"/>
          <a:stretch/>
        </p:blipFill>
        <p:spPr>
          <a:xfrm>
            <a:off x="3523909" y="1689113"/>
            <a:ext cx="2578172" cy="33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21C4855-77E1-4E40-AFA6-0240A6F3E765}"/>
              </a:ext>
            </a:extLst>
          </p:cNvPr>
          <p:cNvGrpSpPr/>
          <p:nvPr/>
        </p:nvGrpSpPr>
        <p:grpSpPr>
          <a:xfrm>
            <a:off x="173679" y="-89210"/>
            <a:ext cx="12192000" cy="6858000"/>
            <a:chOff x="0" y="0"/>
            <a:chExt cx="12192000" cy="685800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CE1B636-9843-42DB-B848-A6280376F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4A56A07-4BDD-4262-9A26-13DE98165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321" y="354245"/>
              <a:ext cx="9008918" cy="539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صورة 4">
              <a:extLst>
                <a:ext uri="{FF2B5EF4-FFF2-40B4-BE49-F238E27FC236}">
                  <a16:creationId xmlns:a16="http://schemas.microsoft.com/office/drawing/2014/main" id="{333CA73F-0059-46B2-874C-13134D2E4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679" y="1490310"/>
              <a:ext cx="1881285" cy="1206005"/>
            </a:xfrm>
            <a:prstGeom prst="rect">
              <a:avLst/>
            </a:prstGeom>
            <a:ln w="38100">
              <a:solidFill>
                <a:srgbClr val="21B0C0"/>
              </a:solidFill>
            </a:ln>
          </p:spPr>
        </p:pic>
        <p:sp>
          <p:nvSpPr>
            <p:cNvPr id="9" name="مربع نص 5">
              <a:extLst>
                <a:ext uri="{FF2B5EF4-FFF2-40B4-BE49-F238E27FC236}">
                  <a16:creationId xmlns:a16="http://schemas.microsoft.com/office/drawing/2014/main" id="{25925597-482A-46F9-9590-B693AB6FA89B}"/>
                </a:ext>
              </a:extLst>
            </p:cNvPr>
            <p:cNvSpPr txBox="1"/>
            <p:nvPr/>
          </p:nvSpPr>
          <p:spPr>
            <a:xfrm>
              <a:off x="123395" y="1012659"/>
              <a:ext cx="2155531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القوانين الصفية الإلكترونية</a:t>
              </a:r>
            </a:p>
          </p:txBody>
        </p:sp>
        <p:pic>
          <p:nvPicPr>
            <p:cNvPr id="1030" name="Picture 6" descr="ورق عمل درس اللغوى (المعرب والمبني من الأسماء) مادة لغتى للصف الاول المتوسط  لعام 1441 - مؤسسة التحاضير الحديثة">
              <a:extLst>
                <a:ext uri="{FF2B5EF4-FFF2-40B4-BE49-F238E27FC236}">
                  <a16:creationId xmlns:a16="http://schemas.microsoft.com/office/drawing/2014/main" id="{D377AA55-5337-4E25-BE16-6CA6D7FD7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78" y="2763981"/>
              <a:ext cx="1881285" cy="133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op Clock With Camera Stickers for Android &amp; iOS | Gfycat">
              <a:extLst>
                <a:ext uri="{FF2B5EF4-FFF2-40B4-BE49-F238E27FC236}">
                  <a16:creationId xmlns:a16="http://schemas.microsoft.com/office/drawing/2014/main" id="{373E962D-A311-4652-9209-FF745C6C80F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06" y="109272"/>
              <a:ext cx="849228" cy="84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427A89-0EDB-47E9-918A-B1E045E77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2321" y="354245"/>
              <a:ext cx="9010650" cy="54006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4BB59BA-86A3-44C3-908D-2EC8F548D4C6}"/>
              </a:ext>
            </a:extLst>
          </p:cNvPr>
          <p:cNvSpPr txBox="1"/>
          <p:nvPr/>
        </p:nvSpPr>
        <p:spPr>
          <a:xfrm>
            <a:off x="6772500" y="807569"/>
            <a:ext cx="4232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سأتعلم اليوم :-</a:t>
            </a:r>
            <a:endParaRPr lang="en-US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C8E3F-EF01-4979-9FC5-5483219BD9A4}"/>
              </a:ext>
            </a:extLst>
          </p:cNvPr>
          <p:cNvSpPr txBox="1"/>
          <p:nvPr/>
        </p:nvSpPr>
        <p:spPr>
          <a:xfrm>
            <a:off x="2969495" y="3513863"/>
            <a:ext cx="7783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يعبر المتعلم عن الصورة بجملة فعلية 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782AD7-4324-4957-9D03-900C2DBA0A8F}"/>
              </a:ext>
            </a:extLst>
          </p:cNvPr>
          <p:cNvSpPr txBox="1"/>
          <p:nvPr/>
        </p:nvSpPr>
        <p:spPr>
          <a:xfrm>
            <a:off x="3413760" y="1986995"/>
            <a:ext cx="7783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يحاكي المتعلم جملة فعلية بسيطة فعلها ماض أو مضارع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889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21C4855-77E1-4E40-AFA6-0240A6F3E765}"/>
              </a:ext>
            </a:extLst>
          </p:cNvPr>
          <p:cNvGrpSpPr/>
          <p:nvPr/>
        </p:nvGrpSpPr>
        <p:grpSpPr>
          <a:xfrm>
            <a:off x="173679" y="-89210"/>
            <a:ext cx="12192000" cy="6858000"/>
            <a:chOff x="0" y="0"/>
            <a:chExt cx="12192000" cy="685800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CE1B636-9843-42DB-B848-A6280376F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4A56A07-4BDD-4262-9A26-13DE98165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321" y="354245"/>
              <a:ext cx="9008918" cy="539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صورة 4">
              <a:extLst>
                <a:ext uri="{FF2B5EF4-FFF2-40B4-BE49-F238E27FC236}">
                  <a16:creationId xmlns:a16="http://schemas.microsoft.com/office/drawing/2014/main" id="{333CA73F-0059-46B2-874C-13134D2E4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679" y="1490310"/>
              <a:ext cx="1881285" cy="1206005"/>
            </a:xfrm>
            <a:prstGeom prst="rect">
              <a:avLst/>
            </a:prstGeom>
            <a:ln w="38100">
              <a:solidFill>
                <a:srgbClr val="21B0C0"/>
              </a:solidFill>
            </a:ln>
          </p:spPr>
        </p:pic>
        <p:sp>
          <p:nvSpPr>
            <p:cNvPr id="9" name="مربع نص 5">
              <a:extLst>
                <a:ext uri="{FF2B5EF4-FFF2-40B4-BE49-F238E27FC236}">
                  <a16:creationId xmlns:a16="http://schemas.microsoft.com/office/drawing/2014/main" id="{25925597-482A-46F9-9590-B693AB6FA89B}"/>
                </a:ext>
              </a:extLst>
            </p:cNvPr>
            <p:cNvSpPr txBox="1"/>
            <p:nvPr/>
          </p:nvSpPr>
          <p:spPr>
            <a:xfrm>
              <a:off x="123395" y="1012659"/>
              <a:ext cx="2155531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القوانين الصفية الإلكترونية</a:t>
              </a:r>
            </a:p>
          </p:txBody>
        </p:sp>
        <p:pic>
          <p:nvPicPr>
            <p:cNvPr id="1030" name="Picture 6" descr="ورق عمل درس اللغوى (المعرب والمبني من الأسماء) مادة لغتى للصف الاول المتوسط  لعام 1441 - مؤسسة التحاضير الحديثة">
              <a:extLst>
                <a:ext uri="{FF2B5EF4-FFF2-40B4-BE49-F238E27FC236}">
                  <a16:creationId xmlns:a16="http://schemas.microsoft.com/office/drawing/2014/main" id="{D377AA55-5337-4E25-BE16-6CA6D7FD7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78" y="2763981"/>
              <a:ext cx="1881285" cy="133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op Clock With Camera Stickers for Android &amp; iOS | Gfycat">
              <a:extLst>
                <a:ext uri="{FF2B5EF4-FFF2-40B4-BE49-F238E27FC236}">
                  <a16:creationId xmlns:a16="http://schemas.microsoft.com/office/drawing/2014/main" id="{373E962D-A311-4652-9209-FF745C6C80F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06" y="109272"/>
              <a:ext cx="849228" cy="84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427A89-0EDB-47E9-918A-B1E045E77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2321" y="354245"/>
              <a:ext cx="9010650" cy="5400675"/>
            </a:xfrm>
            <a:prstGeom prst="rect">
              <a:avLst/>
            </a:prstGeom>
          </p:spPr>
        </p:pic>
      </p:grpSp>
      <p:pic>
        <p:nvPicPr>
          <p:cNvPr id="11270" name="Picture 6">
            <a:extLst>
              <a:ext uri="{FF2B5EF4-FFF2-40B4-BE49-F238E27FC236}">
                <a16:creationId xmlns:a16="http://schemas.microsoft.com/office/drawing/2014/main" id="{9E013B53-2799-4FEE-A5BC-C86F3B0F7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62" y="293610"/>
            <a:ext cx="8668139" cy="537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CD8E64-0320-456E-ABBB-E7034584302B}"/>
              </a:ext>
            </a:extLst>
          </p:cNvPr>
          <p:cNvSpPr txBox="1"/>
          <p:nvPr/>
        </p:nvSpPr>
        <p:spPr>
          <a:xfrm>
            <a:off x="2097832" y="1575208"/>
            <a:ext cx="8343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3200" b="1" dirty="0"/>
              <a:t>يحاكي المتعلم جملة فعلية بسيطة فعلها ماض أو مضارع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0148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19E6D-4C67-440D-B7A5-E6733DA25055}"/>
              </a:ext>
            </a:extLst>
          </p:cNvPr>
          <p:cNvGrpSpPr/>
          <p:nvPr/>
        </p:nvGrpSpPr>
        <p:grpSpPr>
          <a:xfrm>
            <a:off x="-72386" y="-102601"/>
            <a:ext cx="12192000" cy="6960601"/>
            <a:chOff x="-72386" y="-102601"/>
            <a:chExt cx="12192000" cy="69606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C4855-77E1-4E40-AFA6-0240A6F3E765}"/>
                </a:ext>
              </a:extLst>
            </p:cNvPr>
            <p:cNvGrpSpPr/>
            <p:nvPr/>
          </p:nvGrpSpPr>
          <p:grpSpPr>
            <a:xfrm>
              <a:off x="-72386" y="-102601"/>
              <a:ext cx="12192000" cy="6960601"/>
              <a:chOff x="-173679" y="109272"/>
              <a:chExt cx="12192000" cy="696060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CE1B636-9843-42DB-B848-A6280376F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679" y="211873"/>
                <a:ext cx="12192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A56A07-4BDD-4262-9A26-13DE98165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21" y="508990"/>
                <a:ext cx="9008918" cy="5399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صورة 4">
                <a:extLst>
                  <a:ext uri="{FF2B5EF4-FFF2-40B4-BE49-F238E27FC236}">
                    <a16:creationId xmlns:a16="http://schemas.microsoft.com/office/drawing/2014/main" id="{333CA73F-0059-46B2-874C-13134D2E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79" y="1490310"/>
                <a:ext cx="1881285" cy="1206005"/>
              </a:xfrm>
              <a:prstGeom prst="rect">
                <a:avLst/>
              </a:prstGeom>
              <a:ln w="38100">
                <a:solidFill>
                  <a:srgbClr val="21B0C0"/>
                </a:solidFill>
              </a:ln>
            </p:spPr>
          </p:pic>
          <p:sp>
            <p:nvSpPr>
              <p:cNvPr id="9" name="مربع نص 5">
                <a:extLst>
                  <a:ext uri="{FF2B5EF4-FFF2-40B4-BE49-F238E27FC236}">
                    <a16:creationId xmlns:a16="http://schemas.microsoft.com/office/drawing/2014/main" id="{25925597-482A-46F9-9590-B693AB6FA89B}"/>
                  </a:ext>
                </a:extLst>
              </p:cNvPr>
              <p:cNvSpPr txBox="1"/>
              <p:nvPr/>
            </p:nvSpPr>
            <p:spPr>
              <a:xfrm>
                <a:off x="-32859" y="958500"/>
                <a:ext cx="2155531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القوانين الصفية الإلكترونية</a:t>
                </a:r>
              </a:p>
            </p:txBody>
          </p:sp>
          <p:pic>
            <p:nvPicPr>
              <p:cNvPr id="1030" name="Picture 6" descr="ورق عمل درس اللغوى (المعرب والمبني من الأسماء) مادة لغتى للصف الاول المتوسط  لعام 1441 - مؤسسة التحاضير الحديثة">
                <a:extLst>
                  <a:ext uri="{FF2B5EF4-FFF2-40B4-BE49-F238E27FC236}">
                    <a16:creationId xmlns:a16="http://schemas.microsoft.com/office/drawing/2014/main" id="{D377AA55-5337-4E25-BE16-6CA6D7FD7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678" y="2763981"/>
                <a:ext cx="1881285" cy="1330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op Clock With Camera Stickers for Android &amp; iOS | Gfycat">
                <a:extLst>
                  <a:ext uri="{FF2B5EF4-FFF2-40B4-BE49-F238E27FC236}">
                    <a16:creationId xmlns:a16="http://schemas.microsoft.com/office/drawing/2014/main" id="{373E962D-A311-4652-9209-FF745C6C80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06" y="109272"/>
                <a:ext cx="849228" cy="849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2D4BB8-E88D-413D-8FA2-69DC740A75F4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58" y="4426205"/>
              <a:ext cx="234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E68CE58-D0F7-410E-A636-96619DBB1AC3}"/>
                </a:ext>
              </a:extLst>
            </p:cNvPr>
            <p:cNvSpPr/>
            <p:nvPr/>
          </p:nvSpPr>
          <p:spPr>
            <a:xfrm>
              <a:off x="2362792" y="297117"/>
              <a:ext cx="9149740" cy="626376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3ED5C1F-887F-42B3-B89C-D509F4C3622A}"/>
              </a:ext>
            </a:extLst>
          </p:cNvPr>
          <p:cNvSpPr/>
          <p:nvPr/>
        </p:nvSpPr>
        <p:spPr>
          <a:xfrm>
            <a:off x="3312830" y="1760121"/>
            <a:ext cx="78187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5400" b="1" dirty="0">
                <a:cs typeface="Akhbar MT" pitchFamily="2" charset="-78"/>
              </a:rPr>
              <a:t>يَسْكُنُ الْفلاحُ في الْقَرْيَةِ ،اسْتَيْقَظَ الْفَلاحُ على</a:t>
            </a:r>
            <a:endParaRPr lang="ar-AE" sz="5400" b="1" dirty="0">
              <a:cs typeface="Akhbar MT" pitchFamily="2" charset="-78"/>
            </a:endParaRPr>
          </a:p>
          <a:p>
            <a:pPr algn="r"/>
            <a:endParaRPr lang="ar-AE" sz="5400" b="1" dirty="0">
              <a:cs typeface="Akhbar MT" pitchFamily="2" charset="-78"/>
            </a:endParaRPr>
          </a:p>
          <a:p>
            <a:pPr algn="r"/>
            <a:r>
              <a:rPr lang="ar-SA" sz="5400" b="1" dirty="0">
                <a:cs typeface="Akhbar MT" pitchFamily="2" charset="-78"/>
              </a:rPr>
              <a:t> صِياحِ الدّيكِ و تَغْريدِ العَصافيرِ</a:t>
            </a:r>
            <a:r>
              <a:rPr lang="ar-AE" sz="5400" b="1" dirty="0">
                <a:cs typeface="Akhbar MT" pitchFamily="2" charset="-78"/>
              </a:rPr>
              <a:t> .</a:t>
            </a:r>
            <a:endParaRPr lang="en-US" sz="5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A95E87-C3B6-48EC-A518-78E15FAE4FCB}"/>
              </a:ext>
            </a:extLst>
          </p:cNvPr>
          <p:cNvSpPr/>
          <p:nvPr/>
        </p:nvSpPr>
        <p:spPr>
          <a:xfrm>
            <a:off x="8401666" y="562312"/>
            <a:ext cx="255104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r"/>
            <a:r>
              <a:rPr lang="ar-AE" sz="4000" b="1" dirty="0">
                <a:cs typeface="Akhbar MT" pitchFamily="2" charset="-78"/>
              </a:rPr>
              <a:t>أقرا بطلاقة:</a:t>
            </a:r>
            <a:endParaRPr lang="en-US" sz="4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7EA50D8-4E4A-45B7-A20C-B7F9A504F4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7261" y="4221848"/>
            <a:ext cx="3246353" cy="2339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9216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392</Words>
  <Application>Microsoft Office PowerPoint</Application>
  <PresentationFormat>Widescreen</PresentationFormat>
  <Paragraphs>101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Andalus</vt:lpstr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Madkour</dc:creator>
  <cp:lastModifiedBy>فاطمة عبد الله الشحي</cp:lastModifiedBy>
  <cp:revision>151</cp:revision>
  <dcterms:created xsi:type="dcterms:W3CDTF">2020-08-22T21:07:06Z</dcterms:created>
  <dcterms:modified xsi:type="dcterms:W3CDTF">2021-04-12T11:27:08Z</dcterms:modified>
</cp:coreProperties>
</file>