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05" r:id="rId5"/>
    <p:sldId id="332" r:id="rId6"/>
    <p:sldId id="291" r:id="rId7"/>
    <p:sldId id="294" r:id="rId8"/>
    <p:sldId id="295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00"/>
    <a:srgbClr val="660066"/>
    <a:srgbClr val="CC3300"/>
    <a:srgbClr val="FF0066"/>
    <a:srgbClr val="9900CC"/>
    <a:srgbClr val="FF3300"/>
    <a:srgbClr val="FF9900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464"/>
  </p:normalViewPr>
  <p:slideViewPr>
    <p:cSldViewPr snapToGrid="0" snapToObjects="1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1690-ECF8-A949-BD4F-7592AEC5B59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660A3-40ED-7E42-B798-D6801EDF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Introductory slide displaying titles and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660A3-40ED-7E42-B798-D6801EDF5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155732"/>
            <a:ext cx="2184400" cy="8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WIECGg71W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2" y="2456544"/>
            <a:ext cx="10515600" cy="37815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8007E-7925-4D2C-9E54-3FC605EB4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7" t="12290" r="17730" b="61236"/>
          <a:stretch/>
        </p:blipFill>
        <p:spPr>
          <a:xfrm>
            <a:off x="1192295" y="2198780"/>
            <a:ext cx="10032492" cy="2460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15F2DE-4743-46B9-BB0F-675B97FE59CF}"/>
              </a:ext>
            </a:extLst>
          </p:cNvPr>
          <p:cNvSpPr txBox="1"/>
          <p:nvPr/>
        </p:nvSpPr>
        <p:spPr>
          <a:xfrm>
            <a:off x="3151163" y="2616591"/>
            <a:ext cx="675249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957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60F0-3DFE-4E57-93AA-AF2C76A0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98"/>
            <a:ext cx="10515600" cy="823070"/>
          </a:xfrm>
        </p:spPr>
        <p:txBody>
          <a:bodyPr/>
          <a:lstStyle/>
          <a:p>
            <a:r>
              <a:rPr lang="en-US" dirty="0"/>
              <a:t>Impulse momentum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5785A7-8F93-4B88-BC65-2E5A50F3F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218" y="1468779"/>
                <a:ext cx="11633982" cy="526197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9900CC"/>
                    </a:solidFill>
                  </a:rPr>
                  <a:t>Suppose area under the curve in figure 1, which is </a:t>
                </a:r>
                <a:r>
                  <a:rPr lang="en-US" sz="2400" dirty="0">
                    <a:solidFill>
                      <a:srgbClr val="00B050"/>
                    </a:solidFill>
                  </a:rPr>
                  <a:t>impulse = 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FΔt</a:t>
                </a:r>
                <a:r>
                  <a:rPr lang="en-US" sz="2400" dirty="0">
                    <a:solidFill>
                      <a:srgbClr val="00B050"/>
                    </a:solidFill>
                  </a:rPr>
                  <a:t> = 15 N s </a:t>
                </a:r>
              </a:p>
              <a:p>
                <a:r>
                  <a:rPr lang="en-US" sz="2400" dirty="0">
                    <a:solidFill>
                      <a:srgbClr val="9900CC"/>
                    </a:solidFill>
                  </a:rPr>
                  <a:t> Suppose a batter hits a fastball. Assume the positive direction is toward the pitcher. </a:t>
                </a:r>
              </a:p>
              <a:p>
                <a:r>
                  <a:rPr lang="en-US" sz="2400" dirty="0">
                    <a:solidFill>
                      <a:srgbClr val="9900CC"/>
                    </a:solidFill>
                  </a:rPr>
                  <a:t>Before the collision of the ball and the bat, the ball, with a </a:t>
                </a:r>
                <a:r>
                  <a:rPr lang="en-US" sz="2400" dirty="0">
                    <a:solidFill>
                      <a:srgbClr val="00CC00"/>
                    </a:solidFill>
                  </a:rPr>
                  <a:t>mass of 0.145 kg</a:t>
                </a:r>
                <a:r>
                  <a:rPr lang="en-US" sz="2400" dirty="0">
                    <a:solidFill>
                      <a:srgbClr val="9900CC"/>
                    </a:solidFill>
                  </a:rPr>
                  <a:t>, has a </a:t>
                </a:r>
                <a:r>
                  <a:rPr lang="en-US" sz="2400" dirty="0">
                    <a:solidFill>
                      <a:srgbClr val="00CC00"/>
                    </a:solidFill>
                  </a:rPr>
                  <a:t>velocity of −47 m/s. </a:t>
                </a:r>
              </a:p>
              <a:p>
                <a:r>
                  <a:rPr lang="en-US" sz="2400" dirty="0">
                    <a:solidFill>
                      <a:srgbClr val="9900CC"/>
                    </a:solidFill>
                  </a:rPr>
                  <a:t>Therefore, the baseball’s momentum is </a:t>
                </a:r>
                <a:r>
                  <a:rPr lang="en-US" sz="2400" dirty="0">
                    <a:solidFill>
                      <a:srgbClr val="660066"/>
                    </a:solidFill>
                  </a:rPr>
                  <a:t>p</a:t>
                </a:r>
                <a:r>
                  <a:rPr lang="en-US" sz="2400" baseline="-25000" dirty="0">
                    <a:solidFill>
                      <a:srgbClr val="660066"/>
                    </a:solidFill>
                  </a:rPr>
                  <a:t>i</a:t>
                </a:r>
                <a:r>
                  <a:rPr lang="en-US" sz="2400" dirty="0">
                    <a:solidFill>
                      <a:srgbClr val="660066"/>
                    </a:solidFill>
                  </a:rPr>
                  <a:t> = (0.145 kg)(-47 m/s) = -6.8 </a:t>
                </a:r>
                <a:r>
                  <a:rPr lang="en-US" sz="2400" dirty="0" err="1">
                    <a:solidFill>
                      <a:srgbClr val="660066"/>
                    </a:solidFill>
                  </a:rPr>
                  <a:t>kg∙m</a:t>
                </a:r>
                <a:r>
                  <a:rPr lang="en-US" sz="2400" dirty="0">
                    <a:solidFill>
                      <a:srgbClr val="660066"/>
                    </a:solidFill>
                  </a:rPr>
                  <a:t>/s.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Find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V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f</a:t>
                </a:r>
                <a:endParaRPr lang="en-US" sz="2400" baseline="-25000" dirty="0">
                  <a:solidFill>
                    <a:srgbClr val="FF0000"/>
                  </a:solidFill>
                </a:endParaRPr>
              </a:p>
              <a:p>
                <a:r>
                  <a:rPr lang="en-US" sz="2400" dirty="0" err="1">
                    <a:solidFill>
                      <a:srgbClr val="9900CC"/>
                    </a:solidFill>
                  </a:rPr>
                  <a:t>FΔt</a:t>
                </a:r>
                <a:r>
                  <a:rPr lang="en-US" sz="2400" dirty="0">
                    <a:solidFill>
                      <a:srgbClr val="9900CC"/>
                    </a:solidFill>
                  </a:rPr>
                  <a:t> = </a:t>
                </a:r>
                <a:r>
                  <a:rPr lang="en-US" sz="2400" dirty="0" err="1">
                    <a:solidFill>
                      <a:srgbClr val="9900CC"/>
                    </a:solidFill>
                  </a:rPr>
                  <a:t>P</a:t>
                </a:r>
                <a:r>
                  <a:rPr lang="en-US" sz="2400" baseline="-25000" dirty="0" err="1">
                    <a:solidFill>
                      <a:srgbClr val="9900CC"/>
                    </a:solidFill>
                  </a:rPr>
                  <a:t>f</a:t>
                </a:r>
                <a:r>
                  <a:rPr lang="en-US" sz="2400" dirty="0">
                    <a:solidFill>
                      <a:srgbClr val="9900CC"/>
                    </a:solidFill>
                  </a:rPr>
                  <a:t> – P</a:t>
                </a:r>
                <a:r>
                  <a:rPr lang="en-US" sz="2400" baseline="-25000" dirty="0">
                    <a:solidFill>
                      <a:srgbClr val="9900CC"/>
                    </a:solidFill>
                  </a:rPr>
                  <a:t>i</a:t>
                </a:r>
                <a:r>
                  <a:rPr lang="en-US" sz="2400" dirty="0">
                    <a:solidFill>
                      <a:srgbClr val="9900CC"/>
                    </a:solidFill>
                  </a:rPr>
                  <a:t> rearrange for </a:t>
                </a:r>
                <a:r>
                  <a:rPr lang="en-US" sz="2400" dirty="0" err="1">
                    <a:solidFill>
                      <a:srgbClr val="9900CC"/>
                    </a:solidFill>
                  </a:rPr>
                  <a:t>P</a:t>
                </a:r>
                <a:r>
                  <a:rPr lang="en-US" sz="2400" baseline="-25000" dirty="0" err="1">
                    <a:solidFill>
                      <a:srgbClr val="9900CC"/>
                    </a:solidFill>
                  </a:rPr>
                  <a:t>f</a:t>
                </a:r>
                <a:endParaRPr lang="en-US" sz="2400" baseline="-25000" dirty="0">
                  <a:solidFill>
                    <a:srgbClr val="9900CC"/>
                  </a:solidFill>
                </a:endParaRPr>
              </a:p>
              <a:p>
                <a:r>
                  <a:rPr lang="en-US" sz="2400" dirty="0" err="1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FΔt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+ P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15 – 6.8 =  8.2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kg.m</a:t>
                </a:r>
                <a:r>
                  <a:rPr lang="en-US" sz="2400" dirty="0">
                    <a:solidFill>
                      <a:srgbClr val="FF0000"/>
                    </a:solidFill>
                  </a:rPr>
                  <a:t>/s</a:t>
                </a:r>
              </a:p>
              <a:p>
                <a:r>
                  <a:rPr lang="en-US" sz="2400" dirty="0" err="1">
                    <a:solidFill>
                      <a:srgbClr val="9900CC"/>
                    </a:solidFill>
                  </a:rPr>
                  <a:t>P</a:t>
                </a:r>
                <a:r>
                  <a:rPr lang="en-US" sz="2400" baseline="-25000" dirty="0" err="1">
                    <a:solidFill>
                      <a:srgbClr val="9900CC"/>
                    </a:solidFill>
                  </a:rPr>
                  <a:t>f</a:t>
                </a:r>
                <a:r>
                  <a:rPr lang="en-US" sz="2400" dirty="0">
                    <a:solidFill>
                      <a:srgbClr val="9900CC"/>
                    </a:solidFill>
                  </a:rPr>
                  <a:t> = </a:t>
                </a:r>
                <a:r>
                  <a:rPr lang="en-US" sz="2400" dirty="0" err="1">
                    <a:solidFill>
                      <a:srgbClr val="9900CC"/>
                    </a:solidFill>
                  </a:rPr>
                  <a:t>mV</a:t>
                </a:r>
                <a:r>
                  <a:rPr lang="en-US" sz="2400" baseline="-25000" dirty="0" err="1">
                    <a:solidFill>
                      <a:srgbClr val="9900CC"/>
                    </a:solidFill>
                  </a:rPr>
                  <a:t>f</a:t>
                </a:r>
                <a:r>
                  <a:rPr lang="en-US" sz="2400" baseline="-25000" dirty="0">
                    <a:solidFill>
                      <a:srgbClr val="9900CC"/>
                    </a:solidFill>
                  </a:rPr>
                  <a:t> </a:t>
                </a:r>
                <a:r>
                  <a:rPr lang="en-US" sz="2400" dirty="0">
                    <a:solidFill>
                      <a:srgbClr val="9900CC"/>
                    </a:solidFill>
                  </a:rPr>
                  <a:t>rearrange for </a:t>
                </a:r>
                <a:r>
                  <a:rPr lang="en-US" sz="2400" dirty="0" err="1">
                    <a:solidFill>
                      <a:srgbClr val="9900CC"/>
                    </a:solidFill>
                  </a:rPr>
                  <a:t>V</a:t>
                </a:r>
                <a:r>
                  <a:rPr lang="en-US" sz="2400" baseline="-25000" dirty="0" err="1">
                    <a:solidFill>
                      <a:srgbClr val="9900CC"/>
                    </a:solidFill>
                  </a:rPr>
                  <a:t>f</a:t>
                </a:r>
                <a:endParaRPr lang="en-US" sz="2400" baseline="-25000" dirty="0">
                  <a:solidFill>
                    <a:srgbClr val="9900CC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V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FF0000"/>
                            </a:solidFill>
                          </a:rPr>
                          <m:t>f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baseline="-250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</a:rPr>
                          <m:t>8.2 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57 m/s </a:t>
                </a:r>
                <a:endParaRPr lang="en-US" sz="2400" baseline="-25000" dirty="0">
                  <a:solidFill>
                    <a:srgbClr val="FF0000"/>
                  </a:solidFill>
                </a:endParaRPr>
              </a:p>
              <a:p>
                <a:endParaRPr lang="en-US" sz="2400" baseline="-25000" dirty="0">
                  <a:solidFill>
                    <a:srgbClr val="CC330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>
                  <a:solidFill>
                    <a:srgbClr val="CC330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>
                  <a:solidFill>
                    <a:srgbClr val="CC330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>
                  <a:solidFill>
                    <a:srgbClr val="CC330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>
                  <a:solidFill>
                    <a:srgbClr val="CC330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>
                  <a:solidFill>
                    <a:srgbClr val="CC330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>
                  <a:solidFill>
                    <a:srgbClr val="CC3300"/>
                  </a:solidFill>
                </a:endParaRPr>
              </a:p>
              <a:p>
                <a:endParaRPr lang="en-US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5785A7-8F93-4B88-BC65-2E5A50F3F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218" y="1468779"/>
                <a:ext cx="11633982" cy="5261979"/>
              </a:xfrm>
              <a:blipFill>
                <a:blip r:embed="rId2"/>
                <a:stretch>
                  <a:fillRect l="-7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C70BB-4C00-4356-85AA-41999CB5F8A6}"/>
              </a:ext>
            </a:extLst>
          </p:cNvPr>
          <p:cNvSpPr txBox="1">
            <a:spLocks/>
          </p:cNvSpPr>
          <p:nvPr/>
        </p:nvSpPr>
        <p:spPr>
          <a:xfrm>
            <a:off x="422031" y="949566"/>
            <a:ext cx="11465169" cy="519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3300"/>
                </a:solidFill>
              </a:rPr>
              <a:t>Using Impulse momentum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C84B41-5A5F-4247-AC17-DBC1061C7DAF}"/>
              </a:ext>
            </a:extLst>
          </p:cNvPr>
          <p:cNvSpPr/>
          <p:nvPr/>
        </p:nvSpPr>
        <p:spPr>
          <a:xfrm>
            <a:off x="6275295" y="4679238"/>
            <a:ext cx="4767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https://www.youtube.com/watch?v=1WIECGg71WY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90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FF291-5D6F-4F05-A254-03E8D17D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9" y="29644"/>
            <a:ext cx="11680561" cy="2156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381D1-23D6-4F05-BCB6-32E506968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606" y="2186018"/>
            <a:ext cx="3378674" cy="3780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3E666-3B98-428D-ABF3-C6A566723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4" y="2186018"/>
            <a:ext cx="8448732" cy="38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6A734-ABC0-4556-AF72-3131170F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841"/>
            <a:ext cx="6103095" cy="4920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30F18-EE0E-408B-8CC1-F0A50B53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29" y="143445"/>
            <a:ext cx="5524906" cy="6571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75D1C-F6DA-4ECB-9E07-71A1C79E2BEF}"/>
              </a:ext>
            </a:extLst>
          </p:cNvPr>
          <p:cNvSpPr txBox="1"/>
          <p:nvPr/>
        </p:nvSpPr>
        <p:spPr>
          <a:xfrm>
            <a:off x="211015" y="5889159"/>
            <a:ext cx="588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impulse momentum theorem </a:t>
            </a:r>
          </a:p>
        </p:txBody>
      </p:sp>
    </p:spTree>
    <p:extLst>
      <p:ext uri="{BB962C8B-B14F-4D97-AF65-F5344CB8AC3E}">
        <p14:creationId xmlns:p14="http://schemas.microsoft.com/office/powerpoint/2010/main" val="42460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64B4-EA51-47AD-9CA9-7667C3E4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89"/>
            <a:ext cx="10515600" cy="680223"/>
          </a:xfrm>
        </p:spPr>
        <p:txBody>
          <a:bodyPr/>
          <a:lstStyle/>
          <a:p>
            <a:r>
              <a:rPr lang="en-US" dirty="0"/>
              <a:t>Plenary Activity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B6739-0F6E-4ACE-9625-4DD670A7E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420" y="3262654"/>
                <a:ext cx="5919568" cy="34553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a) </a:t>
                </a:r>
              </a:p>
              <a:p>
                <a:pPr marL="0" indent="0">
                  <a:buNone/>
                </a:pPr>
                <a:r>
                  <a:rPr lang="en-US" sz="2400" dirty="0"/>
                  <a:t>Known </a:t>
                </a:r>
              </a:p>
              <a:p>
                <a:pPr marL="0" indent="0">
                  <a:buNone/>
                </a:pPr>
                <a:r>
                  <a:rPr lang="en-US" sz="2400" dirty="0"/>
                  <a:t>m = 725 kg        </a:t>
                </a:r>
                <a:r>
                  <a:rPr lang="en-US" sz="2400" dirty="0">
                    <a:solidFill>
                      <a:srgbClr val="003399"/>
                    </a:solidFill>
                  </a:rPr>
                  <a:t>P = ?</a:t>
                </a:r>
              </a:p>
              <a:p>
                <a:pPr marL="0" indent="0">
                  <a:buNone/>
                </a:pPr>
                <a:r>
                  <a:rPr lang="en-US" sz="2400" dirty="0"/>
                  <a:t>v = 115 km/h = 115(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3600</m:t>
                        </m:r>
                      </m:den>
                    </m:f>
                  </m:oMath>
                </a14:m>
                <a:r>
                  <a:rPr lang="en-US" sz="2400" dirty="0"/>
                  <a:t>) m/s = 31.94 m/s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 = mv = 725 x 31.94 = 23156.5 kg m/s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Car moving towards east so momentum direction towards east 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B6739-0F6E-4ACE-9625-4DD670A7E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20" y="3262654"/>
                <a:ext cx="5919568" cy="3455386"/>
              </a:xfrm>
              <a:blipFill>
                <a:blip r:embed="rId2"/>
                <a:stretch>
                  <a:fillRect l="-1545" t="-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E2653AD-1F73-41D1-BF9B-76D65F59D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46001"/>
            <a:ext cx="10515599" cy="251665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142E26-4DB5-41E2-8F8C-6A255C7225E8}"/>
              </a:ext>
            </a:extLst>
          </p:cNvPr>
          <p:cNvSpPr txBox="1">
            <a:spLocks/>
          </p:cNvSpPr>
          <p:nvPr/>
        </p:nvSpPr>
        <p:spPr>
          <a:xfrm>
            <a:off x="6272432" y="3402614"/>
            <a:ext cx="5919568" cy="345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b)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Known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m = 2175 kg       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P = </a:t>
            </a:r>
            <a:r>
              <a:rPr lang="en-US" sz="2400" dirty="0">
                <a:solidFill>
                  <a:srgbClr val="003399"/>
                </a:solidFill>
              </a:rPr>
              <a:t>23156.5</a:t>
            </a:r>
            <a:r>
              <a:rPr lang="en-US" sz="2400" dirty="0"/>
              <a:t> kg m/s      </a:t>
            </a:r>
            <a:r>
              <a:rPr lang="en-US" sz="2400" dirty="0">
                <a:solidFill>
                  <a:srgbClr val="003399"/>
                </a:solidFill>
              </a:rPr>
              <a:t>v = ?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CC00"/>
                </a:solidFill>
              </a:rPr>
              <a:t>P = mv rearrange for v,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v = P/m = 23156.5/ 2175 = 10.65 m/s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3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64B4-EA51-47AD-9CA9-7667C3E4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89"/>
            <a:ext cx="10515600" cy="680223"/>
          </a:xfrm>
        </p:spPr>
        <p:txBody>
          <a:bodyPr/>
          <a:lstStyle/>
          <a:p>
            <a:r>
              <a:rPr lang="en-US" dirty="0"/>
              <a:t>Plenary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6739-0F6E-4ACE-9625-4DD670A7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3262654"/>
            <a:ext cx="5919568" cy="34553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a) </a:t>
            </a:r>
          </a:p>
          <a:p>
            <a:pPr marL="0" indent="0">
              <a:buNone/>
            </a:pPr>
            <a:r>
              <a:rPr lang="en-US" sz="2400" dirty="0"/>
              <a:t>Known </a:t>
            </a:r>
          </a:p>
          <a:p>
            <a:pPr marL="0" indent="0">
              <a:buNone/>
            </a:pPr>
            <a:r>
              <a:rPr lang="en-US" sz="2400" dirty="0" err="1"/>
              <a:t>Δt</a:t>
            </a:r>
            <a:r>
              <a:rPr lang="en-US" sz="2400" dirty="0"/>
              <a:t> = 2 s     f = 5000 N   </a:t>
            </a:r>
            <a:r>
              <a:rPr lang="en-US" sz="2400" dirty="0">
                <a:solidFill>
                  <a:srgbClr val="003399"/>
                </a:solidFill>
              </a:rPr>
              <a:t>ΔP = </a:t>
            </a:r>
            <a:r>
              <a:rPr lang="en-US" sz="2400" dirty="0" err="1">
                <a:solidFill>
                  <a:srgbClr val="003399"/>
                </a:solidFill>
              </a:rPr>
              <a:t>P</a:t>
            </a:r>
            <a:r>
              <a:rPr lang="en-US" sz="2400" baseline="-25000" dirty="0" err="1">
                <a:solidFill>
                  <a:srgbClr val="003399"/>
                </a:solidFill>
              </a:rPr>
              <a:t>f</a:t>
            </a:r>
            <a:r>
              <a:rPr lang="en-US" sz="2400" dirty="0">
                <a:solidFill>
                  <a:srgbClr val="003399"/>
                </a:solidFill>
              </a:rPr>
              <a:t> - P</a:t>
            </a:r>
            <a:r>
              <a:rPr lang="en-US" sz="2400" baseline="-25000" dirty="0">
                <a:solidFill>
                  <a:srgbClr val="003399"/>
                </a:solidFill>
              </a:rPr>
              <a:t>i</a:t>
            </a:r>
            <a:r>
              <a:rPr lang="en-US" sz="2400" dirty="0">
                <a:solidFill>
                  <a:srgbClr val="003399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Impulse momentum theorem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f </a:t>
            </a:r>
            <a:r>
              <a:rPr lang="en-US" sz="2400" dirty="0" err="1">
                <a:solidFill>
                  <a:srgbClr val="00B050"/>
                </a:solidFill>
              </a:rPr>
              <a:t>Δt</a:t>
            </a:r>
            <a:r>
              <a:rPr lang="en-US" sz="2400" dirty="0">
                <a:solidFill>
                  <a:srgbClr val="00B050"/>
                </a:solidFill>
              </a:rPr>
              <a:t>  = ΔP = </a:t>
            </a:r>
            <a:r>
              <a:rPr lang="en-US" sz="2400" dirty="0" err="1">
                <a:solidFill>
                  <a:srgbClr val="00B050"/>
                </a:solidFill>
              </a:rPr>
              <a:t>P</a:t>
            </a:r>
            <a:r>
              <a:rPr lang="en-US" sz="2400" baseline="-25000" dirty="0" err="1">
                <a:solidFill>
                  <a:srgbClr val="00B050"/>
                </a:solidFill>
              </a:rPr>
              <a:t>f</a:t>
            </a:r>
            <a:r>
              <a:rPr lang="en-US" sz="2400" dirty="0">
                <a:solidFill>
                  <a:srgbClr val="00B050"/>
                </a:solidFill>
              </a:rPr>
              <a:t> - P</a:t>
            </a:r>
            <a:r>
              <a:rPr lang="en-US" sz="2400" baseline="-25000" dirty="0">
                <a:solidFill>
                  <a:srgbClr val="00B050"/>
                </a:solidFill>
              </a:rPr>
              <a:t>i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ΔP =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- P</a:t>
            </a:r>
            <a:r>
              <a:rPr lang="en-US" sz="2400" baseline="-25000" dirty="0">
                <a:solidFill>
                  <a:srgbClr val="FF0000"/>
                </a:solidFill>
              </a:rPr>
              <a:t>i </a:t>
            </a:r>
            <a:r>
              <a:rPr lang="en-US" sz="2400" dirty="0">
                <a:solidFill>
                  <a:srgbClr val="FF0000"/>
                </a:solidFill>
              </a:rPr>
              <a:t>= f </a:t>
            </a:r>
            <a:r>
              <a:rPr lang="en-US" sz="2400" dirty="0" err="1">
                <a:solidFill>
                  <a:srgbClr val="FF0000"/>
                </a:solidFill>
              </a:rPr>
              <a:t>Δt</a:t>
            </a:r>
            <a:r>
              <a:rPr lang="en-US" sz="2400" dirty="0">
                <a:solidFill>
                  <a:srgbClr val="FF0000"/>
                </a:solidFill>
              </a:rPr>
              <a:t> = 5000 x 2 = 10000 N 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Direction of impulse opposite to car’s velocity </a:t>
            </a:r>
          </a:p>
          <a:p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142E26-4DB5-41E2-8F8C-6A255C7225E8}"/>
              </a:ext>
            </a:extLst>
          </p:cNvPr>
          <p:cNvSpPr txBox="1">
            <a:spLocks/>
          </p:cNvSpPr>
          <p:nvPr/>
        </p:nvSpPr>
        <p:spPr>
          <a:xfrm>
            <a:off x="6096000" y="3402614"/>
            <a:ext cx="6096000" cy="345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b)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Known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m = 725 kg       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= ?  </a:t>
            </a:r>
            <a:r>
              <a:rPr lang="en-US" sz="2400" dirty="0" err="1">
                <a:solidFill>
                  <a:srgbClr val="FF0000"/>
                </a:solidFill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= ?</a:t>
            </a:r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baseline="-25000" dirty="0"/>
              <a:t>i</a:t>
            </a:r>
            <a:r>
              <a:rPr lang="en-US" sz="2400" dirty="0"/>
              <a:t> = 23156.5 kg m/s,  f </a:t>
            </a:r>
            <a:r>
              <a:rPr lang="en-US" sz="2400" dirty="0" err="1"/>
              <a:t>Δt</a:t>
            </a:r>
            <a:r>
              <a:rPr lang="en-US" sz="2400" dirty="0"/>
              <a:t> = 10000 N 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f </a:t>
            </a:r>
            <a:r>
              <a:rPr lang="en-US" sz="2400" dirty="0" err="1">
                <a:solidFill>
                  <a:srgbClr val="00B050"/>
                </a:solidFill>
              </a:rPr>
              <a:t>Δt</a:t>
            </a:r>
            <a:r>
              <a:rPr lang="en-US" sz="2400" dirty="0">
                <a:solidFill>
                  <a:srgbClr val="00B050"/>
                </a:solidFill>
              </a:rPr>
              <a:t>  = ΔP = </a:t>
            </a:r>
            <a:r>
              <a:rPr lang="en-US" sz="2400" dirty="0" err="1">
                <a:solidFill>
                  <a:srgbClr val="00B050"/>
                </a:solidFill>
              </a:rPr>
              <a:t>P</a:t>
            </a:r>
            <a:r>
              <a:rPr lang="en-US" sz="2400" baseline="-25000" dirty="0" err="1">
                <a:solidFill>
                  <a:srgbClr val="00B050"/>
                </a:solidFill>
              </a:rPr>
              <a:t>f</a:t>
            </a:r>
            <a:r>
              <a:rPr lang="en-US" sz="2400" dirty="0">
                <a:solidFill>
                  <a:srgbClr val="00B050"/>
                </a:solidFill>
              </a:rPr>
              <a:t> - P</a:t>
            </a:r>
            <a:r>
              <a:rPr lang="en-US" sz="2400" baseline="-25000" dirty="0">
                <a:solidFill>
                  <a:srgbClr val="00B050"/>
                </a:solidFill>
              </a:rPr>
              <a:t>i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= f </a:t>
            </a:r>
            <a:r>
              <a:rPr lang="en-US" sz="2400" dirty="0" err="1">
                <a:solidFill>
                  <a:srgbClr val="FF0000"/>
                </a:solidFill>
              </a:rPr>
              <a:t>Δt</a:t>
            </a:r>
            <a:r>
              <a:rPr lang="en-US" sz="2400" dirty="0">
                <a:solidFill>
                  <a:srgbClr val="FF0000"/>
                </a:solidFill>
              </a:rPr>
              <a:t> + P</a:t>
            </a:r>
            <a:r>
              <a:rPr lang="en-US" sz="2400" baseline="-250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= 10000 + 23156.5 = 33156.5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7F2EE-FF38-4652-802C-472F6766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63" y="848508"/>
            <a:ext cx="11138075" cy="23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64B4-EA51-47AD-9CA9-7667C3E4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89"/>
            <a:ext cx="10515600" cy="680223"/>
          </a:xfrm>
        </p:spPr>
        <p:txBody>
          <a:bodyPr/>
          <a:lstStyle/>
          <a:p>
            <a:r>
              <a:rPr lang="en-US" dirty="0"/>
              <a:t>SL Activity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7A939-E743-475A-861C-15906BE1E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24" y="1432899"/>
            <a:ext cx="11446950" cy="39922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FC3C7A-A857-44C7-9F44-8971105DDE8C}"/>
              </a:ext>
            </a:extLst>
          </p:cNvPr>
          <p:cNvSpPr/>
          <p:nvPr/>
        </p:nvSpPr>
        <p:spPr>
          <a:xfrm>
            <a:off x="2957158" y="5760301"/>
            <a:ext cx="6277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Page 273: section 1: review 10 to 14 </a:t>
            </a:r>
          </a:p>
        </p:txBody>
      </p:sp>
    </p:spTree>
    <p:extLst>
      <p:ext uri="{BB962C8B-B14F-4D97-AF65-F5344CB8AC3E}">
        <p14:creationId xmlns:p14="http://schemas.microsoft.com/office/powerpoint/2010/main" val="352486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C70BB-4C00-4356-85AA-41999CB5F8A6}"/>
              </a:ext>
            </a:extLst>
          </p:cNvPr>
          <p:cNvSpPr txBox="1">
            <a:spLocks/>
          </p:cNvSpPr>
          <p:nvPr/>
        </p:nvSpPr>
        <p:spPr>
          <a:xfrm>
            <a:off x="169648" y="1137330"/>
            <a:ext cx="8004517" cy="519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3300"/>
                </a:solidFill>
              </a:rPr>
              <a:t>Using Impulse momentum theorem to save lives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85B1D-ECC4-489C-A882-02AA93B4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2767893"/>
            <a:ext cx="11465169" cy="4058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94842-25FA-4A3A-B564-452D3425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65" y="29891"/>
            <a:ext cx="4017835" cy="27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B687C-9BDC-4690-945A-F054D3918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7" t="12084" r="22231" b="62263"/>
          <a:stretch/>
        </p:blipFill>
        <p:spPr>
          <a:xfrm>
            <a:off x="1001622" y="2121408"/>
            <a:ext cx="10188757" cy="26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95428-10A5-4C01-8DD4-B4C46404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Starter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E0F5-4DAA-4AC8-9490-D3DC74A0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4473360"/>
            <a:ext cx="9469211" cy="1871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What is momentum? </a:t>
            </a:r>
          </a:p>
          <a:p>
            <a:pPr marL="0" indent="0" algn="ctr">
              <a:buNone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03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777D-6519-49ED-B8D5-9F50B764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EEF1-ACEE-4363-9D80-5476D395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25" y="1825625"/>
            <a:ext cx="10515600" cy="56588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Define and calculate impulse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FC71BC-4B8F-493A-884C-E9247DAC9D99}"/>
              </a:ext>
            </a:extLst>
          </p:cNvPr>
          <p:cNvSpPr txBox="1">
            <a:spLocks/>
          </p:cNvSpPr>
          <p:nvPr/>
        </p:nvSpPr>
        <p:spPr>
          <a:xfrm>
            <a:off x="219225" y="2428191"/>
            <a:ext cx="11353800" cy="5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Estimate the impulse from a force vs time graph.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67B494-91B7-425C-BEA8-74ADAD753A01}"/>
              </a:ext>
            </a:extLst>
          </p:cNvPr>
          <p:cNvSpPr txBox="1">
            <a:spLocks/>
          </p:cNvSpPr>
          <p:nvPr/>
        </p:nvSpPr>
        <p:spPr>
          <a:xfrm>
            <a:off x="219225" y="3030757"/>
            <a:ext cx="11353800" cy="5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 Define and calculate momentum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30D2C1-3A32-4709-BC2F-18E151DD49E5}"/>
              </a:ext>
            </a:extLst>
          </p:cNvPr>
          <p:cNvSpPr txBox="1">
            <a:spLocks/>
          </p:cNvSpPr>
          <p:nvPr/>
        </p:nvSpPr>
        <p:spPr>
          <a:xfrm>
            <a:off x="219225" y="3596640"/>
            <a:ext cx="11353800" cy="79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 Define impulse-momentum theorem and relate it to Newton’s second law of motion.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51B301-D089-4480-A4E8-D4CB03EE0AA4}"/>
              </a:ext>
            </a:extLst>
          </p:cNvPr>
          <p:cNvSpPr txBox="1">
            <a:spLocks/>
          </p:cNvSpPr>
          <p:nvPr/>
        </p:nvSpPr>
        <p:spPr>
          <a:xfrm>
            <a:off x="219225" y="4525108"/>
            <a:ext cx="11353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 Use the impulse-momentum theorem to solve problems.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4429D8-F549-4E21-8F7B-45176964E33A}"/>
              </a:ext>
            </a:extLst>
          </p:cNvPr>
          <p:cNvSpPr txBox="1">
            <a:spLocks/>
          </p:cNvSpPr>
          <p:nvPr/>
        </p:nvSpPr>
        <p:spPr>
          <a:xfrm>
            <a:off x="219225" y="5130019"/>
            <a:ext cx="11353800" cy="84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Apply the impulse- momentum theorem to explain its effective use in some real-word physics</a:t>
            </a:r>
          </a:p>
        </p:txBody>
      </p:sp>
    </p:spTree>
    <p:extLst>
      <p:ext uri="{BB962C8B-B14F-4D97-AF65-F5344CB8AC3E}">
        <p14:creationId xmlns:p14="http://schemas.microsoft.com/office/powerpoint/2010/main" val="27713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60F0-3DFE-4E57-93AA-AF2C76A0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momentum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85A7-8F93-4B88-BC65-2E5A50F3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448972"/>
            <a:ext cx="11057205" cy="5409027"/>
          </a:xfrm>
        </p:spPr>
        <p:txBody>
          <a:bodyPr>
            <a:noAutofit/>
          </a:bodyPr>
          <a:lstStyle/>
          <a:p>
            <a:r>
              <a:rPr lang="en-US" sz="2800" dirty="0"/>
              <a:t>It can be exciting to watch a baseball player hit a home run. The pitcher hurls the baseball toward the plate. The batter swings, and the ball recoils from the impact. </a:t>
            </a:r>
          </a:p>
          <a:p>
            <a:endParaRPr lang="en-US" sz="2800" dirty="0"/>
          </a:p>
          <a:p>
            <a:r>
              <a:rPr lang="en-US" sz="2800" dirty="0"/>
              <a:t>Before the collision, the baseball moves toward the bat. </a:t>
            </a:r>
          </a:p>
          <a:p>
            <a:endParaRPr lang="en-US" sz="2800" dirty="0"/>
          </a:p>
          <a:p>
            <a:r>
              <a:rPr lang="en-US" sz="2800" dirty="0"/>
              <a:t>During the collision, the ball is squashed against the bat.</a:t>
            </a:r>
          </a:p>
          <a:p>
            <a:endParaRPr lang="en-US" sz="2800" dirty="0"/>
          </a:p>
          <a:p>
            <a:r>
              <a:rPr lang="en-US" sz="2800" dirty="0"/>
              <a:t>After the collision, the ball moves at a high velocity away from the bat, and the bat continues along its path but at a slower velocity.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5357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60F0-3DFE-4E57-93AA-AF2C76A0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98"/>
            <a:ext cx="10515600" cy="823070"/>
          </a:xfrm>
        </p:spPr>
        <p:txBody>
          <a:bodyPr/>
          <a:lstStyle/>
          <a:p>
            <a:r>
              <a:rPr lang="en-US" dirty="0"/>
              <a:t>Impulse momentum theorem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CF615-3D82-4707-956D-8E0349CC1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92" t="42868" r="19808" b="14649"/>
          <a:stretch/>
        </p:blipFill>
        <p:spPr>
          <a:xfrm>
            <a:off x="4275929" y="1448972"/>
            <a:ext cx="7916071" cy="49940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85A7-8F93-4B88-BC65-2E5A50F3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9" y="1131133"/>
            <a:ext cx="4698608" cy="5649499"/>
          </a:xfrm>
        </p:spPr>
        <p:txBody>
          <a:bodyPr>
            <a:noAutofit/>
          </a:bodyPr>
          <a:lstStyle/>
          <a:p>
            <a:r>
              <a:rPr lang="en-US" sz="2400" dirty="0"/>
              <a:t>According to Newton’s second law of motion, the force from the bat changed the ball’s velocity. </a:t>
            </a:r>
          </a:p>
          <a:p>
            <a:endParaRPr lang="en-US" sz="2400" dirty="0"/>
          </a:p>
          <a:p>
            <a:r>
              <a:rPr lang="en-US" sz="2400" dirty="0"/>
              <a:t>This force changes over time, as shown in Figure 1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This whole event takes place within about 3.0ms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3300"/>
                </a:solidFill>
              </a:rPr>
              <a:t>How can you calculate the change in velocity of the baseball?</a:t>
            </a:r>
          </a:p>
        </p:txBody>
      </p:sp>
    </p:spTree>
    <p:extLst>
      <p:ext uri="{BB962C8B-B14F-4D97-AF65-F5344CB8AC3E}">
        <p14:creationId xmlns:p14="http://schemas.microsoft.com/office/powerpoint/2010/main" val="4584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60F0-3DFE-4E57-93AA-AF2C76A0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98"/>
            <a:ext cx="10515600" cy="823070"/>
          </a:xfrm>
        </p:spPr>
        <p:txBody>
          <a:bodyPr/>
          <a:lstStyle/>
          <a:p>
            <a:r>
              <a:rPr lang="en-US" dirty="0"/>
              <a:t>Impulse momentum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85A7-8F93-4B88-BC65-2E5A50F3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349836"/>
            <a:ext cx="11633982" cy="54659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9900CC"/>
                </a:solidFill>
              </a:rPr>
              <a:t>Newton’s second law of motion (F = ma) can be rewritten in terms of the change in velocity divided by the time for that change.</a:t>
            </a:r>
          </a:p>
          <a:p>
            <a:endParaRPr lang="en-US" sz="2400" dirty="0">
              <a:solidFill>
                <a:srgbClr val="9900CC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9900CC"/>
              </a:solidFill>
            </a:endParaRPr>
          </a:p>
          <a:p>
            <a:r>
              <a:rPr lang="en-US" sz="2400" dirty="0">
                <a:solidFill>
                  <a:srgbClr val="9900CC"/>
                </a:solidFill>
              </a:rPr>
              <a:t>Multiplying both sides by the time interval (</a:t>
            </a:r>
            <a:r>
              <a:rPr lang="en-US" sz="2400" dirty="0" err="1">
                <a:solidFill>
                  <a:srgbClr val="9900CC"/>
                </a:solidFill>
              </a:rPr>
              <a:t>Δt</a:t>
            </a:r>
            <a:r>
              <a:rPr lang="en-US" sz="2400" dirty="0">
                <a:solidFill>
                  <a:srgbClr val="9900CC"/>
                </a:solidFill>
              </a:rPr>
              <a:t>) results in this equation.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CC"/>
                </a:solidFill>
              </a:rPr>
              <a:t>                                               </a:t>
            </a:r>
            <a:r>
              <a:rPr lang="en-US" sz="2400" dirty="0" err="1">
                <a:solidFill>
                  <a:srgbClr val="9900CC"/>
                </a:solidFill>
              </a:rPr>
              <a:t>FΔt</a:t>
            </a:r>
            <a:r>
              <a:rPr lang="en-US" sz="2400" dirty="0">
                <a:solidFill>
                  <a:srgbClr val="9900CC"/>
                </a:solidFill>
              </a:rPr>
              <a:t> = </a:t>
            </a:r>
            <a:r>
              <a:rPr lang="en-US" sz="2400" dirty="0" err="1">
                <a:solidFill>
                  <a:srgbClr val="9900CC"/>
                </a:solidFill>
              </a:rPr>
              <a:t>mΔv</a:t>
            </a:r>
            <a:r>
              <a:rPr lang="en-US" sz="2400" dirty="0">
                <a:solidFill>
                  <a:srgbClr val="9900CC"/>
                </a:solidFill>
              </a:rPr>
              <a:t> = m(</a:t>
            </a:r>
            <a:r>
              <a:rPr lang="en-US" sz="2400" dirty="0" err="1">
                <a:solidFill>
                  <a:srgbClr val="9900CC"/>
                </a:solidFill>
              </a:rPr>
              <a:t>v</a:t>
            </a:r>
            <a:r>
              <a:rPr lang="en-US" sz="2400" baseline="-25000" dirty="0" err="1">
                <a:solidFill>
                  <a:srgbClr val="9900CC"/>
                </a:solidFill>
              </a:rPr>
              <a:t>f</a:t>
            </a:r>
            <a:r>
              <a:rPr lang="en-US" sz="2400" dirty="0">
                <a:solidFill>
                  <a:srgbClr val="9900CC"/>
                </a:solidFill>
              </a:rPr>
              <a:t> - v</a:t>
            </a:r>
            <a:r>
              <a:rPr lang="en-US" sz="2400" baseline="-25000" dirty="0">
                <a:solidFill>
                  <a:srgbClr val="9900CC"/>
                </a:solidFill>
              </a:rPr>
              <a:t>i</a:t>
            </a:r>
            <a:r>
              <a:rPr lang="en-US" sz="2400" dirty="0">
                <a:solidFill>
                  <a:srgbClr val="9900CC"/>
                </a:solidFill>
              </a:rPr>
              <a:t>)</a:t>
            </a:r>
          </a:p>
          <a:p>
            <a:endParaRPr lang="en-US" sz="2400" dirty="0">
              <a:solidFill>
                <a:srgbClr val="FF0066"/>
              </a:solidFill>
            </a:endParaRPr>
          </a:p>
          <a:p>
            <a:r>
              <a:rPr lang="en-US" sz="2400" dirty="0">
                <a:solidFill>
                  <a:srgbClr val="FF0066"/>
                </a:solidFill>
              </a:rPr>
              <a:t>The left side of the equation (</a:t>
            </a:r>
            <a:r>
              <a:rPr lang="en-US" sz="2400" dirty="0" err="1">
                <a:solidFill>
                  <a:srgbClr val="FF0066"/>
                </a:solidFill>
              </a:rPr>
              <a:t>FΔt</a:t>
            </a:r>
            <a:r>
              <a:rPr lang="en-US" sz="2400" dirty="0">
                <a:solidFill>
                  <a:srgbClr val="FF0066"/>
                </a:solidFill>
              </a:rPr>
              <a:t>) is defined as the impulse.</a:t>
            </a:r>
          </a:p>
          <a:p>
            <a:r>
              <a:rPr lang="en-US" sz="2400" dirty="0">
                <a:solidFill>
                  <a:srgbClr val="CC3300"/>
                </a:solidFill>
                <a:highlight>
                  <a:srgbClr val="FFFF00"/>
                </a:highlight>
              </a:rPr>
              <a:t>impulse</a:t>
            </a:r>
            <a:r>
              <a:rPr lang="en-US" sz="2400" dirty="0">
                <a:solidFill>
                  <a:srgbClr val="CC3300"/>
                </a:solidFill>
              </a:rPr>
              <a:t> on an object is the product of the average force on an object and the time interval over which it acts.</a:t>
            </a:r>
          </a:p>
          <a:p>
            <a:r>
              <a:rPr lang="en-US" sz="2400" dirty="0">
                <a:solidFill>
                  <a:srgbClr val="003399"/>
                </a:solidFill>
              </a:rPr>
              <a:t>Unit: Newton-seconds (N s) it is a vector</a:t>
            </a:r>
          </a:p>
          <a:p>
            <a:r>
              <a:rPr lang="en-US" sz="2400" dirty="0">
                <a:solidFill>
                  <a:srgbClr val="003399"/>
                </a:solidFill>
              </a:rPr>
              <a:t>the magnitude of the impulse equals the area under the curve of a force-time graph, as in Figure 1.</a:t>
            </a:r>
          </a:p>
          <a:p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C70BB-4C00-4356-85AA-41999CB5F8A6}"/>
              </a:ext>
            </a:extLst>
          </p:cNvPr>
          <p:cNvSpPr txBox="1">
            <a:spLocks/>
          </p:cNvSpPr>
          <p:nvPr/>
        </p:nvSpPr>
        <p:spPr>
          <a:xfrm>
            <a:off x="422031" y="949566"/>
            <a:ext cx="11465169" cy="519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3300"/>
                </a:solidFill>
              </a:rPr>
              <a:t>Impulse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B44CB-44D2-47EA-BB45-BB9EC3B9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10" y="2117326"/>
            <a:ext cx="2955182" cy="8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60F0-3DFE-4E57-93AA-AF2C76A0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98"/>
            <a:ext cx="10515600" cy="823070"/>
          </a:xfrm>
        </p:spPr>
        <p:txBody>
          <a:bodyPr/>
          <a:lstStyle/>
          <a:p>
            <a:r>
              <a:rPr lang="en-US" dirty="0"/>
              <a:t>Impulse momentum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85A7-8F93-4B88-BC65-2E5A50F3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468779"/>
            <a:ext cx="11633982" cy="5261979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9900CC"/>
                </a:solidFill>
              </a:rPr>
              <a:t>FΔt</a:t>
            </a:r>
            <a:r>
              <a:rPr lang="en-US" sz="2400" dirty="0">
                <a:solidFill>
                  <a:srgbClr val="9900CC"/>
                </a:solidFill>
              </a:rPr>
              <a:t> = </a:t>
            </a:r>
            <a:r>
              <a:rPr lang="en-US" sz="2400" dirty="0" err="1">
                <a:solidFill>
                  <a:srgbClr val="9900CC"/>
                </a:solidFill>
              </a:rPr>
              <a:t>mΔv</a:t>
            </a:r>
            <a:r>
              <a:rPr lang="en-US" sz="2400" dirty="0">
                <a:solidFill>
                  <a:srgbClr val="9900CC"/>
                </a:solidFill>
              </a:rPr>
              <a:t> = m(</a:t>
            </a:r>
            <a:r>
              <a:rPr lang="en-US" sz="2400" dirty="0" err="1">
                <a:solidFill>
                  <a:srgbClr val="9900CC"/>
                </a:solidFill>
              </a:rPr>
              <a:t>v</a:t>
            </a:r>
            <a:r>
              <a:rPr lang="en-US" sz="2400" baseline="-25000" dirty="0" err="1">
                <a:solidFill>
                  <a:srgbClr val="9900CC"/>
                </a:solidFill>
              </a:rPr>
              <a:t>f</a:t>
            </a:r>
            <a:r>
              <a:rPr lang="en-US" sz="2400" dirty="0">
                <a:solidFill>
                  <a:srgbClr val="9900CC"/>
                </a:solidFill>
              </a:rPr>
              <a:t> - v</a:t>
            </a:r>
            <a:r>
              <a:rPr lang="en-US" sz="2400" baseline="-25000" dirty="0">
                <a:solidFill>
                  <a:srgbClr val="9900CC"/>
                </a:solidFill>
              </a:rPr>
              <a:t>i</a:t>
            </a:r>
            <a:r>
              <a:rPr lang="en-US" sz="2400" dirty="0">
                <a:solidFill>
                  <a:srgbClr val="9900CC"/>
                </a:solidFill>
              </a:rPr>
              <a:t>) in this equation, </a:t>
            </a:r>
            <a:r>
              <a:rPr lang="en-US" sz="2400" dirty="0" err="1">
                <a:solidFill>
                  <a:srgbClr val="9900CC"/>
                </a:solidFill>
              </a:rPr>
              <a:t>mΔv</a:t>
            </a:r>
            <a:r>
              <a:rPr lang="en-US" sz="2400" dirty="0">
                <a:solidFill>
                  <a:srgbClr val="9900CC"/>
                </a:solidFill>
              </a:rPr>
              <a:t> = m(</a:t>
            </a:r>
            <a:r>
              <a:rPr lang="en-US" sz="2400" dirty="0" err="1">
                <a:solidFill>
                  <a:srgbClr val="9900CC"/>
                </a:solidFill>
              </a:rPr>
              <a:t>v</a:t>
            </a:r>
            <a:r>
              <a:rPr lang="en-US" sz="2400" baseline="-25000" dirty="0" err="1">
                <a:solidFill>
                  <a:srgbClr val="9900CC"/>
                </a:solidFill>
              </a:rPr>
              <a:t>f</a:t>
            </a:r>
            <a:r>
              <a:rPr lang="en-US" sz="2400" dirty="0">
                <a:solidFill>
                  <a:srgbClr val="9900CC"/>
                </a:solidFill>
              </a:rPr>
              <a:t> - v</a:t>
            </a:r>
            <a:r>
              <a:rPr lang="en-US" sz="2400" baseline="-25000" dirty="0">
                <a:solidFill>
                  <a:srgbClr val="9900CC"/>
                </a:solidFill>
              </a:rPr>
              <a:t>i</a:t>
            </a:r>
            <a:r>
              <a:rPr lang="en-US" sz="2400" dirty="0">
                <a:solidFill>
                  <a:srgbClr val="9900CC"/>
                </a:solidFill>
              </a:rPr>
              <a:t>) </a:t>
            </a:r>
          </a:p>
          <a:p>
            <a:pPr marL="0" indent="0">
              <a:buNone/>
            </a:pPr>
            <a:endParaRPr lang="en-US" sz="2400" dirty="0">
              <a:solidFill>
                <a:srgbClr val="FF0066"/>
              </a:solidFill>
            </a:endParaRPr>
          </a:p>
          <a:p>
            <a:r>
              <a:rPr lang="en-US" sz="2400" dirty="0">
                <a:solidFill>
                  <a:srgbClr val="CC3300"/>
                </a:solidFill>
              </a:rPr>
              <a:t>The product of the object’s mass (m) and the object’s velocity (v) is defined as the </a:t>
            </a:r>
            <a:r>
              <a:rPr lang="en-US" sz="2400" dirty="0">
                <a:solidFill>
                  <a:srgbClr val="CC3300"/>
                </a:solidFill>
                <a:highlight>
                  <a:srgbClr val="FFFF00"/>
                </a:highlight>
              </a:rPr>
              <a:t>momentum</a:t>
            </a:r>
            <a:r>
              <a:rPr lang="en-US" sz="2400" dirty="0">
                <a:solidFill>
                  <a:srgbClr val="CC3300"/>
                </a:solidFill>
              </a:rPr>
              <a:t> of the object.</a:t>
            </a:r>
          </a:p>
          <a:p>
            <a:r>
              <a:rPr lang="en-US" sz="2400" dirty="0">
                <a:solidFill>
                  <a:srgbClr val="003399"/>
                </a:solidFill>
              </a:rPr>
              <a:t>Unit: kg m/s. it is a vector</a:t>
            </a:r>
          </a:p>
          <a:p>
            <a:r>
              <a:rPr lang="en-US" sz="2400" dirty="0">
                <a:solidFill>
                  <a:srgbClr val="003399"/>
                </a:solidFill>
              </a:rPr>
              <a:t>also known as linear momentum, is represented by following equation</a:t>
            </a:r>
          </a:p>
          <a:p>
            <a:endParaRPr lang="en-US" sz="2400" dirty="0">
              <a:solidFill>
                <a:srgbClr val="003399"/>
              </a:solidFill>
            </a:endParaRPr>
          </a:p>
          <a:p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C70BB-4C00-4356-85AA-41999CB5F8A6}"/>
              </a:ext>
            </a:extLst>
          </p:cNvPr>
          <p:cNvSpPr txBox="1">
            <a:spLocks/>
          </p:cNvSpPr>
          <p:nvPr/>
        </p:nvSpPr>
        <p:spPr>
          <a:xfrm>
            <a:off x="422031" y="949566"/>
            <a:ext cx="11465169" cy="519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3300"/>
                </a:solidFill>
              </a:rPr>
              <a:t>Momentum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4AC31-BC88-4188-9792-021CBA78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43960"/>
            <a:ext cx="10407382" cy="14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60F0-3DFE-4E57-93AA-AF2C76A0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98"/>
            <a:ext cx="10515600" cy="823070"/>
          </a:xfrm>
        </p:spPr>
        <p:txBody>
          <a:bodyPr/>
          <a:lstStyle/>
          <a:p>
            <a:r>
              <a:rPr lang="en-US" dirty="0"/>
              <a:t>Impulse momentum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85A7-8F93-4B88-BC65-2E5A50F3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468779"/>
            <a:ext cx="11633982" cy="5261979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9900CC"/>
                </a:solidFill>
              </a:rPr>
              <a:t>FΔt</a:t>
            </a:r>
            <a:r>
              <a:rPr lang="en-US" sz="2400" dirty="0">
                <a:solidFill>
                  <a:srgbClr val="9900CC"/>
                </a:solidFill>
              </a:rPr>
              <a:t> = </a:t>
            </a:r>
            <a:r>
              <a:rPr lang="en-US" sz="2400" dirty="0" err="1">
                <a:solidFill>
                  <a:srgbClr val="9900CC"/>
                </a:solidFill>
              </a:rPr>
              <a:t>mΔv</a:t>
            </a:r>
            <a:r>
              <a:rPr lang="en-US" sz="2400" dirty="0">
                <a:solidFill>
                  <a:srgbClr val="9900CC"/>
                </a:solidFill>
              </a:rPr>
              <a:t> = m(</a:t>
            </a:r>
            <a:r>
              <a:rPr lang="en-US" sz="2400" dirty="0" err="1">
                <a:solidFill>
                  <a:srgbClr val="9900CC"/>
                </a:solidFill>
              </a:rPr>
              <a:t>v</a:t>
            </a:r>
            <a:r>
              <a:rPr lang="en-US" sz="2400" baseline="-25000" dirty="0" err="1">
                <a:solidFill>
                  <a:srgbClr val="9900CC"/>
                </a:solidFill>
              </a:rPr>
              <a:t>f</a:t>
            </a:r>
            <a:r>
              <a:rPr lang="en-US" sz="2400" dirty="0">
                <a:solidFill>
                  <a:srgbClr val="9900CC"/>
                </a:solidFill>
              </a:rPr>
              <a:t> - v</a:t>
            </a:r>
            <a:r>
              <a:rPr lang="en-US" sz="2400" baseline="-25000" dirty="0">
                <a:solidFill>
                  <a:srgbClr val="9900CC"/>
                </a:solidFill>
              </a:rPr>
              <a:t>i</a:t>
            </a:r>
            <a:r>
              <a:rPr lang="en-US" sz="2400" dirty="0">
                <a:solidFill>
                  <a:srgbClr val="9900CC"/>
                </a:solidFill>
              </a:rPr>
              <a:t>) = m </a:t>
            </a:r>
            <a:r>
              <a:rPr lang="en-US" sz="2400" dirty="0" err="1">
                <a:solidFill>
                  <a:srgbClr val="9900CC"/>
                </a:solidFill>
              </a:rPr>
              <a:t>v</a:t>
            </a:r>
            <a:r>
              <a:rPr lang="en-US" sz="2400" baseline="-25000" dirty="0" err="1">
                <a:solidFill>
                  <a:srgbClr val="9900CC"/>
                </a:solidFill>
              </a:rPr>
              <a:t>f</a:t>
            </a:r>
            <a:r>
              <a:rPr lang="en-US" sz="2400" dirty="0">
                <a:solidFill>
                  <a:srgbClr val="9900CC"/>
                </a:solidFill>
              </a:rPr>
              <a:t> – m v</a:t>
            </a:r>
            <a:r>
              <a:rPr lang="en-US" sz="2400" baseline="-25000" dirty="0">
                <a:solidFill>
                  <a:srgbClr val="9900CC"/>
                </a:solidFill>
              </a:rPr>
              <a:t>i</a:t>
            </a:r>
            <a:r>
              <a:rPr lang="en-US" sz="2400" dirty="0">
                <a:solidFill>
                  <a:srgbClr val="9900CC"/>
                </a:solidFill>
              </a:rPr>
              <a:t> in this equation, </a:t>
            </a:r>
          </a:p>
          <a:p>
            <a:r>
              <a:rPr lang="en-US" sz="2400" dirty="0">
                <a:solidFill>
                  <a:srgbClr val="9900CC"/>
                </a:solidFill>
              </a:rPr>
              <a:t>use momentum </a:t>
            </a:r>
            <a:r>
              <a:rPr lang="en-US" sz="2400" dirty="0">
                <a:solidFill>
                  <a:srgbClr val="00CC00"/>
                </a:solidFill>
              </a:rPr>
              <a:t>P = mv</a:t>
            </a:r>
            <a:r>
              <a:rPr lang="en-US" sz="2400" dirty="0">
                <a:solidFill>
                  <a:srgbClr val="9900CC"/>
                </a:solidFill>
              </a:rPr>
              <a:t>  </a:t>
            </a:r>
          </a:p>
          <a:p>
            <a:r>
              <a:rPr lang="en-US" sz="2400" dirty="0" err="1">
                <a:solidFill>
                  <a:srgbClr val="9900CC"/>
                </a:solidFill>
              </a:rPr>
              <a:t>FΔt</a:t>
            </a:r>
            <a:r>
              <a:rPr lang="en-US" sz="2400" dirty="0">
                <a:solidFill>
                  <a:srgbClr val="9900CC"/>
                </a:solidFill>
              </a:rPr>
              <a:t> = </a:t>
            </a:r>
            <a:r>
              <a:rPr lang="en-US" sz="2400" dirty="0" err="1">
                <a:solidFill>
                  <a:srgbClr val="9900CC"/>
                </a:solidFill>
              </a:rPr>
              <a:t>P</a:t>
            </a:r>
            <a:r>
              <a:rPr lang="en-US" sz="2400" baseline="-25000" dirty="0" err="1">
                <a:solidFill>
                  <a:srgbClr val="9900CC"/>
                </a:solidFill>
              </a:rPr>
              <a:t>f</a:t>
            </a:r>
            <a:r>
              <a:rPr lang="en-US" sz="2400" dirty="0">
                <a:solidFill>
                  <a:srgbClr val="9900CC"/>
                </a:solidFill>
              </a:rPr>
              <a:t> – P</a:t>
            </a:r>
            <a:r>
              <a:rPr lang="en-US" sz="2400" baseline="-25000" dirty="0">
                <a:solidFill>
                  <a:srgbClr val="9900CC"/>
                </a:solidFill>
              </a:rPr>
              <a:t>i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</a:p>
          <a:p>
            <a:endParaRPr lang="en-US" sz="2400" dirty="0">
              <a:solidFill>
                <a:srgbClr val="CC3300"/>
              </a:solidFill>
            </a:endParaRPr>
          </a:p>
          <a:p>
            <a:r>
              <a:rPr lang="en-US" sz="2400" dirty="0">
                <a:solidFill>
                  <a:srgbClr val="CC3300"/>
                </a:solidFill>
              </a:rPr>
              <a:t>the impulse on an object is equal to the change in its momentum, which is called the </a:t>
            </a:r>
            <a:r>
              <a:rPr lang="en-US" sz="2400" dirty="0">
                <a:solidFill>
                  <a:srgbClr val="CC3300"/>
                </a:solidFill>
                <a:highlight>
                  <a:srgbClr val="FFFF00"/>
                </a:highlight>
              </a:rPr>
              <a:t>impulse-momentum theorem</a:t>
            </a:r>
          </a:p>
          <a:p>
            <a:endParaRPr lang="en-US" sz="2400" dirty="0">
              <a:solidFill>
                <a:srgbClr val="CC33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CC33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CC33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CC33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CC33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CC33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CC3300"/>
              </a:solidFill>
            </a:endParaRPr>
          </a:p>
          <a:p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C70BB-4C00-4356-85AA-41999CB5F8A6}"/>
              </a:ext>
            </a:extLst>
          </p:cNvPr>
          <p:cNvSpPr txBox="1">
            <a:spLocks/>
          </p:cNvSpPr>
          <p:nvPr/>
        </p:nvSpPr>
        <p:spPr>
          <a:xfrm>
            <a:off x="422031" y="949566"/>
            <a:ext cx="11465169" cy="519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3300"/>
                </a:solidFill>
              </a:rPr>
              <a:t>Impulse momentum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1A5B2-38C6-4CCD-B5A7-F753A30F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450" y="4411568"/>
            <a:ext cx="8544330" cy="19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4DBEFC067A244B908FC7D53ABF8F1" ma:contentTypeVersion="5" ma:contentTypeDescription="Create a new document." ma:contentTypeScope="" ma:versionID="d375c939b46c19aaba1571807412ee60">
  <xsd:schema xmlns:xsd="http://www.w3.org/2001/XMLSchema" xmlns:xs="http://www.w3.org/2001/XMLSchema" xmlns:p="http://schemas.microsoft.com/office/2006/metadata/properties" xmlns:ns2="592d259d-3a19-4397-a440-ca0883f9e809" xmlns:ns3="0ecf595c-f05e-4c79-9078-5bca099ac6f5" targetNamespace="http://schemas.microsoft.com/office/2006/metadata/properties" ma:root="true" ma:fieldsID="88e55e4dd727b6d627391c107cfec238" ns2:_="" ns3:_="">
    <xsd:import namespace="592d259d-3a19-4397-a440-ca0883f9e809"/>
    <xsd:import namespace="0ecf595c-f05e-4c79-9078-5bca099ac6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d259d-3a19-4397-a440-ca0883f9e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95c-f05e-4c79-9078-5bca099ac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B6CCB3-6F34-428E-9CED-D590B7887A1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92d259d-3a19-4397-a440-ca0883f9e809"/>
    <ds:schemaRef ds:uri="0ecf595c-f05e-4c79-9078-5bca099ac6f5"/>
  </ds:schemaRefs>
</ds:datastoreItem>
</file>

<file path=customXml/itemProps2.xml><?xml version="1.0" encoding="utf-8"?>
<ds:datastoreItem xmlns:ds="http://schemas.openxmlformats.org/officeDocument/2006/customXml" ds:itemID="{26FB91B5-8A45-46D3-9B77-4B875CC6254B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32FF2584-8F58-4799-9E1C-2E3A2DA80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841</Words>
  <Application>Microsoft Office PowerPoint</Application>
  <PresentationFormat>شاشة عريضة</PresentationFormat>
  <Paragraphs>109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عرض تقديمي في PowerPoint</vt:lpstr>
      <vt:lpstr>Starter Activity </vt:lpstr>
      <vt:lpstr>Learning objectives </vt:lpstr>
      <vt:lpstr>Impulse momentum theorem</vt:lpstr>
      <vt:lpstr>Impulse momentum theorem</vt:lpstr>
      <vt:lpstr>Impulse momentum theorem</vt:lpstr>
      <vt:lpstr>Impulse momentum theorem</vt:lpstr>
      <vt:lpstr>Impulse momentum theorem</vt:lpstr>
      <vt:lpstr>Impulse momentum theorem</vt:lpstr>
      <vt:lpstr>عرض تقديمي في PowerPoint</vt:lpstr>
      <vt:lpstr>عرض تقديمي في PowerPoint</vt:lpstr>
      <vt:lpstr>Plenary Activity </vt:lpstr>
      <vt:lpstr>Plenary Activity </vt:lpstr>
      <vt:lpstr>SL Activity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 Digambar Mahajan</dc:creator>
  <cp:lastModifiedBy>شيخة نايع الغفلي</cp:lastModifiedBy>
  <cp:revision>32</cp:revision>
  <dcterms:created xsi:type="dcterms:W3CDTF">2020-04-22T15:39:06Z</dcterms:created>
  <dcterms:modified xsi:type="dcterms:W3CDTF">2020-05-16T19:25:47Z</dcterms:modified>
</cp:coreProperties>
</file>