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2"/>
  </p:notesMasterIdLst>
  <p:sldIdLst>
    <p:sldId id="627" r:id="rId2"/>
    <p:sldId id="327" r:id="rId3"/>
    <p:sldId id="645" r:id="rId4"/>
    <p:sldId id="311" r:id="rId5"/>
    <p:sldId id="328" r:id="rId6"/>
    <p:sldId id="333" r:id="rId7"/>
    <p:sldId id="647" r:id="rId8"/>
    <p:sldId id="648" r:id="rId9"/>
    <p:sldId id="657" r:id="rId10"/>
    <p:sldId id="659" r:id="rId11"/>
    <p:sldId id="660" r:id="rId12"/>
    <p:sldId id="290" r:id="rId13"/>
    <p:sldId id="274" r:id="rId14"/>
    <p:sldId id="661" r:id="rId15"/>
    <p:sldId id="663" r:id="rId16"/>
    <p:sldId id="664" r:id="rId17"/>
    <p:sldId id="653" r:id="rId18"/>
    <p:sldId id="259" r:id="rId19"/>
    <p:sldId id="266" r:id="rId20"/>
    <p:sldId id="267" r:id="rId21"/>
    <p:sldId id="268" r:id="rId22"/>
    <p:sldId id="269" r:id="rId23"/>
    <p:sldId id="658" r:id="rId24"/>
    <p:sldId id="637" r:id="rId25"/>
    <p:sldId id="655" r:id="rId26"/>
    <p:sldId id="656" r:id="rId27"/>
    <p:sldId id="650" r:id="rId28"/>
    <p:sldId id="640" r:id="rId29"/>
    <p:sldId id="643" r:id="rId30"/>
    <p:sldId id="33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7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5182E-04CC-4A61-809A-B431ECF634A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6AFB-1F66-4087-A463-F34EEBC73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5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7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32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49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02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1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2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9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5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1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5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A34F-50EB-48E3-BFB8-0793CF8E048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83A63DB-8623-4644-9318-60EB8539A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4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125302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125239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3241AA-0D38-4BFA-B4C6-14D9BCD1B2C4}"/>
              </a:ext>
            </a:extLst>
          </p:cNvPr>
          <p:cNvSpPr txBox="1">
            <a:spLocks/>
          </p:cNvSpPr>
          <p:nvPr/>
        </p:nvSpPr>
        <p:spPr>
          <a:xfrm>
            <a:off x="4704565" y="2358962"/>
            <a:ext cx="4994753" cy="762000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defTabSz="914378" rtl="1">
              <a:spcBef>
                <a:spcPct val="0"/>
              </a:spcBef>
              <a:defRPr/>
            </a:pPr>
            <a:r>
              <a:rPr lang="ar-AE" sz="2400" b="1" dirty="0">
                <a:ln w="50800"/>
                <a:solidFill>
                  <a:srgbClr val="0070C0"/>
                </a:solidFill>
                <a:latin typeface="Franklin Gothic Book"/>
                <a:cs typeface="Tahoma" panose="020B0604030504040204" pitchFamily="34" charset="0"/>
              </a:rPr>
              <a:t>ـ  </a:t>
            </a:r>
            <a:r>
              <a:rPr lang="ar-AE" sz="2800" b="1" dirty="0">
                <a:ln w="5080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واتباع تعليماتها.</a:t>
            </a:r>
            <a:br>
              <a:rPr lang="ar-AE" sz="2800" b="1" dirty="0">
                <a:ln w="50800"/>
                <a:solidFill>
                  <a:prstClr val="black">
                    <a:shade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AE" sz="2800" b="1" dirty="0">
              <a:ln w="50800"/>
              <a:solidFill>
                <a:prstClr val="black">
                  <a:shade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1C0B40-8330-4453-A02E-8C398E7B2556}"/>
              </a:ext>
            </a:extLst>
          </p:cNvPr>
          <p:cNvSpPr txBox="1">
            <a:spLocks/>
          </p:cNvSpPr>
          <p:nvPr/>
        </p:nvSpPr>
        <p:spPr>
          <a:xfrm>
            <a:off x="1190000" y="830547"/>
            <a:ext cx="9812000" cy="12235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الأخلاقيات التي يجب أن يتحلى بها الطالب</a:t>
            </a:r>
            <a:endParaRPr lang="en-GB" sz="5400" b="1" dirty="0">
              <a:solidFill>
                <a:srgbClr val="FF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FB6C92F6-C1BB-4DDF-BA47-0C05904563F8}"/>
              </a:ext>
            </a:extLst>
          </p:cNvPr>
          <p:cNvSpPr txBox="1">
            <a:spLocks/>
          </p:cNvSpPr>
          <p:nvPr/>
        </p:nvSpPr>
        <p:spPr>
          <a:xfrm>
            <a:off x="2209801" y="3028435"/>
            <a:ext cx="7489517" cy="1138070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defTabSz="914378" rtl="1">
              <a:spcBef>
                <a:spcPct val="0"/>
              </a:spcBef>
              <a:defRPr/>
            </a:pPr>
            <a:br>
              <a:rPr lang="ar-AE" sz="2400" b="1" dirty="0">
                <a:ln w="50800"/>
                <a:solidFill>
                  <a:prstClr val="black">
                    <a:shade val="50000"/>
                  </a:prstClr>
                </a:solidFill>
                <a:latin typeface="Franklin Gothic Book"/>
                <a:cs typeface="Tahoma" panose="020B0604030504040204" pitchFamily="34" charset="0"/>
              </a:rPr>
            </a:br>
            <a:r>
              <a:rPr lang="ar-AE" sz="2400" b="1" dirty="0">
                <a:ln w="50800"/>
                <a:solidFill>
                  <a:schemeClr val="accent2">
                    <a:lumMod val="50000"/>
                  </a:schemeClr>
                </a:solidFill>
                <a:latin typeface="Franklin Gothic Book"/>
                <a:cs typeface="Tahoma" panose="020B0604030504040204" pitchFamily="34" charset="0"/>
              </a:rPr>
              <a:t>ـ </a:t>
            </a:r>
            <a:r>
              <a:rPr lang="ar-AE" sz="2800" b="1" dirty="0">
                <a:ln w="50800"/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الابتعاد عن المزاح والأحاديث الجانبية أثناء الحصة.</a:t>
            </a:r>
          </a:p>
          <a:p>
            <a:pPr algn="r" defTabSz="914378" rtl="1">
              <a:spcBef>
                <a:spcPct val="0"/>
              </a:spcBef>
              <a:defRPr/>
            </a:pPr>
            <a:endParaRPr lang="ar-AE" sz="2400" b="1" dirty="0">
              <a:ln w="50800"/>
              <a:solidFill>
                <a:prstClr val="black">
                  <a:shade val="50000"/>
                </a:prstClr>
              </a:solidFill>
              <a:latin typeface="Franklin Gothic Book"/>
              <a:cs typeface="Tahoma" panose="020B0604030504040204" pitchFamily="34" charset="0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DA95D531-66E1-420D-9249-BD242E4E15BD}"/>
              </a:ext>
            </a:extLst>
          </p:cNvPr>
          <p:cNvSpPr txBox="1">
            <a:spLocks/>
          </p:cNvSpPr>
          <p:nvPr/>
        </p:nvSpPr>
        <p:spPr>
          <a:xfrm>
            <a:off x="2731911" y="4586743"/>
            <a:ext cx="7044391" cy="628254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defTabSz="914378" rtl="1">
              <a:spcBef>
                <a:spcPct val="0"/>
              </a:spcBef>
              <a:defRPr/>
            </a:pPr>
            <a:r>
              <a:rPr lang="ar-AE" sz="2400" b="1" dirty="0">
                <a:ln w="50800"/>
                <a:solidFill>
                  <a:srgbClr val="0070C0"/>
                </a:solidFill>
                <a:latin typeface="Franklin Gothic Book"/>
                <a:cs typeface="Tahoma" panose="020B0604030504040204" pitchFamily="34" charset="0"/>
              </a:rPr>
              <a:t>ـ  </a:t>
            </a:r>
            <a:r>
              <a:rPr lang="ar-AE" sz="2400" b="1" dirty="0">
                <a:ln w="5080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الحوار والمناقشة والتفاعل مع المعلمة بأسلوب مهذب وفعال.</a:t>
            </a:r>
            <a:br>
              <a:rPr lang="ar-AE" sz="2400" b="1" dirty="0">
                <a:ln w="50800"/>
                <a:solidFill>
                  <a:prstClr val="black">
                    <a:shade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AE" sz="2400" b="1" dirty="0">
              <a:ln w="50800"/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914378" rtl="1">
              <a:spcBef>
                <a:spcPct val="0"/>
              </a:spcBef>
              <a:defRPr/>
            </a:pPr>
            <a:endParaRPr lang="ar-AE" sz="2400" b="1" dirty="0">
              <a:ln w="50800"/>
              <a:solidFill>
                <a:prstClr val="black">
                  <a:shade val="50000"/>
                </a:prstClr>
              </a:solidFill>
              <a:latin typeface="Franklin Gothic Book"/>
              <a:cs typeface="Tahoma" panose="020B0604030504040204" pitchFamily="34" charset="0"/>
            </a:endParaRPr>
          </a:p>
        </p:txBody>
      </p:sp>
      <p:pic>
        <p:nvPicPr>
          <p:cNvPr id="8" name="Picture 7" descr="Media Tweets by عائشة سيف الخاجة (@aishasaifsec) | Twitter">
            <a:extLst>
              <a:ext uri="{FF2B5EF4-FFF2-40B4-BE49-F238E27FC236}">
                <a16:creationId xmlns:a16="http://schemas.microsoft.com/office/drawing/2014/main" id="{4AF1D38C-89D5-4F24-B24B-FCAF422E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3" y="4900870"/>
            <a:ext cx="2086455" cy="1593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9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D72D4E-C83F-44CA-AAB1-046B7772AC05}"/>
              </a:ext>
            </a:extLst>
          </p:cNvPr>
          <p:cNvSpPr/>
          <p:nvPr/>
        </p:nvSpPr>
        <p:spPr>
          <a:xfrm>
            <a:off x="5253151" y="2504940"/>
            <a:ext cx="6734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-هبطت الطائرةُ على المدرج.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20F44-1344-4AC8-8A13-FFF2692C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870" y="1401467"/>
            <a:ext cx="1174423" cy="110347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173CB1-D59A-4E02-B88D-2ED817858586}"/>
              </a:ext>
            </a:extLst>
          </p:cNvPr>
          <p:cNvSpPr/>
          <p:nvPr/>
        </p:nvSpPr>
        <p:spPr>
          <a:xfrm>
            <a:off x="8485587" y="1401467"/>
            <a:ext cx="1481495" cy="110799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algn="ctr"/>
            <a:r>
              <a:rPr lang="ar-AE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فاعل</a:t>
            </a:r>
            <a:endParaRPr lang="ar-SA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1E7FB0-0D52-4368-8397-65FA6218F203}"/>
              </a:ext>
            </a:extLst>
          </p:cNvPr>
          <p:cNvCxnSpPr>
            <a:cxnSpLocks/>
          </p:cNvCxnSpPr>
          <p:nvPr/>
        </p:nvCxnSpPr>
        <p:spPr>
          <a:xfrm flipH="1">
            <a:off x="5830532" y="3428270"/>
            <a:ext cx="26399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705D097-0AE4-4008-BB40-2C40283D2345}"/>
              </a:ext>
            </a:extLst>
          </p:cNvPr>
          <p:cNvSpPr/>
          <p:nvPr/>
        </p:nvSpPr>
        <p:spPr>
          <a:xfrm>
            <a:off x="1060777" y="1401467"/>
            <a:ext cx="6056466" cy="110799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ar-AE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حرف جر/اسم مجرور</a:t>
            </a:r>
            <a:endParaRPr lang="ar-SA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DE91E-D48E-41F9-856D-478158C2A230}"/>
              </a:ext>
            </a:extLst>
          </p:cNvPr>
          <p:cNvSpPr/>
          <p:nvPr/>
        </p:nvSpPr>
        <p:spPr>
          <a:xfrm>
            <a:off x="3204003" y="288946"/>
            <a:ext cx="37144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جار ومجرور</a:t>
            </a:r>
            <a:endParaRPr lang="ar-SA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0D30D1-D262-4062-ABCE-AF63CA7A9AB9}"/>
              </a:ext>
            </a:extLst>
          </p:cNvPr>
          <p:cNvSpPr/>
          <p:nvPr/>
        </p:nvSpPr>
        <p:spPr>
          <a:xfrm>
            <a:off x="7275870" y="48461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ar-AE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-نامَ الطفلُ. 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480BD-C705-4D80-B23C-4BAE08F86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178" y="3726600"/>
            <a:ext cx="1170533" cy="1119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188B8-E468-4D8A-8B86-F1CA308C2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019" y="3726600"/>
            <a:ext cx="148145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09C2A2-FD93-489C-BF0D-BA3CB7525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1" y="188695"/>
            <a:ext cx="10821338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6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8803488" y="3314379"/>
            <a:ext cx="1364478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713204" y="3362667"/>
            <a:ext cx="167819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414340" y="5257800"/>
            <a:ext cx="5832648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660614" y="3411415"/>
            <a:ext cx="13644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فعل </a:t>
            </a:r>
            <a:endParaRPr kumimoji="0" lang="ar-SA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13204" y="3406799"/>
            <a:ext cx="14814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فاعل</a:t>
            </a:r>
            <a:endParaRPr kumimoji="0" lang="ar-SA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270643" y="5301932"/>
            <a:ext cx="41200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الجملة الفعلية </a:t>
            </a:r>
            <a:endParaRPr kumimoji="0" lang="ar-SA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667240" y="459984"/>
            <a:ext cx="5857916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1" i="0" u="none" strike="noStrike" kern="1200" cap="all" spc="0" normalizeH="0" baseline="0" noProof="0" dirty="0">
                <a:ln w="9000" cmpd="sng">
                  <a:solidFill>
                    <a:srgbClr val="F27E1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27E19">
                        <a:shade val="20000"/>
                        <a:satMod val="245000"/>
                      </a:srgbClr>
                    </a:gs>
                    <a:gs pos="43000">
                      <a:srgbClr val="F27E19">
                        <a:satMod val="255000"/>
                      </a:srgbClr>
                    </a:gs>
                    <a:gs pos="48000">
                      <a:srgbClr val="F27E19">
                        <a:shade val="85000"/>
                        <a:satMod val="255000"/>
                      </a:srgbClr>
                    </a:gs>
                    <a:gs pos="100000">
                      <a:srgbClr val="F27E1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استراتيجية الربط بين المواد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1" i="0" u="none" strike="noStrike" kern="1200" cap="all" spc="0" normalizeH="0" baseline="0" noProof="0" dirty="0">
                <a:ln w="9000" cmpd="sng">
                  <a:solidFill>
                    <a:srgbClr val="F27E1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27E19">
                        <a:shade val="20000"/>
                        <a:satMod val="245000"/>
                      </a:srgbClr>
                    </a:gs>
                    <a:gs pos="43000">
                      <a:srgbClr val="F27E19">
                        <a:satMod val="255000"/>
                      </a:srgbClr>
                    </a:gs>
                    <a:gs pos="48000">
                      <a:srgbClr val="F27E19">
                        <a:shade val="85000"/>
                        <a:satMod val="255000"/>
                      </a:srgbClr>
                    </a:gs>
                    <a:gs pos="100000">
                      <a:srgbClr val="F27E1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(مادة الرياضيات)</a:t>
            </a:r>
            <a:endParaRPr kumimoji="0" lang="ar-SA" sz="5400" b="1" i="0" u="none" strike="noStrike" kern="1200" cap="all" spc="0" normalizeH="0" baseline="0" noProof="0" dirty="0">
              <a:ln w="9000" cmpd="sng">
                <a:solidFill>
                  <a:srgbClr val="F27E19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27E19">
                      <a:shade val="20000"/>
                      <a:satMod val="245000"/>
                    </a:srgbClr>
                  </a:gs>
                  <a:gs pos="43000">
                    <a:srgbClr val="F27E19">
                      <a:satMod val="255000"/>
                    </a:srgbClr>
                  </a:gs>
                  <a:gs pos="48000">
                    <a:srgbClr val="F27E19">
                      <a:shade val="85000"/>
                      <a:satMod val="255000"/>
                    </a:srgbClr>
                  </a:gs>
                  <a:gs pos="100000">
                    <a:srgbClr val="F27E19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660482" y="3387804"/>
            <a:ext cx="100013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739206" y="5257800"/>
            <a:ext cx="1285884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7" name="صورة 16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0" y="857232"/>
            <a:ext cx="2643206" cy="2202672"/>
          </a:xfrm>
          <a:prstGeom prst="rect">
            <a:avLst/>
          </a:prstGeom>
        </p:spPr>
      </p:pic>
      <p:sp>
        <p:nvSpPr>
          <p:cNvPr id="14" name="مستطيل مستدير الزوايا 5">
            <a:extLst>
              <a:ext uri="{FF2B5EF4-FFF2-40B4-BE49-F238E27FC236}">
                <a16:creationId xmlns:a16="http://schemas.microsoft.com/office/drawing/2014/main" id="{CD83B00A-2090-424A-A583-CAA7B561AC64}"/>
              </a:ext>
            </a:extLst>
          </p:cNvPr>
          <p:cNvSpPr/>
          <p:nvPr/>
        </p:nvSpPr>
        <p:spPr>
          <a:xfrm>
            <a:off x="1600201" y="3401064"/>
            <a:ext cx="2812243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مستطيل 11">
            <a:extLst>
              <a:ext uri="{FF2B5EF4-FFF2-40B4-BE49-F238E27FC236}">
                <a16:creationId xmlns:a16="http://schemas.microsoft.com/office/drawing/2014/main" id="{5045F896-7949-46C5-8C95-960A6F4FEBE5}"/>
              </a:ext>
            </a:extLst>
          </p:cNvPr>
          <p:cNvSpPr/>
          <p:nvPr/>
        </p:nvSpPr>
        <p:spPr>
          <a:xfrm>
            <a:off x="1692924" y="3387804"/>
            <a:ext cx="26933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مفعول به</a:t>
            </a:r>
            <a:endParaRPr kumimoji="0" lang="ar-SA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مستطيل 14">
            <a:extLst>
              <a:ext uri="{FF2B5EF4-FFF2-40B4-BE49-F238E27FC236}">
                <a16:creationId xmlns:a16="http://schemas.microsoft.com/office/drawing/2014/main" id="{5C37CBB3-C45E-41EA-91D9-B3FE8A905288}"/>
              </a:ext>
            </a:extLst>
          </p:cNvPr>
          <p:cNvSpPr/>
          <p:nvPr/>
        </p:nvSpPr>
        <p:spPr>
          <a:xfrm>
            <a:off x="4562468" y="3401064"/>
            <a:ext cx="100013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0" name="صورة 16" descr="download (1).png">
            <a:extLst>
              <a:ext uri="{FF2B5EF4-FFF2-40B4-BE49-F238E27FC236}">
                <a16:creationId xmlns:a16="http://schemas.microsoft.com/office/drawing/2014/main" id="{9866F87D-40E4-44D4-9E99-E8882160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57" t="39281" r="2263" b="35590"/>
          <a:stretch/>
        </p:blipFill>
        <p:spPr>
          <a:xfrm>
            <a:off x="9101414" y="5516833"/>
            <a:ext cx="768626" cy="553503"/>
          </a:xfrm>
          <a:prstGeom prst="rect">
            <a:avLst/>
          </a:prstGeom>
        </p:spPr>
      </p:pic>
      <p:pic>
        <p:nvPicPr>
          <p:cNvPr id="21" name="صورة 16" descr="download (1).png">
            <a:extLst>
              <a:ext uri="{FF2B5EF4-FFF2-40B4-BE49-F238E27FC236}">
                <a16:creationId xmlns:a16="http://schemas.microsoft.com/office/drawing/2014/main" id="{10375D45-C5EE-4AF8-A6D5-4000EAFE7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94" t="-1" r="15537" b="60079"/>
          <a:stretch/>
        </p:blipFill>
        <p:spPr>
          <a:xfrm rot="728467">
            <a:off x="7745202" y="3621873"/>
            <a:ext cx="830685" cy="710976"/>
          </a:xfrm>
          <a:prstGeom prst="rect">
            <a:avLst/>
          </a:prstGeom>
        </p:spPr>
      </p:pic>
      <p:pic>
        <p:nvPicPr>
          <p:cNvPr id="22" name="صورة 16" descr="download (1).png">
            <a:extLst>
              <a:ext uri="{FF2B5EF4-FFF2-40B4-BE49-F238E27FC236}">
                <a16:creationId xmlns:a16="http://schemas.microsoft.com/office/drawing/2014/main" id="{69FF023E-7400-4CF8-8D81-D8E7A10DC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94" t="-1" r="15537" b="60079"/>
          <a:stretch/>
        </p:blipFill>
        <p:spPr>
          <a:xfrm rot="728467">
            <a:off x="4664846" y="3618828"/>
            <a:ext cx="830685" cy="7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9CA4-21F4-4D75-8F20-06452C5A2D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9876" y="1143000"/>
            <a:ext cx="5826125" cy="1646238"/>
          </a:xfrm>
        </p:spPr>
        <p:txBody>
          <a:bodyPr/>
          <a:lstStyle/>
          <a:p>
            <a:r>
              <a:rPr lang="ar-AE" altLang="en-US" dirty="0"/>
              <a:t>هيا لنلعب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46F3A-6E88-402F-A2BD-B815A115F7FC}"/>
              </a:ext>
            </a:extLst>
          </p:cNvPr>
          <p:cNvSpPr/>
          <p:nvPr/>
        </p:nvSpPr>
        <p:spPr>
          <a:xfrm>
            <a:off x="1828800" y="3429000"/>
            <a:ext cx="72723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ar-AE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Lucida Sans Unicode"/>
                <a:cs typeface="Arial" panose="020B0604020202020204" pitchFamily="34" charset="0"/>
              </a:rPr>
              <a:t>لعبة الاختلافات السبعة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toy, grass, colorful&#10;&#10;Description automatically generated">
            <a:extLst>
              <a:ext uri="{FF2B5EF4-FFF2-40B4-BE49-F238E27FC236}">
                <a16:creationId xmlns:a16="http://schemas.microsoft.com/office/drawing/2014/main" id="{8F82BFCB-E238-41BB-94DD-5DE5F7E98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1921" r="2291" b="8247"/>
          <a:stretch/>
        </p:blipFill>
        <p:spPr>
          <a:xfrm>
            <a:off x="368709" y="0"/>
            <a:ext cx="11474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7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8ECCCE-AEC6-4053-B187-EE570779CB8D}"/>
              </a:ext>
            </a:extLst>
          </p:cNvPr>
          <p:cNvSpPr/>
          <p:nvPr/>
        </p:nvSpPr>
        <p:spPr>
          <a:xfrm>
            <a:off x="6269569" y="2199852"/>
            <a:ext cx="486543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عبري عن الصورة</a:t>
            </a:r>
          </a:p>
          <a:p>
            <a:pPr algn="ctr"/>
            <a:r>
              <a:rPr lang="ar-AE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بجملة فعلية </a:t>
            </a:r>
          </a:p>
          <a:p>
            <a:pPr algn="ctr"/>
            <a:r>
              <a:rPr lang="ar-AE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فعل وفاعل </a:t>
            </a:r>
          </a:p>
          <a:p>
            <a:pPr algn="ctr"/>
            <a:r>
              <a:rPr lang="ar-AE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ومفعول به</a:t>
            </a:r>
          </a:p>
          <a:p>
            <a:pPr algn="ctr"/>
            <a:r>
              <a:rPr lang="ar-A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 الضبظ بالحركات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00B38-05A4-49B4-92C6-D678CEED3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28" r="48801"/>
          <a:stretch/>
        </p:blipFill>
        <p:spPr>
          <a:xfrm>
            <a:off x="240132" y="619432"/>
            <a:ext cx="6029437" cy="60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5627A-60A7-453C-8911-930FC5D69E66}"/>
              </a:ext>
            </a:extLst>
          </p:cNvPr>
          <p:cNvSpPr/>
          <p:nvPr/>
        </p:nvSpPr>
        <p:spPr>
          <a:xfrm>
            <a:off x="462846" y="1433503"/>
            <a:ext cx="94965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تحملُ الطفلةُ لعبةً.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3BEAA-9B51-41F4-A43F-EA428091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438" y="330031"/>
            <a:ext cx="1174423" cy="110347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AE3280-30BE-4C2D-93CF-2A654CDA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401" y="323935"/>
            <a:ext cx="1481456" cy="1109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974B8-8364-4A20-A013-FE4BCE7B2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49" y="-103239"/>
            <a:ext cx="3093067" cy="19452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50125F-3592-4C39-8AE7-E2A7636C798E}"/>
              </a:ext>
            </a:extLst>
          </p:cNvPr>
          <p:cNvSpPr/>
          <p:nvPr/>
        </p:nvSpPr>
        <p:spPr>
          <a:xfrm>
            <a:off x="1019408" y="3012403"/>
            <a:ext cx="81179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هل من الممكن تغير اماكن </a:t>
            </a:r>
          </a:p>
          <a:p>
            <a:pPr algn="ctr"/>
            <a:r>
              <a:rPr lang="ar-AE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الكلمات في الجملة الفعلية؟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EBAA6A-4922-427E-8DFD-FEF7B4BC693C}"/>
              </a:ext>
            </a:extLst>
          </p:cNvPr>
          <p:cNvSpPr/>
          <p:nvPr/>
        </p:nvSpPr>
        <p:spPr>
          <a:xfrm>
            <a:off x="169951" y="5120691"/>
            <a:ext cx="981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AE" sz="9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تحملُ لعبةً الطفلةُ.</a:t>
            </a:r>
            <a:endParaRPr lang="en-US" sz="9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03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E569FDB8-4A45-4BBD-BFB6-4C7ABD68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6" y="4071942"/>
            <a:ext cx="2204113" cy="2204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BC0F6B-0B6D-4BE2-AE20-331D9B7E98AC}"/>
              </a:ext>
            </a:extLst>
          </p:cNvPr>
          <p:cNvSpPr txBox="1">
            <a:spLocks/>
          </p:cNvSpPr>
          <p:nvPr/>
        </p:nvSpPr>
        <p:spPr>
          <a:xfrm>
            <a:off x="913774" y="2630911"/>
            <a:ext cx="10364451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AE" sz="5400">
                <a:latin typeface="Calibri" panose="020F0502020204030204" pitchFamily="34" charset="0"/>
                <a:cs typeface="Calibri" panose="020F0502020204030204" pitchFamily="34" charset="0"/>
              </a:rPr>
              <a:t>الاتجاه إلى الكتاب المدرسي </a:t>
            </a:r>
            <a:br>
              <a:rPr lang="ar-AE" sz="5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5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5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9EA61B-993C-4937-90A3-A510796D7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7" t="19488" r="29814" b="22573"/>
          <a:stretch/>
        </p:blipFill>
        <p:spPr>
          <a:xfrm>
            <a:off x="477672" y="419668"/>
            <a:ext cx="11204812" cy="601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C61C4DE8-9191-4409-9460-98E42815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3" y="2143895"/>
            <a:ext cx="1926315" cy="1940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EA235F-7BF8-4C3D-9FC8-CE9DFF33F4EF}"/>
              </a:ext>
            </a:extLst>
          </p:cNvPr>
          <p:cNvSpPr/>
          <p:nvPr/>
        </p:nvSpPr>
        <p:spPr>
          <a:xfrm>
            <a:off x="8863781" y="1725562"/>
            <a:ext cx="781664" cy="4866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604DCF-F309-43F8-A758-77D5CC2C6E28}"/>
              </a:ext>
            </a:extLst>
          </p:cNvPr>
          <p:cNvSpPr/>
          <p:nvPr/>
        </p:nvSpPr>
        <p:spPr>
          <a:xfrm>
            <a:off x="8981768" y="2290917"/>
            <a:ext cx="631722" cy="4866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FABF1-7E97-427B-8624-3E0A3522F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807" y="3887323"/>
            <a:ext cx="713294" cy="566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F1261-A483-4CD5-B910-91BBA7D2A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171" y="3274370"/>
            <a:ext cx="977598" cy="56697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3D9DE-4D47-44FB-829E-4FE28BE4C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171" y="2781718"/>
            <a:ext cx="845446" cy="5669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BAD17C-F151-425C-AD80-052202B94DA6}"/>
              </a:ext>
            </a:extLst>
          </p:cNvPr>
          <p:cNvSpPr/>
          <p:nvPr/>
        </p:nvSpPr>
        <p:spPr>
          <a:xfrm>
            <a:off x="8267868" y="1725562"/>
            <a:ext cx="631722" cy="418333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1EAEA-79B7-4565-8B7A-D981ABDEA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742" y="2275132"/>
            <a:ext cx="859611" cy="493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A058EE-956C-4F63-9477-60ED0F0D0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503" y="2800411"/>
            <a:ext cx="966952" cy="493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9B685A-EE64-44B0-A22A-A37D99DD0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323" y="3923901"/>
            <a:ext cx="713294" cy="493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669A55-A4DF-4531-93FD-CAA41D0F8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124" y="3328692"/>
            <a:ext cx="851302" cy="49381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09D184E-3C08-4799-AF03-6C0014AC4DDE}"/>
              </a:ext>
            </a:extLst>
          </p:cNvPr>
          <p:cNvSpPr/>
          <p:nvPr/>
        </p:nvSpPr>
        <p:spPr>
          <a:xfrm>
            <a:off x="1500138" y="5062832"/>
            <a:ext cx="91598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اكتبي الجمل بالضبط </a:t>
            </a:r>
          </a:p>
          <a:p>
            <a:pPr algn="ctr"/>
            <a:r>
              <a:rPr lang="ar-A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بالحركات في دردشة التييمز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18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25B42-235F-4125-932D-A8F7E7DE4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94" t="16700" r="36865" b="36511"/>
          <a:stretch/>
        </p:blipFill>
        <p:spPr>
          <a:xfrm>
            <a:off x="163774" y="133176"/>
            <a:ext cx="11832608" cy="652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D79DE308-53FB-4CAE-993A-546EB7E3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2" y="341196"/>
            <a:ext cx="1787856" cy="1787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7A264-9EDB-4196-B4C7-E99A6CA0CC6F}"/>
              </a:ext>
            </a:extLst>
          </p:cNvPr>
          <p:cNvSpPr txBox="1"/>
          <p:nvPr/>
        </p:nvSpPr>
        <p:spPr>
          <a:xfrm>
            <a:off x="5691116" y="4115840"/>
            <a:ext cx="391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ينتظر الناسُ نزولَ المطرِ في الشتاءِ.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E12F11-64D9-4BBF-A549-86F6997239B1}"/>
              </a:ext>
            </a:extLst>
          </p:cNvPr>
          <p:cNvSpPr txBox="1"/>
          <p:nvPr/>
        </p:nvSpPr>
        <p:spPr>
          <a:xfrm>
            <a:off x="5691116" y="5158917"/>
            <a:ext cx="7847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قذفَ اللاعبُ الكرةَ بكلِ قوتِهِ.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EB6F1-602E-43C5-B91D-FD923F6E95B1}"/>
              </a:ext>
            </a:extLst>
          </p:cNvPr>
          <p:cNvSpPr txBox="1"/>
          <p:nvPr/>
        </p:nvSpPr>
        <p:spPr>
          <a:xfrm>
            <a:off x="3848669" y="6153035"/>
            <a:ext cx="7847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أدخل العازف بعض التعديلات على القطة الموسيقية 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8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3">
            <a:extLst>
              <a:ext uri="{FF2B5EF4-FFF2-40B4-BE49-F238E27FC236}">
                <a16:creationId xmlns:a16="http://schemas.microsoft.com/office/drawing/2014/main" id="{0302DA65-3E60-449B-90E1-1279AA961049}"/>
              </a:ext>
            </a:extLst>
          </p:cNvPr>
          <p:cNvSpPr/>
          <p:nvPr/>
        </p:nvSpPr>
        <p:spPr>
          <a:xfrm>
            <a:off x="1025206" y="751387"/>
            <a:ext cx="9144000" cy="11121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ar-AE" sz="6000" b="1" dirty="0">
                <a:latin typeface="Calibri"/>
                <a:ea typeface="Calibri"/>
                <a:cs typeface="Calibri"/>
                <a:sym typeface="Calibri"/>
              </a:rPr>
              <a:t>نواتج التعلم..</a:t>
            </a:r>
          </a:p>
          <a:p>
            <a:pPr algn="ctr">
              <a:buSzPct val="25000"/>
            </a:pPr>
            <a:endParaRPr lang="ar-AE" sz="60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ar-AE" sz="4400" b="1" dirty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1- يتعرف على الجملة الفعلية .</a:t>
            </a:r>
          </a:p>
          <a:p>
            <a:pPr algn="ctr">
              <a:buSzPct val="25000"/>
            </a:pPr>
            <a:r>
              <a:rPr lang="ar-AE" sz="4400" b="1" dirty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2- يحدد أركان الجملة الفعلية .</a:t>
            </a:r>
          </a:p>
          <a:p>
            <a:pPr algn="r">
              <a:buSzPct val="25000"/>
            </a:pPr>
            <a:r>
              <a:rPr lang="ar-AE" sz="4400" b="1" dirty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3- يضبط أركان الجملة الفعلية ضبطاً صحيحاً.</a:t>
            </a:r>
            <a:endParaRPr lang="ar-AE" sz="3200" b="1" dirty="0">
              <a:solidFill>
                <a:srgbClr val="CC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1C945D-288A-4E44-82F8-B72B54A85A59}"/>
              </a:ext>
            </a:extLst>
          </p:cNvPr>
          <p:cNvSpPr/>
          <p:nvPr/>
        </p:nvSpPr>
        <p:spPr>
          <a:xfrm>
            <a:off x="145774" y="86139"/>
            <a:ext cx="11900452" cy="6659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16CDFCD-B062-4162-A23F-09E86648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740" y="961627"/>
            <a:ext cx="2016665" cy="20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0C424127-F3AE-4874-AE96-CF881716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0" y="5337466"/>
            <a:ext cx="1407891" cy="1407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صورة 13">
            <a:extLst>
              <a:ext uri="{FF2B5EF4-FFF2-40B4-BE49-F238E27FC236}">
                <a16:creationId xmlns:a16="http://schemas.microsoft.com/office/drawing/2014/main" id="{36414EA6-236F-406C-BD04-1DB81530C5DB}"/>
              </a:ext>
            </a:extLst>
          </p:cNvPr>
          <p:cNvGrpSpPr/>
          <p:nvPr/>
        </p:nvGrpSpPr>
        <p:grpSpPr>
          <a:xfrm>
            <a:off x="1729151" y="982989"/>
            <a:ext cx="1107059" cy="994682"/>
            <a:chOff x="0" y="0"/>
            <a:chExt cx="2082719" cy="1855327"/>
          </a:xfrm>
        </p:grpSpPr>
        <p:sp>
          <p:nvSpPr>
            <p:cNvPr id="8" name="شكل">
              <a:extLst>
                <a:ext uri="{FF2B5EF4-FFF2-40B4-BE49-F238E27FC236}">
                  <a16:creationId xmlns:a16="http://schemas.microsoft.com/office/drawing/2014/main" id="{E99FFB8B-20A2-4E49-B70E-BC1E372C869B}"/>
                </a:ext>
              </a:extLst>
            </p:cNvPr>
            <p:cNvSpPr/>
            <p:nvPr/>
          </p:nvSpPr>
          <p:spPr>
            <a:xfrm>
              <a:off x="0" y="0"/>
              <a:ext cx="2082720" cy="1855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740" y="0"/>
                    <a:pt x="1654" y="0"/>
                  </a:cubicBezTo>
                  <a:lnTo>
                    <a:pt x="19946" y="0"/>
                  </a:lnTo>
                  <a:lnTo>
                    <a:pt x="19946" y="0"/>
                  </a:lnTo>
                  <a:cubicBezTo>
                    <a:pt x="20860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860" y="21600"/>
                    <a:pt x="19946" y="21600"/>
                  </a:cubicBezTo>
                  <a:lnTo>
                    <a:pt x="1654" y="21600"/>
                  </a:lnTo>
                  <a:lnTo>
                    <a:pt x="1654" y="21600"/>
                  </a:lnTo>
                  <a:cubicBezTo>
                    <a:pt x="740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914367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  <p:pic>
          <p:nvPicPr>
            <p:cNvPr id="9" name="image6.jpeg" descr="image6.jpeg">
              <a:extLst>
                <a:ext uri="{FF2B5EF4-FFF2-40B4-BE49-F238E27FC236}">
                  <a16:creationId xmlns:a16="http://schemas.microsoft.com/office/drawing/2014/main" id="{3AC2BE54-E29B-435C-80CA-A9E8322B7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2082720" cy="1855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5" y="0"/>
                  </a:moveTo>
                  <a:cubicBezTo>
                    <a:pt x="741" y="0"/>
                    <a:pt x="0" y="832"/>
                    <a:pt x="0" y="1857"/>
                  </a:cubicBezTo>
                  <a:lnTo>
                    <a:pt x="0" y="19743"/>
                  </a:lnTo>
                  <a:cubicBezTo>
                    <a:pt x="0" y="20768"/>
                    <a:pt x="741" y="21600"/>
                    <a:pt x="1655" y="21600"/>
                  </a:cubicBezTo>
                  <a:lnTo>
                    <a:pt x="19945" y="21600"/>
                  </a:lnTo>
                  <a:cubicBezTo>
                    <a:pt x="20859" y="21600"/>
                    <a:pt x="21600" y="20768"/>
                    <a:pt x="21600" y="19743"/>
                  </a:cubicBezTo>
                  <a:lnTo>
                    <a:pt x="21600" y="1857"/>
                  </a:lnTo>
                  <a:cubicBezTo>
                    <a:pt x="21600" y="832"/>
                    <a:pt x="20859" y="0"/>
                    <a:pt x="19945" y="0"/>
                  </a:cubicBezTo>
                  <a:lnTo>
                    <a:pt x="165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7241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8B23EA-C577-4D46-BC94-28152C134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4" t="31035" r="37537" b="17994"/>
          <a:stretch/>
        </p:blipFill>
        <p:spPr>
          <a:xfrm>
            <a:off x="349338" y="235424"/>
            <a:ext cx="11955439" cy="650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BB8CD5E1-EE8E-4A78-9C09-AB8FB5FD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9" y="235424"/>
            <a:ext cx="1096951" cy="1096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F5E3E-95A5-4E58-BC15-1785C3BB9768}"/>
              </a:ext>
            </a:extLst>
          </p:cNvPr>
          <p:cNvSpPr txBox="1"/>
          <p:nvPr/>
        </p:nvSpPr>
        <p:spPr>
          <a:xfrm>
            <a:off x="8275093" y="1361724"/>
            <a:ext cx="391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ينظمُ الشرطيُّ المرورَ.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45085-0BFD-423B-BE84-514D9BE1A329}"/>
              </a:ext>
            </a:extLst>
          </p:cNvPr>
          <p:cNvSpPr txBox="1"/>
          <p:nvPr/>
        </p:nvSpPr>
        <p:spPr>
          <a:xfrm>
            <a:off x="7764108" y="2245370"/>
            <a:ext cx="391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يقدم الجدُّ نصائحه لأحفاده.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9254A-0670-4EE3-9862-5D2855B81843}"/>
              </a:ext>
            </a:extLst>
          </p:cNvPr>
          <p:cNvSpPr txBox="1"/>
          <p:nvPr/>
        </p:nvSpPr>
        <p:spPr>
          <a:xfrm>
            <a:off x="6327058" y="3158366"/>
            <a:ext cx="466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يشربُ أحمدُ العصيرَ ثم مضى إلى عمله.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10FAE-2B29-4636-9567-782E1B894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1" t="16899" r="40784" b="27709"/>
          <a:stretch/>
        </p:blipFill>
        <p:spPr>
          <a:xfrm>
            <a:off x="90404" y="180946"/>
            <a:ext cx="11892330" cy="649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B8F87079-760A-489C-AB32-D624597C8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2" y="5213445"/>
            <a:ext cx="1262418" cy="12624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6D2E17-0D9D-44A1-84FC-EF0B136AB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181" y="2935181"/>
            <a:ext cx="1202221" cy="493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59E468-18C6-4E26-A10D-EFCD6E93C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440" y="5978974"/>
            <a:ext cx="192023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53D4A-B76E-4F29-A012-925B07E60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7" t="48357" r="41455" b="13415"/>
          <a:stretch/>
        </p:blipFill>
        <p:spPr>
          <a:xfrm>
            <a:off x="109182" y="296839"/>
            <a:ext cx="11969087" cy="640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6D3EFFB0-EBD3-47EA-886D-2069BA54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2" y="4942183"/>
            <a:ext cx="1356259" cy="13562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FF5560-8D43-470F-AFBE-FDBB340F5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9913" y="1965960"/>
            <a:ext cx="713294" cy="460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6F1FF-3629-44A4-9BD6-25EEDDB36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0" y="5624812"/>
            <a:ext cx="2819399" cy="6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A423-F9BC-4E09-B962-42892AAE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078608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ar-AE" dirty="0"/>
              <a:t>تتعرض الدولة لفايروس كورونا</a:t>
            </a:r>
            <a:br>
              <a:rPr lang="ar-AE" dirty="0"/>
            </a:br>
            <a:r>
              <a:rPr lang="ar-AE" dirty="0"/>
              <a:t>فكري في بعض الحلول التي تحد من انتشار هذا المرض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77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ADFAE-37BD-4488-9392-F4820C8EE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26" t="17497" r="57350" b="17994"/>
          <a:stretch/>
        </p:blipFill>
        <p:spPr>
          <a:xfrm>
            <a:off x="2661313" y="218365"/>
            <a:ext cx="7219666" cy="5808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عنوان 1">
            <a:extLst>
              <a:ext uri="{FF2B5EF4-FFF2-40B4-BE49-F238E27FC236}">
                <a16:creationId xmlns:a16="http://schemas.microsoft.com/office/drawing/2014/main" id="{3FC43650-FE13-475D-ABF8-911145170D23}"/>
              </a:ext>
            </a:extLst>
          </p:cNvPr>
          <p:cNvSpPr txBox="1">
            <a:spLocks/>
          </p:cNvSpPr>
          <p:nvPr/>
        </p:nvSpPr>
        <p:spPr>
          <a:xfrm>
            <a:off x="-53665" y="2770897"/>
            <a:ext cx="27149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AE" sz="4000" dirty="0">
                <a:solidFill>
                  <a:srgbClr val="DB2D3E"/>
                </a:solidFill>
              </a:rPr>
              <a:t>ورقة عمل </a:t>
            </a:r>
            <a:endParaRPr lang="en-US" sz="4000" dirty="0">
              <a:solidFill>
                <a:srgbClr val="DB2D3E"/>
              </a:solidFill>
            </a:endParaRPr>
          </a:p>
        </p:txBody>
      </p:sp>
      <p:pic>
        <p:nvPicPr>
          <p:cNvPr id="4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03789CDA-6900-4F63-AC39-3F4682CF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2" y="4942183"/>
            <a:ext cx="1356259" cy="13562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82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E569FDB8-4A45-4BBD-BFB6-4C7ABD68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6" y="4071942"/>
            <a:ext cx="2204113" cy="2204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B0811A-9343-499A-A7B2-43EC7517E364}"/>
              </a:ext>
            </a:extLst>
          </p:cNvPr>
          <p:cNvSpPr/>
          <p:nvPr/>
        </p:nvSpPr>
        <p:spPr>
          <a:xfrm>
            <a:off x="2033424" y="3028890"/>
            <a:ext cx="655352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https://wordwall.net/ar/resource/1253026</a:t>
            </a:r>
            <a:endParaRPr lang="ar-AE" sz="2800" dirty="0"/>
          </a:p>
          <a:p>
            <a:endParaRPr lang="en-US" dirty="0"/>
          </a:p>
        </p:txBody>
      </p:sp>
      <p:pic>
        <p:nvPicPr>
          <p:cNvPr id="8" name="Picture 4" descr="Cartoon people emotions set">
            <a:extLst>
              <a:ext uri="{FF2B5EF4-FFF2-40B4-BE49-F238E27FC236}">
                <a16:creationId xmlns:a16="http://schemas.microsoft.com/office/drawing/2014/main" id="{4E5903DE-FDE5-4B87-8F3D-69C6A926E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4" t="7080" b="43327"/>
          <a:stretch/>
        </p:blipFill>
        <p:spPr bwMode="auto">
          <a:xfrm>
            <a:off x="9124380" y="2379134"/>
            <a:ext cx="2068391" cy="2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26B22D-25B8-41BF-AE09-1D7B756A8120}"/>
              </a:ext>
            </a:extLst>
          </p:cNvPr>
          <p:cNvSpPr txBox="1">
            <a:spLocks/>
          </p:cNvSpPr>
          <p:nvPr/>
        </p:nvSpPr>
        <p:spPr>
          <a:xfrm>
            <a:off x="1575923" y="1750378"/>
            <a:ext cx="7011026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AE" sz="5400" dirty="0">
                <a:latin typeface="Calibri" panose="020F0502020204030204" pitchFamily="34" charset="0"/>
                <a:cs typeface="Calibri" panose="020F0502020204030204" pitchFamily="34" charset="0"/>
              </a:rPr>
              <a:t>لعبة فرقة البالون</a:t>
            </a:r>
            <a:br>
              <a:rPr lang="ar-AE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63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E569FDB8-4A45-4BBD-BFB6-4C7ABD68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6" y="4071942"/>
            <a:ext cx="2204113" cy="2204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DDFFD0-3C3D-424C-98F7-852F6724929B}"/>
              </a:ext>
            </a:extLst>
          </p:cNvPr>
          <p:cNvSpPr/>
          <p:nvPr/>
        </p:nvSpPr>
        <p:spPr>
          <a:xfrm>
            <a:off x="1332088" y="1166842"/>
            <a:ext cx="6762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dirty="0">
                <a:latin typeface="Calibri" panose="020F0502020204030204" pitchFamily="34" charset="0"/>
                <a:cs typeface="Calibri" panose="020F0502020204030204" pitchFamily="34" charset="0"/>
              </a:rPr>
              <a:t> معلمة اللغة العربية</a:t>
            </a:r>
            <a:br>
              <a:rPr lang="ar-AE" sz="3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3200" i="1" dirty="0">
                <a:latin typeface="Calibri" panose="020F0502020204030204" pitchFamily="34" charset="0"/>
                <a:cs typeface="Calibri" panose="020F0502020204030204" pitchFamily="34" charset="0"/>
              </a:rPr>
              <a:t>حنان الطنيجي</a:t>
            </a:r>
            <a:br>
              <a:rPr lang="ar-AE" sz="3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AE" sz="3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3200" dirty="0">
                <a:latin typeface="Calibri" panose="020F0502020204030204" pitchFamily="34" charset="0"/>
                <a:cs typeface="Calibri" panose="020F0502020204030204" pitchFamily="34" charset="0"/>
              </a:rPr>
              <a:t>من مدرسة ابن زيدون للتعليم الأساسي حلقة أولى</a:t>
            </a:r>
            <a:br>
              <a:rPr lang="ar-A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3200" dirty="0">
                <a:latin typeface="Calibri" panose="020F0502020204030204" pitchFamily="34" charset="0"/>
                <a:cs typeface="Calibri" panose="020F0502020204030204" pitchFamily="34" charset="0"/>
              </a:rPr>
              <a:t>مجلس 1 نطاق 4 </a:t>
            </a:r>
            <a:br>
              <a:rPr lang="ar-A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Η #شكرا_معلمي ετικέτα στο Twitter">
            <a:extLst>
              <a:ext uri="{FF2B5EF4-FFF2-40B4-BE49-F238E27FC236}">
                <a16:creationId xmlns:a16="http://schemas.microsoft.com/office/drawing/2014/main" id="{1FEFAB3C-3F06-4BCD-AE07-6985FE218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80" y="866421"/>
            <a:ext cx="3126342" cy="5125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52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E569FDB8-4A45-4BBD-BFB6-4C7ABD68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1" y="4297719"/>
            <a:ext cx="2204113" cy="2204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292B87-A28D-47D8-8F20-71507A0F384C}"/>
              </a:ext>
            </a:extLst>
          </p:cNvPr>
          <p:cNvSpPr txBox="1">
            <a:spLocks/>
          </p:cNvSpPr>
          <p:nvPr/>
        </p:nvSpPr>
        <p:spPr>
          <a:xfrm>
            <a:off x="2257154" y="1197401"/>
            <a:ext cx="6965870" cy="1596177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AE" sz="5400">
                <a:latin typeface="Calibri" panose="020F0502020204030204" pitchFamily="34" charset="0"/>
                <a:cs typeface="Calibri" panose="020F0502020204030204" pitchFamily="34" charset="0"/>
              </a:rPr>
              <a:t>قسطاً من الراحة لنلعب</a:t>
            </a:r>
            <a:br>
              <a:rPr lang="ar-AE" sz="5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5400">
                <a:latin typeface="Calibri" panose="020F0502020204030204" pitchFamily="34" charset="0"/>
                <a:cs typeface="Calibri" panose="020F0502020204030204" pitchFamily="34" charset="0"/>
              </a:rPr>
              <a:t>لعبة قرع الجلد </a:t>
            </a:r>
            <a:br>
              <a:rPr lang="ar-AE" sz="5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5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FBCE2-5E4F-459A-9A45-4CC4E4249263}"/>
              </a:ext>
            </a:extLst>
          </p:cNvPr>
          <p:cNvSpPr/>
          <p:nvPr/>
        </p:nvSpPr>
        <p:spPr>
          <a:xfrm>
            <a:off x="2127456" y="2793578"/>
            <a:ext cx="74438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https://wordwall.net/ar/resource/1252394</a:t>
            </a:r>
            <a:endParaRPr lang="ar-AE" sz="3200" dirty="0"/>
          </a:p>
          <a:p>
            <a:endParaRPr lang="en-US" dirty="0"/>
          </a:p>
        </p:txBody>
      </p:sp>
      <p:pic>
        <p:nvPicPr>
          <p:cNvPr id="8" name="Picture 4" descr="Cartoon people emotions set">
            <a:extLst>
              <a:ext uri="{FF2B5EF4-FFF2-40B4-BE49-F238E27FC236}">
                <a16:creationId xmlns:a16="http://schemas.microsoft.com/office/drawing/2014/main" id="{97EEB62F-7CF0-476A-BA15-7883AD0EE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4" t="7080" b="43327"/>
          <a:stretch/>
        </p:blipFill>
        <p:spPr bwMode="auto">
          <a:xfrm>
            <a:off x="9588786" y="2525846"/>
            <a:ext cx="2068391" cy="2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73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4C2BE5-2577-4FF2-9254-3D061D34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6884" t="49632" r="20000" b="13000"/>
          <a:stretch>
            <a:fillRect/>
          </a:stretch>
        </p:blipFill>
        <p:spPr bwMode="auto">
          <a:xfrm>
            <a:off x="4700141" y="696658"/>
            <a:ext cx="6429420" cy="517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3874089E-F438-4CF3-9252-D7C5A0B549C8}"/>
              </a:ext>
            </a:extLst>
          </p:cNvPr>
          <p:cNvSpPr txBox="1">
            <a:spLocks/>
          </p:cNvSpPr>
          <p:nvPr/>
        </p:nvSpPr>
        <p:spPr>
          <a:xfrm>
            <a:off x="0" y="1451054"/>
            <a:ext cx="525211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AE" dirty="0">
                <a:solidFill>
                  <a:srgbClr val="DB2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عبري عن هذه الصورة </a:t>
            </a:r>
          </a:p>
          <a:p>
            <a:r>
              <a:rPr lang="ar-AE" dirty="0">
                <a:solidFill>
                  <a:srgbClr val="DB2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بجملة فعلية </a:t>
            </a:r>
            <a:endParaRPr lang="en-US" dirty="0">
              <a:solidFill>
                <a:srgbClr val="DB2D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7F7D7C22-DE51-4DC5-8CF3-8D7BAEB2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5" y="4994930"/>
            <a:ext cx="1589162" cy="1589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5D7F16D-E00A-4AB3-B612-AC82EF4F6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7158" t="21750" r="20000" b="39812"/>
          <a:stretch>
            <a:fillRect/>
          </a:stretch>
        </p:blipFill>
        <p:spPr bwMode="auto">
          <a:xfrm>
            <a:off x="121920" y="1879264"/>
            <a:ext cx="6827520" cy="473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وان 1">
            <a:extLst>
              <a:ext uri="{FF2B5EF4-FFF2-40B4-BE49-F238E27FC236}">
                <a16:creationId xmlns:a16="http://schemas.microsoft.com/office/drawing/2014/main" id="{57F13F96-13B1-4D17-8024-A9141FC78CB5}"/>
              </a:ext>
            </a:extLst>
          </p:cNvPr>
          <p:cNvSpPr txBox="1">
            <a:spLocks/>
          </p:cNvSpPr>
          <p:nvPr/>
        </p:nvSpPr>
        <p:spPr>
          <a:xfrm>
            <a:off x="6546831" y="2286000"/>
            <a:ext cx="525211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AE" dirty="0">
                <a:solidFill>
                  <a:srgbClr val="DB2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عبري عن هذه الصورة </a:t>
            </a:r>
          </a:p>
          <a:p>
            <a:r>
              <a:rPr lang="ar-AE" dirty="0">
                <a:solidFill>
                  <a:srgbClr val="DB2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بجملة فعلية </a:t>
            </a:r>
            <a:endParaRPr lang="en-US" dirty="0">
              <a:solidFill>
                <a:srgbClr val="DB2D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6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ED63A91-DD36-401F-B575-F3F1DFC891B7}"/>
              </a:ext>
            </a:extLst>
          </p:cNvPr>
          <p:cNvSpPr/>
          <p:nvPr/>
        </p:nvSpPr>
        <p:spPr>
          <a:xfrm>
            <a:off x="1715912" y="1693333"/>
            <a:ext cx="7186295" cy="187395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AE" sz="6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عنوان درسنا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AE" sz="6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الجمل</a:t>
            </a:r>
            <a:r>
              <a:rPr lang="ar-AE" sz="6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ـــــــــــــ</a:t>
            </a:r>
            <a:r>
              <a:rPr lang="en-US" sz="6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ة </a:t>
            </a:r>
            <a:r>
              <a:rPr lang="en-US" sz="6000" b="1" kern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الفعلي</a:t>
            </a:r>
            <a:r>
              <a:rPr lang="ar-AE" sz="6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ــــــــــــــة</a:t>
            </a:r>
            <a:endParaRPr lang="en-US" sz="6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E13936-31F4-45B1-A02B-697D4E18F11F}"/>
              </a:ext>
            </a:extLst>
          </p:cNvPr>
          <p:cNvSpPr/>
          <p:nvPr/>
        </p:nvSpPr>
        <p:spPr>
          <a:xfrm rot="10800000" flipV="1">
            <a:off x="622852" y="567195"/>
            <a:ext cx="10906539" cy="128545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dirty="0">
                <a:solidFill>
                  <a:schemeClr val="tx1"/>
                </a:solidFill>
                <a:cs typeface="(AH) Manal Black" pitchFamily="2" charset="-78"/>
              </a:rPr>
              <a:t>اذكري الحلول مراعية أن تبدئي بجمل فعلية تامة المعنى.</a:t>
            </a:r>
            <a:endParaRPr lang="en-US" sz="4800" dirty="0">
              <a:solidFill>
                <a:schemeClr val="tx1"/>
              </a:solidFill>
              <a:cs typeface="(AH) Manal Black" pitchFamily="2" charset="-78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BC325E73-2814-422D-8037-4C2575681C2B}"/>
              </a:ext>
            </a:extLst>
          </p:cNvPr>
          <p:cNvSpPr/>
          <p:nvPr/>
        </p:nvSpPr>
        <p:spPr>
          <a:xfrm>
            <a:off x="9051235" y="3134800"/>
            <a:ext cx="2849218" cy="3053968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CA73B2D-6EC7-40E3-AAF9-6B3C59098532}"/>
              </a:ext>
            </a:extLst>
          </p:cNvPr>
          <p:cNvSpPr/>
          <p:nvPr/>
        </p:nvSpPr>
        <p:spPr>
          <a:xfrm>
            <a:off x="9862932" y="1836089"/>
            <a:ext cx="1199320" cy="128545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57853D5-E8BB-4441-AE6E-60FEB4C16E22}"/>
              </a:ext>
            </a:extLst>
          </p:cNvPr>
          <p:cNvSpPr/>
          <p:nvPr/>
        </p:nvSpPr>
        <p:spPr>
          <a:xfrm>
            <a:off x="7033592" y="1842715"/>
            <a:ext cx="1199320" cy="12854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70576C3E-1774-4014-8139-30144296A17B}"/>
              </a:ext>
            </a:extLst>
          </p:cNvPr>
          <p:cNvSpPr/>
          <p:nvPr/>
        </p:nvSpPr>
        <p:spPr>
          <a:xfrm>
            <a:off x="6208643" y="3135456"/>
            <a:ext cx="2849218" cy="3053968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712D8271-9185-4575-BCC8-25C98440F5D2}"/>
              </a:ext>
            </a:extLst>
          </p:cNvPr>
          <p:cNvSpPr/>
          <p:nvPr/>
        </p:nvSpPr>
        <p:spPr>
          <a:xfrm>
            <a:off x="3356112" y="3128174"/>
            <a:ext cx="2849218" cy="3053968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798173B-9063-42FF-B642-EF3D26368FC6}"/>
              </a:ext>
            </a:extLst>
          </p:cNvPr>
          <p:cNvSpPr/>
          <p:nvPr/>
        </p:nvSpPr>
        <p:spPr>
          <a:xfrm>
            <a:off x="4181061" y="1822836"/>
            <a:ext cx="1199320" cy="1285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ptagon 9">
            <a:extLst>
              <a:ext uri="{FF2B5EF4-FFF2-40B4-BE49-F238E27FC236}">
                <a16:creationId xmlns:a16="http://schemas.microsoft.com/office/drawing/2014/main" id="{166B920F-5898-4DFA-BBB6-726C2374B015}"/>
              </a:ext>
            </a:extLst>
          </p:cNvPr>
          <p:cNvSpPr/>
          <p:nvPr/>
        </p:nvSpPr>
        <p:spPr>
          <a:xfrm>
            <a:off x="503581" y="3134800"/>
            <a:ext cx="2849218" cy="3053968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3818440-56B7-4B47-BFF7-AD1B11F44DFA}"/>
              </a:ext>
            </a:extLst>
          </p:cNvPr>
          <p:cNvSpPr/>
          <p:nvPr/>
        </p:nvSpPr>
        <p:spPr>
          <a:xfrm>
            <a:off x="1351722" y="1855966"/>
            <a:ext cx="1176127" cy="12854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63AAA-9E75-4496-8001-F87CE77FE825}"/>
              </a:ext>
            </a:extLst>
          </p:cNvPr>
          <p:cNvSpPr/>
          <p:nvPr/>
        </p:nvSpPr>
        <p:spPr>
          <a:xfrm>
            <a:off x="145774" y="99391"/>
            <a:ext cx="11900452" cy="6659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l_fi" descr="http://glenwj.files.wordpress.com/2012/01/filmstr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2" y="3379301"/>
            <a:ext cx="8534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l_fi" descr="http://imagecache.te3p.com/imgcache/0ae35f0b5bb864f11deffb92852944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28600"/>
            <a:ext cx="739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l_fi" descr="http://glenwj.files.wordpress.com/2012/01/filmstr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2" y="4749800"/>
            <a:ext cx="8534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وسيلة شرح مستطيلة 7"/>
          <p:cNvSpPr/>
          <p:nvPr/>
        </p:nvSpPr>
        <p:spPr>
          <a:xfrm>
            <a:off x="4267200" y="554038"/>
            <a:ext cx="4311650" cy="838200"/>
          </a:xfrm>
          <a:prstGeom prst="wedgeRectCallout">
            <a:avLst>
              <a:gd name="adj1" fmla="val -19876"/>
              <a:gd name="adj2" fmla="val 50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AE" b="1" dirty="0">
                <a:solidFill>
                  <a:schemeClr val="tx1"/>
                </a:solidFill>
              </a:rPr>
              <a:t>اختاري المربعات التي تدل على الجمل الفعلية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022940" y="3732669"/>
            <a:ext cx="155683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السماءُ صافيةٌ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680362" y="3679503"/>
            <a:ext cx="158248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0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يلعب أحمدُ بالكرة</a:t>
            </a:r>
            <a:endParaRPr lang="ar-SA" sz="20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306731" y="3724281"/>
            <a:ext cx="139333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الصفُّ جميلٌ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623857" y="3724280"/>
            <a:ext cx="151515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اشرب الحليبَ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959446" y="3715893"/>
            <a:ext cx="140936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نظف أسنانكَ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8619448" y="4941169"/>
            <a:ext cx="164339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المعلمةُ تشرحُ </a:t>
            </a:r>
          </a:p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الدرسَ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7049287" y="4957590"/>
            <a:ext cx="143340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يركضُ الأسدُ</a:t>
            </a:r>
          </a:p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في الغابةِ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5265487" y="5144490"/>
            <a:ext cx="162095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الحديقةُ واسعةُ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3673551" y="4959823"/>
            <a:ext cx="146546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العلمُ يرفرفُ </a:t>
            </a:r>
          </a:p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عالياً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865845" y="5173518"/>
            <a:ext cx="165462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المدرسةُ نظيفةٌ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11D43E4A-068C-473F-9D67-6B19102E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" y="5173518"/>
            <a:ext cx="1684482" cy="16844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828C0F-FB1D-455F-932D-423C88C03E13}"/>
              </a:ext>
            </a:extLst>
          </p:cNvPr>
          <p:cNvSpPr/>
          <p:nvPr/>
        </p:nvSpPr>
        <p:spPr>
          <a:xfrm>
            <a:off x="8665051" y="3577605"/>
            <a:ext cx="1552192" cy="73823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A5B7B-B234-4E28-80B8-67B26514A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950" y="3538256"/>
            <a:ext cx="1633870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DD1680-D3FF-4788-9CB8-320C8A7AC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427" y="3555033"/>
            <a:ext cx="1633870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E64E12-0493-4A49-BC4F-217D5899E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980" y="4925532"/>
            <a:ext cx="163387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6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10609598" y="162524"/>
            <a:ext cx="700803" cy="63722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r>
              <a:rPr lang="ar-SA" sz="1600" b="1" dirty="0"/>
              <a:t>أرى</a:t>
            </a:r>
            <a:endParaRPr lang="en-US" sz="1246" b="1" dirty="0"/>
          </a:p>
        </p:txBody>
      </p:sp>
      <p:sp>
        <p:nvSpPr>
          <p:cNvPr id="2048" name="Oval 34"/>
          <p:cNvSpPr>
            <a:spLocks noChangeArrowheads="1"/>
          </p:cNvSpPr>
          <p:nvPr/>
        </p:nvSpPr>
        <p:spPr bwMode="auto">
          <a:xfrm>
            <a:off x="9023212" y="146211"/>
            <a:ext cx="700803" cy="66985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r>
              <a:rPr lang="ar-SA" sz="1400" b="1" dirty="0"/>
              <a:t>أسمع</a:t>
            </a:r>
            <a:endParaRPr lang="en-US" sz="1246" b="1" dirty="0"/>
          </a:p>
        </p:txBody>
      </p:sp>
      <p:sp>
        <p:nvSpPr>
          <p:cNvPr id="2049" name="Oval 38"/>
          <p:cNvSpPr>
            <a:spLocks noChangeArrowheads="1"/>
          </p:cNvSpPr>
          <p:nvPr/>
        </p:nvSpPr>
        <p:spPr bwMode="auto">
          <a:xfrm>
            <a:off x="8175368" y="146211"/>
            <a:ext cx="700803" cy="707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1400" b="1" dirty="0"/>
              <a:t>ألمس</a:t>
            </a:r>
            <a:endParaRPr lang="en-US" sz="1246" b="1" dirty="0"/>
          </a:p>
        </p:txBody>
      </p:sp>
      <p:pic>
        <p:nvPicPr>
          <p:cNvPr id="2093" name="Picture 1" descr="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0" y="59632"/>
            <a:ext cx="3297903" cy="19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46"/>
          <p:cNvSpPr>
            <a:spLocks noChangeArrowheads="1"/>
          </p:cNvSpPr>
          <p:nvPr/>
        </p:nvSpPr>
        <p:spPr bwMode="auto">
          <a:xfrm>
            <a:off x="12405609" y="1904756"/>
            <a:ext cx="127911" cy="2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305" tIns="31652" rIns="63305" bIns="3165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46" dirty="0"/>
          </a:p>
        </p:txBody>
      </p:sp>
      <p:sp>
        <p:nvSpPr>
          <p:cNvPr id="2056" name="Rectangle 47"/>
          <p:cNvSpPr>
            <a:spLocks noChangeArrowheads="1"/>
          </p:cNvSpPr>
          <p:nvPr/>
        </p:nvSpPr>
        <p:spPr bwMode="auto">
          <a:xfrm>
            <a:off x="3861990" y="68595"/>
            <a:ext cx="4513997" cy="178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59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59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59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59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59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59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59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59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459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33039">
              <a:tabLst>
                <a:tab pos="1899117" algn="ctr"/>
                <a:tab pos="3178384" algn="l"/>
              </a:tabLst>
            </a:pPr>
            <a:r>
              <a:rPr lang="ar-AE" altLang="en-US" sz="4800" b="1" dirty="0"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استراتيجية الحواس</a:t>
            </a:r>
            <a:r>
              <a:rPr lang="en-US" altLang="en-US" sz="4800" b="1" dirty="0"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 </a:t>
            </a:r>
            <a:endParaRPr lang="en-US" altLang="en-US" sz="1050" b="1" dirty="0">
              <a:cs typeface="Akhbar MT" pitchFamily="2" charset="-78"/>
            </a:endParaRPr>
          </a:p>
          <a:p>
            <a:pPr algn="r" defTabSz="633039">
              <a:tabLst>
                <a:tab pos="1899117" algn="ctr"/>
                <a:tab pos="3178384" algn="l"/>
              </a:tabLst>
            </a:pPr>
            <a:endParaRPr lang="en-US" altLang="en-US" sz="600" dirty="0"/>
          </a:p>
          <a:p>
            <a:pPr algn="ctr" defTabSz="633039">
              <a:tabLst>
                <a:tab pos="1899117" algn="ctr"/>
                <a:tab pos="3178384" algn="l"/>
              </a:tabLst>
            </a:pPr>
            <a:r>
              <a:rPr lang="ar-AE" altLang="en-US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سجلي </a:t>
            </a:r>
            <a:r>
              <a:rPr lang="ar-SA" altLang="en-US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بج</a:t>
            </a:r>
            <a:r>
              <a:rPr lang="ar-AE" altLang="en-US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</a:t>
            </a:r>
            <a:r>
              <a:rPr lang="ar-SA" altLang="en-US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 </a:t>
            </a:r>
            <a:r>
              <a:rPr lang="ar-AE" altLang="en-US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فعلية</a:t>
            </a:r>
            <a:r>
              <a:rPr lang="ar-SA" altLang="en-US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AE" altLang="en-US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ماذا ؟</a:t>
            </a:r>
            <a:endParaRPr lang="en-US" altLang="en-US" sz="1000" dirty="0">
              <a:solidFill>
                <a:srgbClr val="00B050"/>
              </a:solidFill>
            </a:endParaRPr>
          </a:p>
          <a:p>
            <a:pPr defTabSz="633039">
              <a:tabLst>
                <a:tab pos="1899117" algn="ctr"/>
                <a:tab pos="3178384" algn="l"/>
              </a:tabLst>
            </a:pPr>
            <a:endParaRPr lang="en-US" altLang="en-US" dirty="0"/>
          </a:p>
        </p:txBody>
      </p:sp>
      <p:sp>
        <p:nvSpPr>
          <p:cNvPr id="2057" name="Rectangle 56"/>
          <p:cNvSpPr>
            <a:spLocks noChangeArrowheads="1"/>
          </p:cNvSpPr>
          <p:nvPr/>
        </p:nvSpPr>
        <p:spPr bwMode="auto">
          <a:xfrm>
            <a:off x="12405609" y="2063018"/>
            <a:ext cx="127911" cy="2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305" tIns="31652" rIns="63305" bIns="3165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46" dirty="0"/>
          </a:p>
        </p:txBody>
      </p:sp>
      <p:sp>
        <p:nvSpPr>
          <p:cNvPr id="2050" name="Oval 30"/>
          <p:cNvSpPr>
            <a:spLocks noChangeArrowheads="1"/>
          </p:cNvSpPr>
          <p:nvPr/>
        </p:nvSpPr>
        <p:spPr bwMode="auto">
          <a:xfrm>
            <a:off x="9968785" y="146211"/>
            <a:ext cx="605793" cy="63722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r>
              <a:rPr lang="ar-SA" b="1" dirty="0"/>
              <a:t>أشم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9F14CC-1B33-4C25-B5CF-3A22858FADA6}"/>
              </a:ext>
            </a:extLst>
          </p:cNvPr>
          <p:cNvSpPr/>
          <p:nvPr/>
        </p:nvSpPr>
        <p:spPr>
          <a:xfrm>
            <a:off x="145774" y="99391"/>
            <a:ext cx="11900452" cy="6659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نتيجة بحث الصور عن كمامات">
            <a:extLst>
              <a:ext uri="{FF2B5EF4-FFF2-40B4-BE49-F238E27FC236}">
                <a16:creationId xmlns:a16="http://schemas.microsoft.com/office/drawing/2014/main" id="{3B5F0A05-8BD9-4631-9C7F-A06F9F7D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76" y="128210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معقمات المستشفيات">
            <a:extLst>
              <a:ext uri="{FF2B5EF4-FFF2-40B4-BE49-F238E27FC236}">
                <a16:creationId xmlns:a16="http://schemas.microsoft.com/office/drawing/2014/main" id="{7B04AD1D-057F-49FA-97D8-82887D1F1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80" y="1597308"/>
            <a:ext cx="21050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بحث الصور عن معقمات المستشفيات">
            <a:extLst>
              <a:ext uri="{FF2B5EF4-FFF2-40B4-BE49-F238E27FC236}">
                <a16:creationId xmlns:a16="http://schemas.microsoft.com/office/drawing/2014/main" id="{709556CA-6A2B-450D-B85B-14FBD709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83" y="3048927"/>
            <a:ext cx="345265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نتيجة بحث الصور عن معقمات المستشفيات">
            <a:extLst>
              <a:ext uri="{FF2B5EF4-FFF2-40B4-BE49-F238E27FC236}">
                <a16:creationId xmlns:a16="http://schemas.microsoft.com/office/drawing/2014/main" id="{ECE96E49-3CE2-4317-B3B9-B0B499EC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00" y="4635304"/>
            <a:ext cx="3776388" cy="206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نتيجة بحث الصور عن معقمات المستشفيات">
            <a:extLst>
              <a:ext uri="{FF2B5EF4-FFF2-40B4-BE49-F238E27FC236}">
                <a16:creationId xmlns:a16="http://schemas.microsoft.com/office/drawing/2014/main" id="{D5CDA09D-ADF6-4102-8B63-89EFF237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19" y="4889025"/>
            <a:ext cx="3650223" cy="17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نتيجة بحث الصور عن معقمات المستشفيات">
            <a:extLst>
              <a:ext uri="{FF2B5EF4-FFF2-40B4-BE49-F238E27FC236}">
                <a16:creationId xmlns:a16="http://schemas.microsoft.com/office/drawing/2014/main" id="{E0D26DCD-F788-49B4-B32F-9101F8CC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30" y="2098146"/>
            <a:ext cx="3297903" cy="22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نتيجة بحث الصور عن معقمات المستشفيات">
            <a:extLst>
              <a:ext uri="{FF2B5EF4-FFF2-40B4-BE49-F238E27FC236}">
                <a16:creationId xmlns:a16="http://schemas.microsoft.com/office/drawing/2014/main" id="{A3918F10-416B-44CD-AEE9-10304243A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4707083"/>
            <a:ext cx="3670889" cy="19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نتيجة بحث الصور عن معقمات المستشفيات">
            <a:extLst>
              <a:ext uri="{FF2B5EF4-FFF2-40B4-BE49-F238E27FC236}">
                <a16:creationId xmlns:a16="http://schemas.microsoft.com/office/drawing/2014/main" id="{7817752D-969F-4B9F-87AF-C939CE04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" y="2114632"/>
            <a:ext cx="2488337" cy="23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5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A01582A">
            <a:extLst>
              <a:ext uri="{FF2B5EF4-FFF2-40B4-BE49-F238E27FC236}">
                <a16:creationId xmlns:a16="http://schemas.microsoft.com/office/drawing/2014/main" id="{15C2FD19-2204-486F-9A49-D8EF1064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09" y="112643"/>
            <a:ext cx="3273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>
            <a:extLst>
              <a:ext uri="{FF2B5EF4-FFF2-40B4-BE49-F238E27FC236}">
                <a16:creationId xmlns:a16="http://schemas.microsoft.com/office/drawing/2014/main" id="{AB6ECC32-773B-4ECE-B93D-156974F903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2688" y="4429126"/>
            <a:ext cx="7561262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كتبَ التلميذُ الواجبَ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2F78E9-1F85-4E6B-B0AE-AA84B150FE93}"/>
              </a:ext>
            </a:extLst>
          </p:cNvPr>
          <p:cNvCxnSpPr/>
          <p:nvPr/>
        </p:nvCxnSpPr>
        <p:spPr>
          <a:xfrm flipH="1">
            <a:off x="8342290" y="6173583"/>
            <a:ext cx="164327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7686C2-6C79-4CB1-89E3-7149D7858968}"/>
              </a:ext>
            </a:extLst>
          </p:cNvPr>
          <p:cNvCxnSpPr/>
          <p:nvPr/>
        </p:nvCxnSpPr>
        <p:spPr>
          <a:xfrm flipH="1">
            <a:off x="5544234" y="6300789"/>
            <a:ext cx="164327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36C403-1A99-4058-B86C-8F00556221FC}"/>
              </a:ext>
            </a:extLst>
          </p:cNvPr>
          <p:cNvCxnSpPr/>
          <p:nvPr/>
        </p:nvCxnSpPr>
        <p:spPr>
          <a:xfrm flipH="1">
            <a:off x="2548019" y="6182340"/>
            <a:ext cx="164327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A9E1FBD-CF9B-444E-AB97-83B1786F7388}"/>
              </a:ext>
            </a:extLst>
          </p:cNvPr>
          <p:cNvSpPr/>
          <p:nvPr/>
        </p:nvSpPr>
        <p:spPr>
          <a:xfrm>
            <a:off x="7930122" y="4046835"/>
            <a:ext cx="99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0000"/>
                </a:highligh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فعل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00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C81286-167E-46BB-B22F-900CB96798AD}"/>
              </a:ext>
            </a:extLst>
          </p:cNvPr>
          <p:cNvSpPr/>
          <p:nvPr/>
        </p:nvSpPr>
        <p:spPr>
          <a:xfrm>
            <a:off x="5367600" y="3456001"/>
            <a:ext cx="1244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فاعل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76CC17-105E-4B64-A964-93A693107FC1}"/>
              </a:ext>
            </a:extLst>
          </p:cNvPr>
          <p:cNvSpPr/>
          <p:nvPr/>
        </p:nvSpPr>
        <p:spPr>
          <a:xfrm>
            <a:off x="2548019" y="3713093"/>
            <a:ext cx="2247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FFFF"/>
                </a:highligh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مفعول به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00FFFF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217756-BD66-4B5C-B995-8440B28780DC}"/>
              </a:ext>
            </a:extLst>
          </p:cNvPr>
          <p:cNvSpPr/>
          <p:nvPr/>
        </p:nvSpPr>
        <p:spPr>
          <a:xfrm>
            <a:off x="145774" y="86139"/>
            <a:ext cx="11900452" cy="6659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1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382EB659-C23D-42A4-BD42-82B9F12E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" y="5339026"/>
            <a:ext cx="1356259" cy="13562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C01009A">
            <a:extLst>
              <a:ext uri="{FF2B5EF4-FFF2-40B4-BE49-F238E27FC236}">
                <a16:creationId xmlns:a16="http://schemas.microsoft.com/office/drawing/2014/main" id="{1F1B030D-9292-4FA1-B455-35B880E14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851" y="512091"/>
            <a:ext cx="2323480" cy="316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">
            <a:extLst>
              <a:ext uri="{FF2B5EF4-FFF2-40B4-BE49-F238E27FC236}">
                <a16:creationId xmlns:a16="http://schemas.microsoft.com/office/drawing/2014/main" id="{6B73E0E6-2F1B-449A-B663-A66ED67E91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1089" y="4797425"/>
            <a:ext cx="7058025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يشرح المعلمُ الدرسَ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D48457-236B-4F24-A9C6-EFEDAA1DEBB1}"/>
              </a:ext>
            </a:extLst>
          </p:cNvPr>
          <p:cNvCxnSpPr/>
          <p:nvPr/>
        </p:nvCxnSpPr>
        <p:spPr>
          <a:xfrm flipH="1">
            <a:off x="7765844" y="6217829"/>
            <a:ext cx="164327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3161B8-F3BE-4588-B838-334DD5AE9DA4}"/>
              </a:ext>
            </a:extLst>
          </p:cNvPr>
          <p:cNvCxnSpPr/>
          <p:nvPr/>
        </p:nvCxnSpPr>
        <p:spPr>
          <a:xfrm flipH="1">
            <a:off x="5294970" y="6350564"/>
            <a:ext cx="164327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F0D886-89C5-4C05-B55E-3D75FB73E070}"/>
              </a:ext>
            </a:extLst>
          </p:cNvPr>
          <p:cNvCxnSpPr/>
          <p:nvPr/>
        </p:nvCxnSpPr>
        <p:spPr>
          <a:xfrm flipH="1">
            <a:off x="2663935" y="6329825"/>
            <a:ext cx="164327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25F731B-154B-4FF6-AFBC-78E9A95A42C0}"/>
              </a:ext>
            </a:extLst>
          </p:cNvPr>
          <p:cNvSpPr/>
          <p:nvPr/>
        </p:nvSpPr>
        <p:spPr>
          <a:xfrm>
            <a:off x="7233972" y="4143377"/>
            <a:ext cx="99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0000"/>
                </a:highligh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فعل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00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F680C8-398E-4195-AAB2-B156B0780498}"/>
              </a:ext>
            </a:extLst>
          </p:cNvPr>
          <p:cNvSpPr/>
          <p:nvPr/>
        </p:nvSpPr>
        <p:spPr>
          <a:xfrm>
            <a:off x="5294970" y="3681712"/>
            <a:ext cx="1244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فاعل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7EF492-1BCC-403E-B094-9888A602677F}"/>
              </a:ext>
            </a:extLst>
          </p:cNvPr>
          <p:cNvSpPr/>
          <p:nvPr/>
        </p:nvSpPr>
        <p:spPr>
          <a:xfrm>
            <a:off x="2059474" y="3874095"/>
            <a:ext cx="2247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FFFF"/>
                </a:highligh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مفعول به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00FFFF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BA8F5-1EEC-47A8-A6C5-2CA310C0D656}"/>
              </a:ext>
            </a:extLst>
          </p:cNvPr>
          <p:cNvSpPr/>
          <p:nvPr/>
        </p:nvSpPr>
        <p:spPr>
          <a:xfrm>
            <a:off x="145774" y="86139"/>
            <a:ext cx="11900452" cy="6659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1" name="Picture 2" descr="Media Tweets by عائشة سيف الخاجة (@aishasaifsec) | Twitter">
            <a:extLst>
              <a:ext uri="{FF2B5EF4-FFF2-40B4-BE49-F238E27FC236}">
                <a16:creationId xmlns:a16="http://schemas.microsoft.com/office/drawing/2014/main" id="{8D9B5348-87F8-4C49-92D0-1804F871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9" y="5339026"/>
            <a:ext cx="1356259" cy="13562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292AD-EA83-43B3-AB02-EA24188FED84}"/>
              </a:ext>
            </a:extLst>
          </p:cNvPr>
          <p:cNvSpPr txBox="1"/>
          <p:nvPr/>
        </p:nvSpPr>
        <p:spPr>
          <a:xfrm>
            <a:off x="8229600" y="228600"/>
            <a:ext cx="38321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نستنتج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9ADA0F5-3529-4966-B0CD-F2AE6D7DA29D}"/>
              </a:ext>
            </a:extLst>
          </p:cNvPr>
          <p:cNvSpPr txBox="1">
            <a:spLocks/>
          </p:cNvSpPr>
          <p:nvPr/>
        </p:nvSpPr>
        <p:spPr>
          <a:xfrm>
            <a:off x="2961480" y="1049583"/>
            <a:ext cx="5268120" cy="190688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فعل</a:t>
            </a: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 و </a:t>
            </a: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فاعل</a:t>
            </a: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 و </a:t>
            </a: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anose="020B0604030504040204" pitchFamily="34" charset="0"/>
              </a:rPr>
              <a:t>مفعول به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4E33A-A3FC-464D-A7F6-8A5C69473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09" y="3362927"/>
            <a:ext cx="11814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anose="020B0604030504040204" pitchFamily="34" charset="0"/>
              </a:rPr>
              <a:t>الفاعل</a:t>
            </a:r>
            <a:r>
              <a:rPr kumimoji="0" lang="ar-AE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anose="020B0604030504040204" pitchFamily="34" charset="0"/>
              </a:rPr>
              <a:t>:</a:t>
            </a:r>
            <a:r>
              <a:rPr lang="ar-AE" altLang="en-US" sz="3200" b="1" dirty="0">
                <a:solidFill>
                  <a:prstClr val="black"/>
                </a:solidFill>
                <a:cs typeface="Tahoma" panose="020B0604030504040204" pitchFamily="34" charset="0"/>
              </a:rPr>
              <a:t>وهو من يقوم بالفعل ،</a:t>
            </a:r>
            <a:r>
              <a:rPr lang="ar-BH" altLang="en-US" sz="3200" b="1" dirty="0">
                <a:solidFill>
                  <a:prstClr val="black"/>
                </a:solidFill>
                <a:cs typeface="Tahoma" panose="020B0604030504040204" pitchFamily="34" charset="0"/>
              </a:rPr>
              <a:t> </a:t>
            </a:r>
            <a:r>
              <a:rPr kumimoji="0" lang="ar-AE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anose="020B0604030504040204" pitchFamily="34" charset="0"/>
              </a:rPr>
              <a:t>و</a:t>
            </a:r>
            <a:r>
              <a:rPr kumimoji="0" lang="ar-BH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anose="020B0604030504040204" pitchFamily="34" charset="0"/>
              </a:rPr>
              <a:t>يأتي دائماً مرفوعاً، وعلامةُ رفعهُ الضَّمةُ</a:t>
            </a:r>
            <a:r>
              <a:rPr kumimoji="0" lang="ar-BH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ahoma" panose="020B0604030504040204" pitchFamily="34" charset="0"/>
              </a:rPr>
              <a:t> أو </a:t>
            </a:r>
            <a:r>
              <a:rPr kumimoji="0" lang="ar-BH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anose="020B0604030504040204" pitchFamily="34" charset="0"/>
              </a:rPr>
              <a:t>تنوينُ الضَّمِّ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7561A-9157-44EC-B8AB-FB014AD434A3}"/>
              </a:ext>
            </a:extLst>
          </p:cNvPr>
          <p:cNvSpPr txBox="1"/>
          <p:nvPr/>
        </p:nvSpPr>
        <p:spPr>
          <a:xfrm>
            <a:off x="132579" y="5089998"/>
            <a:ext cx="11624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anose="020B0604030504040204" pitchFamily="34" charset="0"/>
              </a:rPr>
              <a:t>المفعول به:</a:t>
            </a:r>
            <a:r>
              <a:rPr lang="ar-AE" sz="3200" b="1" dirty="0">
                <a:solidFill>
                  <a:prstClr val="black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وهو من يقع عليه الفعل يأتي </a:t>
            </a: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anose="020B0604030504040204" pitchFamily="34" charset="0"/>
              </a:rPr>
              <a:t>منصوباً وعلامة نصبه  الفتخة أو تنوين الفتح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DEC18-CB87-4146-B36B-41C226AF8219}"/>
              </a:ext>
            </a:extLst>
          </p:cNvPr>
          <p:cNvSpPr/>
          <p:nvPr/>
        </p:nvSpPr>
        <p:spPr>
          <a:xfrm>
            <a:off x="3013877" y="316329"/>
            <a:ext cx="5810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الجملة الفعلية </a:t>
            </a:r>
            <a:r>
              <a:rPr lang="ar-AE" sz="3600" b="1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تتكون من</a:t>
            </a: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945A69-CD32-4121-A7A2-FB398D178FD2}"/>
              </a:ext>
            </a:extLst>
          </p:cNvPr>
          <p:cNvSpPr/>
          <p:nvPr/>
        </p:nvSpPr>
        <p:spPr>
          <a:xfrm>
            <a:off x="5923560" y="2310134"/>
            <a:ext cx="5801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solidFill>
                  <a:srgbClr val="FF0000"/>
                </a:solidFill>
                <a:latin typeface="Trebuchet MS" panose="020B0603020202020204"/>
                <a:cs typeface="Tahoma" panose="020B0604030504040204" pitchFamily="34" charset="0"/>
              </a:rPr>
              <a:t>الفعل: </a:t>
            </a:r>
            <a:r>
              <a:rPr lang="ar-AE" sz="3600" b="1" dirty="0">
                <a:latin typeface="Trebuchet MS" panose="020B0603020202020204"/>
                <a:cs typeface="Tahoma" panose="020B0604030504040204" pitchFamily="34" charset="0"/>
              </a:rPr>
              <a:t>ماض- مضارع - أمر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  <p:bldP spid="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8D92BE-C659-4560-A17A-939D6978AC60}"/>
              </a:ext>
            </a:extLst>
          </p:cNvPr>
          <p:cNvSpPr/>
          <p:nvPr/>
        </p:nvSpPr>
        <p:spPr>
          <a:xfrm>
            <a:off x="941384" y="1477748"/>
            <a:ext cx="10309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هل جميع الجمل الفعلية تحتوي على مفعول به؟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DF3720-AEA5-4DA7-A673-6111FF397D13}"/>
              </a:ext>
            </a:extLst>
          </p:cNvPr>
          <p:cNvSpPr/>
          <p:nvPr/>
        </p:nvSpPr>
        <p:spPr>
          <a:xfrm>
            <a:off x="3446081" y="2967335"/>
            <a:ext cx="5299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لا،والدليل الجمل التالية.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1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</TotalTime>
  <Words>412</Words>
  <Application>Microsoft Office PowerPoint</Application>
  <PresentationFormat>Widescreen</PresentationFormat>
  <Paragraphs>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Aldhabi</vt:lpstr>
      <vt:lpstr>Arabic Typesetting</vt:lpstr>
      <vt:lpstr>Arial</vt:lpstr>
      <vt:lpstr>Calibri</vt:lpstr>
      <vt:lpstr>Franklin Gothic Book</vt:lpstr>
      <vt:lpstr>Lucida Sans Unicode</vt:lpstr>
      <vt:lpstr>Trebuchet MS</vt:lpstr>
      <vt:lpstr>Tw Cen MT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هيا لنلعب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تتعرض الدولة لفايروس كورونا فكري في بعض الحلول التي تحد من انتشار هذا المرض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حنان محمد الطنيجي</dc:creator>
  <cp:lastModifiedBy>نوال عبيد الشامسي</cp:lastModifiedBy>
  <cp:revision>38</cp:revision>
  <dcterms:created xsi:type="dcterms:W3CDTF">2020-04-03T16:11:06Z</dcterms:created>
  <dcterms:modified xsi:type="dcterms:W3CDTF">2020-04-21T09:52:06Z</dcterms:modified>
</cp:coreProperties>
</file>