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258" r:id="rId4"/>
    <p:sldId id="268" r:id="rId5"/>
    <p:sldId id="262" r:id="rId6"/>
    <p:sldId id="265" r:id="rId7"/>
    <p:sldId id="263" r:id="rId8"/>
    <p:sldId id="264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52438B-AF4C-4727-8A22-E5B9CE6AE0AB}" type="datetimeFigureOut">
              <a:rPr lang="en-US" smtClean="0"/>
              <a:t>6/1/20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3D94E7-906A-4B68-8B5F-78FC0D717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107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843BC-3B5A-4D63-BA83-702AC1DE20F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868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C1A18-9791-422B-BF6F-1C365A2CE7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FB87FA-3D10-4B15-8EB8-AA1EF9F85E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4CF78-6E11-44C8-AFB7-E4C518883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C27F6-B700-476C-929A-BB414AF649F1}" type="datetimeFigureOut">
              <a:rPr lang="en-US" smtClean="0"/>
              <a:t>6/1/20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38DD2B-219C-4C4F-950E-827B98424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22ABB2-363B-49B4-A2E0-5EF986A1D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C087A-65AA-45B6-8A63-DBD74B475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584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C2713-84E3-4AA0-976E-8A107D4DD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DBD990-CBC1-4834-9BDC-E8BDA08A69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6D3F28-3FCE-40CE-8AAA-CBC8F9E3F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C27F6-B700-476C-929A-BB414AF649F1}" type="datetimeFigureOut">
              <a:rPr lang="en-US" smtClean="0"/>
              <a:t>6/1/20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3BA651-1849-46EB-AF39-E65B74331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6B75A2-F5F5-4BF4-A9CA-C88BC3FB8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C087A-65AA-45B6-8A63-DBD74B475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04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945BE3-A953-48BA-B8CA-F05861E101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E989C5-EE51-42EC-9A74-EB42ABF2C0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0F8596-EDCC-41A7-B916-36F817634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C27F6-B700-476C-929A-BB414AF649F1}" type="datetimeFigureOut">
              <a:rPr lang="en-US" smtClean="0"/>
              <a:t>6/1/20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851A3-C8CF-4979-855A-0E6C388CE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EAA3D0-4C75-4763-AF11-6787EB36E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C087A-65AA-45B6-8A63-DBD74B475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232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476C9-963C-4D5E-B64A-A05DAEF2E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6B07B-B709-417F-8A3B-201CF4782A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4D0123-E633-401A-86DA-35B3760F9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C27F6-B700-476C-929A-BB414AF649F1}" type="datetimeFigureOut">
              <a:rPr lang="en-US" smtClean="0"/>
              <a:t>6/1/20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04622C-2542-4CCE-9500-83C6A151F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F4BF9-F265-431D-A2C3-885BD6F8F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C087A-65AA-45B6-8A63-DBD74B475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685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B6D12-EDA9-48E0-B9F8-6A7383C25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7A3A4B-5108-495B-A547-C2D191AB55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43FB88-1F55-4BCF-9941-F48679601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C27F6-B700-476C-929A-BB414AF649F1}" type="datetimeFigureOut">
              <a:rPr lang="en-US" smtClean="0"/>
              <a:t>6/1/20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0C573B-CB5A-40C9-8994-2A21542C6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CD7F0-8F7A-43F5-9CDB-CDF41E42C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C087A-65AA-45B6-8A63-DBD74B475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486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FE281-2710-45C1-83E0-93F308C2B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E9F8C-7BB8-46C6-ADCC-7951890E66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4DEC79-4AFE-4AB8-9063-25BE2977A1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8903F3-7E5E-4DAD-AA8E-59012280F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C27F6-B700-476C-929A-BB414AF649F1}" type="datetimeFigureOut">
              <a:rPr lang="en-US" smtClean="0"/>
              <a:t>6/1/20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00765C-01D1-4242-BC38-44349A1DB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2BF79C-AF18-4CF9-97FB-CA80BB79D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C087A-65AA-45B6-8A63-DBD74B475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54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13127-D47C-4217-B4F5-A22599A8F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E79CDD-291D-4B1C-ACF5-A2A3C211E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AEB064-2A21-4D9E-83CD-2164BD1B08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478109-6969-4488-8169-1F53E0798E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828EC2-5B59-46C6-806C-92BC13272C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427E9F-2D91-4ECC-B8E1-A0CD1F42F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C27F6-B700-476C-929A-BB414AF649F1}" type="datetimeFigureOut">
              <a:rPr lang="en-US" smtClean="0"/>
              <a:t>6/1/20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FDAA47-3D83-4D6C-8BDD-470DC7C52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6D1F22-C441-420A-ABA2-CFD8224DB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C087A-65AA-45B6-8A63-DBD74B475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126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C570C-8BB6-47D4-9698-5BCEB572C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1DF2B4-CA79-47B5-810B-15ADD595A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C27F6-B700-476C-929A-BB414AF649F1}" type="datetimeFigureOut">
              <a:rPr lang="en-US" smtClean="0"/>
              <a:t>6/1/20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A0AC70-8EB2-415D-A176-B91A08364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F254AD-E761-4501-942C-2EC1DDA5A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C087A-65AA-45B6-8A63-DBD74B475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089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8445F8-4CD2-433B-BE70-BE5FA9780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C27F6-B700-476C-929A-BB414AF649F1}" type="datetimeFigureOut">
              <a:rPr lang="en-US" smtClean="0"/>
              <a:t>6/1/20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A8EA1-B52A-4A9C-AC81-4BBF376CF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AA0FC0-DE8D-4BA2-BBB6-1673D6A7D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C087A-65AA-45B6-8A63-DBD74B475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660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CD60A-5AFF-4B2E-BF78-07FA19F30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0687B-7633-4E0E-A56B-70B4E9A17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F56B67-F617-4108-AE83-8CEFD2F496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BB20AC-554C-40BA-8804-E8E6BC84A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C27F6-B700-476C-929A-BB414AF649F1}" type="datetimeFigureOut">
              <a:rPr lang="en-US" smtClean="0"/>
              <a:t>6/1/20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474C64-EA35-42CC-A32D-56F934B7E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611145-31B5-409F-8ED9-B66AC2250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C087A-65AA-45B6-8A63-DBD74B475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178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13644-5452-4605-9C76-8E2DEB789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D4C98F-8423-4A17-AA7D-6CF5B0764D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50309-E4B9-40B1-AFC9-A7CD3B7257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F89FC7-0300-4C37-8F44-4A22836A2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C27F6-B700-476C-929A-BB414AF649F1}" type="datetimeFigureOut">
              <a:rPr lang="en-US" smtClean="0"/>
              <a:t>6/1/20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16F247-77B5-42A7-BE2B-9E61949C9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708A78-52FF-4C66-83B1-AF7EA459C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C087A-65AA-45B6-8A63-DBD74B475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576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CEC5F4-0EE5-49D3-A032-9EBE50290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FD40CC-DDCB-42B8-AEC3-E1A487FF76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6E6A7-15BF-4C68-B642-9B1F87D5F6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C27F6-B700-476C-929A-BB414AF649F1}" type="datetimeFigureOut">
              <a:rPr lang="en-US" smtClean="0"/>
              <a:t>6/1/20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2DD20D-F5A4-49B2-A2C2-A8D93E1102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5BC758-E974-4E7B-9FE2-B2F5B8D6C4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C087A-65AA-45B6-8A63-DBD74B475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048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BF316-3375-4A1E-A63E-822FA061EB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8441" y="1508256"/>
            <a:ext cx="9144000" cy="238760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ar-AE" dirty="0"/>
              <a:t>مراجعة على دروس النحو والبلاغة </a:t>
            </a:r>
            <a:br>
              <a:rPr lang="ar-AE" dirty="0"/>
            </a:br>
            <a:r>
              <a:rPr lang="ar-AE" dirty="0"/>
              <a:t>للفصلين الثاني والثالث</a:t>
            </a:r>
            <a:br>
              <a:rPr lang="ar-AE" dirty="0"/>
            </a:br>
            <a:r>
              <a:rPr lang="ar-AE" dirty="0"/>
              <a:t>(الصف العاشر)</a:t>
            </a:r>
            <a:br>
              <a:rPr lang="ar-AE" dirty="0"/>
            </a:br>
            <a:r>
              <a:rPr lang="ar-AE" sz="2700" dirty="0"/>
              <a:t>______________________________________________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9DA09C-46AC-44C4-B6D1-6A7B28EC5D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28345" y="3895856"/>
            <a:ext cx="3621247" cy="2186366"/>
          </a:xfrm>
        </p:spPr>
        <p:txBody>
          <a:bodyPr>
            <a:normAutofit lnSpcReduction="10000"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dirty="0"/>
              <a:t>أسلوب الاستثناء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dirty="0"/>
              <a:t>أسلوب الاختصاص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dirty="0"/>
              <a:t>ضمائر الرفع والنصب والجر 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dirty="0"/>
              <a:t>الطباق والمقابلة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dirty="0"/>
              <a:t>التقديم والتأخير</a:t>
            </a:r>
          </a:p>
          <a:p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21A888D-B7E3-44D3-B65E-3D4410397DFD}"/>
              </a:ext>
            </a:extLst>
          </p:cNvPr>
          <p:cNvSpPr txBox="1">
            <a:spLocks/>
          </p:cNvSpPr>
          <p:nvPr/>
        </p:nvSpPr>
        <p:spPr>
          <a:xfrm>
            <a:off x="604007" y="5989943"/>
            <a:ext cx="3017240" cy="481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dirty="0"/>
              <a:t>إعداد المعلمة : هدى المقبالي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666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249AC7-42E5-41D2-A01B-0455D0A258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21" t="15046" r="19840" b="8746"/>
          <a:stretch/>
        </p:blipFill>
        <p:spPr>
          <a:xfrm>
            <a:off x="327169" y="197388"/>
            <a:ext cx="11434195" cy="633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856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8284" y="4882403"/>
            <a:ext cx="8667370" cy="1143000"/>
          </a:xfrm>
        </p:spPr>
        <p:txBody>
          <a:bodyPr>
            <a:normAutofit/>
          </a:bodyPr>
          <a:lstStyle/>
          <a:p>
            <a:pPr algn="r"/>
            <a:r>
              <a:rPr lang="ar-AE" sz="2400" dirty="0">
                <a:highlight>
                  <a:srgbClr val="C0C0C0"/>
                </a:highlight>
              </a:rPr>
              <a:t>* أنواع الاستثناء : تام منفي ، تام مثبت ، ناقص منفي </a:t>
            </a:r>
            <a:endParaRPr lang="en-GB" sz="2400" dirty="0">
              <a:highlight>
                <a:srgbClr val="C0C0C0"/>
              </a:highlight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40893" y="4345498"/>
            <a:ext cx="3479361" cy="16147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ar-OM" sz="2400" dirty="0"/>
              <a:t>تام=وجود جميع أركان الاستثناء.</a:t>
            </a:r>
          </a:p>
          <a:p>
            <a:pPr>
              <a:lnSpc>
                <a:spcPct val="170000"/>
              </a:lnSpc>
            </a:pPr>
            <a:r>
              <a:rPr lang="ar-OM" sz="2400" dirty="0"/>
              <a:t>ناقص=نقصان ركن من الاستثناء(المستثنى</a:t>
            </a:r>
            <a:r>
              <a:rPr lang="ar-AE" sz="2400" dirty="0"/>
              <a:t> منه</a:t>
            </a:r>
            <a:r>
              <a:rPr lang="ar-OM" sz="2400" dirty="0"/>
              <a:t>).</a:t>
            </a:r>
          </a:p>
          <a:p>
            <a:pPr>
              <a:lnSpc>
                <a:spcPct val="170000"/>
              </a:lnSpc>
            </a:pPr>
            <a:r>
              <a:rPr lang="ar-OM" sz="2400" dirty="0"/>
              <a:t>منفي=وجود أداة نفي</a:t>
            </a:r>
            <a:r>
              <a:rPr lang="ar-AE" sz="2400" dirty="0"/>
              <a:t> (ما/لم/لن/ليس/لا).</a:t>
            </a:r>
            <a:endParaRPr lang="ar-OM" sz="2400" dirty="0"/>
          </a:p>
          <a:p>
            <a:pPr>
              <a:lnSpc>
                <a:spcPct val="170000"/>
              </a:lnSpc>
            </a:pPr>
            <a:r>
              <a:rPr lang="ar-OM" sz="2400" dirty="0"/>
              <a:t>مثبت= عدم وجود أداة نفي.</a:t>
            </a:r>
            <a:endParaRPr lang="en-GB" sz="2400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0C7794C-CF6A-4FE2-9EC6-5AD22D9A7793}"/>
              </a:ext>
            </a:extLst>
          </p:cNvPr>
          <p:cNvSpPr txBox="1">
            <a:spLocks/>
          </p:cNvSpPr>
          <p:nvPr/>
        </p:nvSpPr>
        <p:spPr>
          <a:xfrm>
            <a:off x="705140" y="1350665"/>
            <a:ext cx="10515600" cy="11447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dirty="0"/>
              <a:t>عناصر الاستثناء : </a:t>
            </a:r>
            <a:r>
              <a:rPr lang="ar-AE" dirty="0">
                <a:solidFill>
                  <a:schemeClr val="accent5">
                    <a:lumMod val="75000"/>
                  </a:schemeClr>
                </a:solidFill>
              </a:rPr>
              <a:t>المستثنى منه </a:t>
            </a:r>
            <a:r>
              <a:rPr lang="ar-AE" dirty="0"/>
              <a:t>، </a:t>
            </a:r>
            <a:r>
              <a:rPr lang="ar-AE" dirty="0">
                <a:solidFill>
                  <a:srgbClr val="FF0000"/>
                </a:solidFill>
              </a:rPr>
              <a:t>أداة الاستثناء </a:t>
            </a:r>
            <a:r>
              <a:rPr lang="ar-AE" dirty="0"/>
              <a:t>، </a:t>
            </a:r>
            <a:r>
              <a:rPr lang="ar-AE" dirty="0">
                <a:solidFill>
                  <a:srgbClr val="00B050"/>
                </a:solidFill>
              </a:rPr>
              <a:t>المستشنى</a:t>
            </a:r>
            <a:r>
              <a:rPr lang="ar-AE" dirty="0"/>
              <a:t> .</a:t>
            </a:r>
          </a:p>
          <a:p>
            <a:pPr marL="0" indent="0" algn="r" rtl="1">
              <a:buFont typeface="Arial" panose="020B0604020202020204" pitchFamily="34" charset="0"/>
              <a:buNone/>
            </a:pPr>
            <a:r>
              <a:rPr lang="ar-AE" dirty="0"/>
              <a:t>                مثال : طارت </a:t>
            </a:r>
            <a:r>
              <a:rPr lang="ar-AE" dirty="0">
                <a:solidFill>
                  <a:schemeClr val="accent5">
                    <a:lumMod val="75000"/>
                  </a:schemeClr>
                </a:solidFill>
              </a:rPr>
              <a:t>الحمامات</a:t>
            </a:r>
            <a:r>
              <a:rPr lang="ar-AE" dirty="0"/>
              <a:t> </a:t>
            </a:r>
            <a:r>
              <a:rPr lang="ar-AE" dirty="0">
                <a:solidFill>
                  <a:srgbClr val="FF0000"/>
                </a:solidFill>
              </a:rPr>
              <a:t>إلا</a:t>
            </a:r>
            <a:r>
              <a:rPr lang="ar-AE" dirty="0"/>
              <a:t> </a:t>
            </a:r>
            <a:r>
              <a:rPr lang="ar-AE" dirty="0">
                <a:solidFill>
                  <a:srgbClr val="00B050"/>
                </a:solidFill>
              </a:rPr>
              <a:t>حمامة واحدة .</a:t>
            </a:r>
          </a:p>
          <a:p>
            <a:pPr marL="0" indent="0" algn="r" rtl="1">
              <a:buFont typeface="Arial" panose="020B0604020202020204" pitchFamily="34" charset="0"/>
              <a:buNone/>
            </a:pPr>
            <a:endParaRPr lang="ar-AE" dirty="0">
              <a:solidFill>
                <a:srgbClr val="00B050"/>
              </a:solidFill>
            </a:endParaRPr>
          </a:p>
          <a:p>
            <a:pPr marL="0" indent="0" algn="r" rtl="1">
              <a:buFont typeface="Arial" panose="020B0604020202020204" pitchFamily="34" charset="0"/>
              <a:buNone/>
            </a:pPr>
            <a:endParaRPr lang="ar-AE" dirty="0">
              <a:solidFill>
                <a:srgbClr val="00B050"/>
              </a:solidFill>
            </a:endParaRPr>
          </a:p>
          <a:p>
            <a:pPr marL="0" indent="0" algn="r" rtl="1">
              <a:buFont typeface="Arial" panose="020B0604020202020204" pitchFamily="34" charset="0"/>
              <a:buNone/>
            </a:pPr>
            <a:endParaRPr lang="ar-AE" dirty="0">
              <a:solidFill>
                <a:srgbClr val="00B050"/>
              </a:solidFill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0F5F1652-A8F0-461A-A10D-18E65DDE5A50}"/>
              </a:ext>
            </a:extLst>
          </p:cNvPr>
          <p:cNvSpPr txBox="1">
            <a:spLocks/>
          </p:cNvSpPr>
          <p:nvPr/>
        </p:nvSpPr>
        <p:spPr>
          <a:xfrm>
            <a:off x="74174" y="309487"/>
            <a:ext cx="10515600" cy="968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AE" sz="4000" dirty="0"/>
              <a:t>أسلوب الاستثناء:</a:t>
            </a:r>
            <a:endParaRPr lang="en-US" sz="4000" dirty="0"/>
          </a:p>
        </p:txBody>
      </p:sp>
      <p:graphicFrame>
        <p:nvGraphicFramePr>
          <p:cNvPr id="31" name="Content Placeholder 4">
            <a:extLst>
              <a:ext uri="{FF2B5EF4-FFF2-40B4-BE49-F238E27FC236}">
                <a16:creationId xmlns:a16="http://schemas.microsoft.com/office/drawing/2014/main" id="{05DBDB08-86CB-4F48-930C-C0BE325DD8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8088377"/>
              </p:ext>
            </p:extLst>
          </p:nvPr>
        </p:nvGraphicFramePr>
        <p:xfrm>
          <a:off x="4613634" y="2616320"/>
          <a:ext cx="6312020" cy="2193629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216402">
                  <a:extLst>
                    <a:ext uri="{9D8B030D-6E8A-4147-A177-3AD203B41FA5}">
                      <a16:colId xmlns:a16="http://schemas.microsoft.com/office/drawing/2014/main" val="4070147318"/>
                    </a:ext>
                  </a:extLst>
                </a:gridCol>
                <a:gridCol w="1098958">
                  <a:extLst>
                    <a:ext uri="{9D8B030D-6E8A-4147-A177-3AD203B41FA5}">
                      <a16:colId xmlns:a16="http://schemas.microsoft.com/office/drawing/2014/main" val="1917811167"/>
                    </a:ext>
                  </a:extLst>
                </a:gridCol>
                <a:gridCol w="1174459">
                  <a:extLst>
                    <a:ext uri="{9D8B030D-6E8A-4147-A177-3AD203B41FA5}">
                      <a16:colId xmlns:a16="http://schemas.microsoft.com/office/drawing/2014/main" val="2937560907"/>
                    </a:ext>
                  </a:extLst>
                </a:gridCol>
                <a:gridCol w="2822201">
                  <a:extLst>
                    <a:ext uri="{9D8B030D-6E8A-4147-A177-3AD203B41FA5}">
                      <a16:colId xmlns:a16="http://schemas.microsoft.com/office/drawing/2014/main" val="2496269608"/>
                    </a:ext>
                  </a:extLst>
                </a:gridCol>
              </a:tblGrid>
              <a:tr h="356445">
                <a:tc>
                  <a:txBody>
                    <a:bodyPr/>
                    <a:lstStyle/>
                    <a:p>
                      <a:pPr algn="ctr"/>
                      <a:r>
                        <a:rPr lang="ar-AE" dirty="0"/>
                        <a:t>نوع الاستثناء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dirty="0">
                          <a:solidFill>
                            <a:srgbClr val="C00000"/>
                          </a:solidFill>
                        </a:rPr>
                        <a:t>أداة النفي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dirty="0">
                          <a:solidFill>
                            <a:schemeClr val="accent1"/>
                          </a:solidFill>
                        </a:rPr>
                        <a:t>المستثنى منه 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dirty="0"/>
                        <a:t>الجملة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18485"/>
                  </a:ext>
                </a:extLst>
              </a:tr>
              <a:tr h="528174">
                <a:tc>
                  <a:txBody>
                    <a:bodyPr/>
                    <a:lstStyle/>
                    <a:p>
                      <a:pPr algn="ctr"/>
                      <a:r>
                        <a:rPr lang="ar-AE" dirty="0"/>
                        <a:t>تام منفي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dirty="0"/>
                        <a:t>موجودة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dirty="0"/>
                        <a:t>موجود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dirty="0">
                          <a:solidFill>
                            <a:srgbClr val="C00000"/>
                          </a:solidFill>
                        </a:rPr>
                        <a:t>ما</a:t>
                      </a:r>
                      <a:r>
                        <a:rPr lang="ar-AE" dirty="0"/>
                        <a:t> أضأت </a:t>
                      </a:r>
                      <a:r>
                        <a:rPr lang="ar-AE" dirty="0">
                          <a:solidFill>
                            <a:schemeClr val="accent1"/>
                          </a:solidFill>
                        </a:rPr>
                        <a:t>المصابيح</a:t>
                      </a:r>
                      <a:r>
                        <a:rPr lang="ar-AE" dirty="0"/>
                        <a:t> إلا مصباحاً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1453017"/>
                  </a:ext>
                </a:extLst>
              </a:tr>
              <a:tr h="631289">
                <a:tc>
                  <a:txBody>
                    <a:bodyPr/>
                    <a:lstStyle/>
                    <a:p>
                      <a:pPr algn="ctr"/>
                      <a:r>
                        <a:rPr lang="ar-AE" dirty="0"/>
                        <a:t>تام مثبت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dirty="0"/>
                        <a:t>غير موجودة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dirty="0"/>
                        <a:t>موجود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dirty="0"/>
                        <a:t>أضأت </a:t>
                      </a:r>
                      <a:r>
                        <a:rPr lang="ar-AE" dirty="0">
                          <a:solidFill>
                            <a:schemeClr val="accent1"/>
                          </a:solidFill>
                        </a:rPr>
                        <a:t>المصابيح</a:t>
                      </a:r>
                      <a:r>
                        <a:rPr lang="ar-AE" dirty="0"/>
                        <a:t> إلا مصباحاً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962605"/>
                  </a:ext>
                </a:extLst>
              </a:tr>
              <a:tr h="668406">
                <a:tc>
                  <a:txBody>
                    <a:bodyPr/>
                    <a:lstStyle/>
                    <a:p>
                      <a:pPr algn="ctr"/>
                      <a:r>
                        <a:rPr lang="ar-AE" dirty="0"/>
                        <a:t>ناقص منفي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dirty="0"/>
                        <a:t>موجودة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dirty="0"/>
                        <a:t>غير موجود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dirty="0">
                          <a:solidFill>
                            <a:srgbClr val="C00000"/>
                          </a:solidFill>
                        </a:rPr>
                        <a:t>ما</a:t>
                      </a:r>
                      <a:r>
                        <a:rPr lang="ar-AE" dirty="0"/>
                        <a:t> أضأت إلا مصباحاً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51918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0373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62522-BD83-4680-B96E-FE5674B3B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3892"/>
          </a:xfrm>
        </p:spPr>
        <p:txBody>
          <a:bodyPr/>
          <a:lstStyle/>
          <a:p>
            <a:pPr algn="ctr"/>
            <a:r>
              <a:rPr lang="ar-AE" dirty="0"/>
              <a:t>أسلوب الاختصاص: 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69E3213-14CE-49B4-8442-EFDB2020C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1629"/>
            <a:ext cx="10515600" cy="4675334"/>
          </a:xfrm>
        </p:spPr>
        <p:txBody>
          <a:bodyPr/>
          <a:lstStyle/>
          <a:p>
            <a:pPr algn="r" rtl="1"/>
            <a:r>
              <a:rPr lang="ar-AE" dirty="0">
                <a:solidFill>
                  <a:schemeClr val="accent6">
                    <a:lumMod val="75000"/>
                  </a:schemeClr>
                </a:solidFill>
              </a:rPr>
              <a:t>أنا</a:t>
            </a:r>
            <a:r>
              <a:rPr lang="ar-AE" dirty="0"/>
              <a:t> (</a:t>
            </a:r>
            <a:r>
              <a:rPr lang="ar-AE" dirty="0">
                <a:solidFill>
                  <a:srgbClr val="C00000"/>
                </a:solidFill>
              </a:rPr>
              <a:t>طالبةَ العلمِ</a:t>
            </a:r>
            <a:r>
              <a:rPr lang="ar-AE" dirty="0"/>
              <a:t>) </a:t>
            </a:r>
            <a:r>
              <a:rPr lang="ar-AE" dirty="0">
                <a:solidFill>
                  <a:schemeClr val="accent1"/>
                </a:solidFill>
              </a:rPr>
              <a:t>مجتهدة في دروسي</a:t>
            </a:r>
            <a:r>
              <a:rPr lang="ar-AE" dirty="0"/>
              <a:t>.</a:t>
            </a:r>
          </a:p>
          <a:p>
            <a:pPr algn="r" rtl="1"/>
            <a:r>
              <a:rPr lang="ar-AE" dirty="0">
                <a:solidFill>
                  <a:schemeClr val="accent6">
                    <a:lumMod val="75000"/>
                  </a:schemeClr>
                </a:solidFill>
              </a:rPr>
              <a:t>نحن</a:t>
            </a:r>
            <a:r>
              <a:rPr lang="ar-AE" dirty="0"/>
              <a:t> (</a:t>
            </a:r>
            <a:r>
              <a:rPr lang="ar-AE" dirty="0">
                <a:solidFill>
                  <a:srgbClr val="C00000"/>
                </a:solidFill>
              </a:rPr>
              <a:t>العربَ</a:t>
            </a:r>
            <a:r>
              <a:rPr lang="ar-AE" dirty="0"/>
              <a:t>) </a:t>
            </a:r>
            <a:r>
              <a:rPr lang="ar-AE" dirty="0">
                <a:solidFill>
                  <a:schemeClr val="accent1"/>
                </a:solidFill>
              </a:rPr>
              <a:t>أكثير الناس كرماً</a:t>
            </a:r>
            <a:r>
              <a:rPr lang="ar-AE" dirty="0"/>
              <a:t>.</a:t>
            </a:r>
          </a:p>
          <a:p>
            <a:pPr algn="r" rtl="1"/>
            <a:r>
              <a:rPr lang="ar-AE" dirty="0">
                <a:solidFill>
                  <a:schemeClr val="accent6">
                    <a:lumMod val="75000"/>
                  </a:schemeClr>
                </a:solidFill>
              </a:rPr>
              <a:t>أنتِ</a:t>
            </a:r>
            <a:r>
              <a:rPr lang="ar-AE" dirty="0"/>
              <a:t> (</a:t>
            </a:r>
            <a:r>
              <a:rPr lang="ar-AE" dirty="0">
                <a:solidFill>
                  <a:srgbClr val="C00000"/>
                </a:solidFill>
              </a:rPr>
              <a:t>الفتاةَ</a:t>
            </a:r>
            <a:r>
              <a:rPr lang="ar-AE" dirty="0"/>
              <a:t>) </a:t>
            </a:r>
            <a:r>
              <a:rPr lang="ar-AE" dirty="0">
                <a:solidFill>
                  <a:schemeClr val="accent1"/>
                </a:solidFill>
              </a:rPr>
              <a:t>جميلة بأخلاقكِ</a:t>
            </a:r>
            <a:r>
              <a:rPr lang="ar-AE" dirty="0"/>
              <a:t>.</a:t>
            </a:r>
          </a:p>
          <a:p>
            <a:pPr algn="r" rtl="1"/>
            <a:r>
              <a:rPr lang="ar-AE" dirty="0">
                <a:solidFill>
                  <a:schemeClr val="accent6">
                    <a:lumMod val="75000"/>
                  </a:schemeClr>
                </a:solidFill>
              </a:rPr>
              <a:t>أنتَ</a:t>
            </a:r>
            <a:r>
              <a:rPr lang="ar-AE" dirty="0"/>
              <a:t> (</a:t>
            </a:r>
            <a:r>
              <a:rPr lang="ar-AE" dirty="0">
                <a:solidFill>
                  <a:srgbClr val="C00000"/>
                </a:solidFill>
              </a:rPr>
              <a:t>معلمَ الأجيال</a:t>
            </a:r>
            <a:r>
              <a:rPr lang="ar-AE" dirty="0"/>
              <a:t>) </a:t>
            </a:r>
            <a:r>
              <a:rPr lang="ar-AE" dirty="0">
                <a:solidFill>
                  <a:schemeClr val="accent1"/>
                </a:solidFill>
              </a:rPr>
              <a:t>تعمل بحب وإخلاص</a:t>
            </a:r>
            <a:r>
              <a:rPr lang="ar-AE" dirty="0"/>
              <a:t>.</a:t>
            </a:r>
          </a:p>
          <a:p>
            <a:pPr marL="0" indent="0" algn="r" rtl="1">
              <a:buNone/>
            </a:pPr>
            <a:endParaRPr lang="ar-AE" dirty="0"/>
          </a:p>
          <a:p>
            <a:pPr algn="r" rtl="1"/>
            <a:endParaRPr lang="ar-AE" dirty="0"/>
          </a:p>
          <a:p>
            <a:pPr lvl="1" algn="r" rtl="1">
              <a:buFont typeface="Wingdings" panose="05000000000000000000" pitchFamily="2" charset="2"/>
              <a:buChar char="v"/>
            </a:pPr>
            <a:r>
              <a:rPr lang="ar-AE" dirty="0"/>
              <a:t> </a:t>
            </a:r>
            <a:r>
              <a:rPr lang="ar-AE" dirty="0">
                <a:solidFill>
                  <a:srgbClr val="C00000"/>
                </a:solidFill>
              </a:rPr>
              <a:t>الاسم المخصوص </a:t>
            </a:r>
            <a:r>
              <a:rPr lang="ar-AE" dirty="0"/>
              <a:t>يقع بين قوسين ، ويكون منصوب دائماً.</a:t>
            </a:r>
          </a:p>
          <a:p>
            <a:pPr lvl="1" algn="r" rtl="1">
              <a:buFont typeface="Wingdings" panose="05000000000000000000" pitchFamily="2" charset="2"/>
              <a:buChar char="v"/>
            </a:pPr>
            <a:r>
              <a:rPr lang="ar-AE" dirty="0"/>
              <a:t> يقع </a:t>
            </a:r>
            <a:r>
              <a:rPr lang="ar-AE" dirty="0">
                <a:solidFill>
                  <a:srgbClr val="C00000"/>
                </a:solidFill>
              </a:rPr>
              <a:t>الاسم المخصوص </a:t>
            </a:r>
            <a:r>
              <a:rPr lang="ar-AE" dirty="0"/>
              <a:t>بين </a:t>
            </a:r>
            <a:r>
              <a:rPr lang="ar-AE" dirty="0">
                <a:solidFill>
                  <a:schemeClr val="accent6">
                    <a:lumMod val="75000"/>
                  </a:schemeClr>
                </a:solidFill>
              </a:rPr>
              <a:t>مبتدأ</a:t>
            </a:r>
            <a:r>
              <a:rPr lang="ar-AE" dirty="0"/>
              <a:t> و</a:t>
            </a:r>
            <a:r>
              <a:rPr lang="ar-AE" dirty="0">
                <a:solidFill>
                  <a:schemeClr val="accent1"/>
                </a:solidFill>
              </a:rPr>
              <a:t>خبر</a:t>
            </a:r>
            <a:r>
              <a:rPr lang="ar-AE" dirty="0"/>
              <a:t>.</a:t>
            </a:r>
          </a:p>
          <a:p>
            <a:pPr lvl="1" algn="r" rtl="1">
              <a:buFont typeface="Wingdings" panose="05000000000000000000" pitchFamily="2" charset="2"/>
              <a:buChar char="v"/>
            </a:pPr>
            <a:r>
              <a:rPr lang="ar-AE" dirty="0"/>
              <a:t>يأتي </a:t>
            </a:r>
            <a:r>
              <a:rPr lang="ar-AE" dirty="0">
                <a:solidFill>
                  <a:srgbClr val="C00000"/>
                </a:solidFill>
              </a:rPr>
              <a:t>الاسم المخصوص </a:t>
            </a:r>
            <a:r>
              <a:rPr lang="ar-AE" dirty="0"/>
              <a:t>إما معرفاً بـ الـ التعريف ، أو مضافاً إلى معرف.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028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36532-C357-4B6C-82C3-1A45CB75E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533" y="247679"/>
            <a:ext cx="10515600" cy="1325563"/>
          </a:xfrm>
        </p:spPr>
        <p:txBody>
          <a:bodyPr/>
          <a:lstStyle/>
          <a:p>
            <a:pPr algn="ctr"/>
            <a:r>
              <a:rPr lang="ar-AE" dirty="0"/>
              <a:t>أسلوب الاختصاص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8AC0B-D97A-4ABD-B89C-0433C5C66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18501"/>
          </a:xfrm>
        </p:spPr>
        <p:txBody>
          <a:bodyPr>
            <a:normAutofit fontScale="92500" lnSpcReduction="10000"/>
          </a:bodyPr>
          <a:lstStyle/>
          <a:p>
            <a:pPr algn="r" rtl="1"/>
            <a:r>
              <a:rPr lang="ar-AE" b="1" dirty="0">
                <a:solidFill>
                  <a:schemeClr val="accent1">
                    <a:lumMod val="50000"/>
                  </a:schemeClr>
                </a:solidFill>
              </a:rPr>
              <a:t>حددي أي مما يلي يعد اسم مخصوص:</a:t>
            </a:r>
            <a:endParaRPr lang="ar-AE" b="1" dirty="0"/>
          </a:p>
          <a:p>
            <a:pPr algn="r" rtl="1">
              <a:lnSpc>
                <a:spcPct val="150000"/>
              </a:lnSpc>
            </a:pPr>
            <a:r>
              <a:rPr lang="ar-AE" dirty="0"/>
              <a:t>نحن </a:t>
            </a:r>
            <a:r>
              <a:rPr lang="ar-AE" u="sng" dirty="0"/>
              <a:t>الوالدين</a:t>
            </a:r>
            <a:r>
              <a:rPr lang="ar-AE" dirty="0"/>
              <a:t> نعتني بأطفالنا. </a:t>
            </a:r>
            <a:r>
              <a:rPr lang="ar-AE" dirty="0">
                <a:solidFill>
                  <a:srgbClr val="C00000"/>
                </a:solidFill>
              </a:rPr>
              <a:t>×</a:t>
            </a:r>
            <a:r>
              <a:rPr lang="ar-AE" dirty="0"/>
              <a:t> </a:t>
            </a:r>
            <a:r>
              <a:rPr lang="ar-AE" sz="2400" b="1" dirty="0"/>
              <a:t>ليس</a:t>
            </a:r>
            <a:r>
              <a:rPr lang="ar-AE" sz="2000" dirty="0"/>
              <a:t> اسماً مخصوصاً؛ لأنه لم يأتي بين قوسين.</a:t>
            </a:r>
          </a:p>
          <a:p>
            <a:pPr algn="r" rtl="1">
              <a:lnSpc>
                <a:spcPct val="150000"/>
              </a:lnSpc>
            </a:pPr>
            <a:r>
              <a:rPr lang="ar-AE" dirty="0"/>
              <a:t>نحن </a:t>
            </a:r>
            <a:r>
              <a:rPr lang="ar-AE" u="sng" dirty="0"/>
              <a:t>(الممرضون)</a:t>
            </a:r>
            <a:r>
              <a:rPr lang="ar-AE" dirty="0"/>
              <a:t> ملائكة الرحمة. </a:t>
            </a:r>
            <a:r>
              <a:rPr lang="ar-AE" dirty="0">
                <a:solidFill>
                  <a:srgbClr val="C00000"/>
                </a:solidFill>
              </a:rPr>
              <a:t>×</a:t>
            </a:r>
            <a:r>
              <a:rPr lang="ar-AE" dirty="0"/>
              <a:t> </a:t>
            </a:r>
            <a:r>
              <a:rPr lang="ar-AE" sz="2400" b="1" dirty="0"/>
              <a:t>ليس</a:t>
            </a:r>
            <a:r>
              <a:rPr lang="ar-AE" sz="2000" dirty="0"/>
              <a:t> اسماً مخصوصاً؛ لأنه جاء مرفوعاً.</a:t>
            </a:r>
          </a:p>
          <a:p>
            <a:pPr algn="r" rtl="1">
              <a:lnSpc>
                <a:spcPct val="150000"/>
              </a:lnSpc>
            </a:pPr>
            <a:r>
              <a:rPr lang="ar-AE" dirty="0"/>
              <a:t>أنا </a:t>
            </a:r>
            <a:r>
              <a:rPr lang="ar-AE" u="sng" dirty="0"/>
              <a:t>(المهندسَ)</a:t>
            </a:r>
            <a:r>
              <a:rPr lang="ar-AE" dirty="0"/>
              <a:t> أخطط الطرق. </a:t>
            </a:r>
            <a:r>
              <a:rPr lang="ar-AE" sz="2400" b="1" dirty="0">
                <a:solidFill>
                  <a:srgbClr val="00B050"/>
                </a:solidFill>
              </a:rPr>
              <a:t>اسم مخصوص</a:t>
            </a:r>
            <a:r>
              <a:rPr lang="ar-AE" sz="2000" dirty="0"/>
              <a:t>.</a:t>
            </a:r>
          </a:p>
          <a:p>
            <a:pPr algn="r" rtl="1">
              <a:lnSpc>
                <a:spcPct val="150000"/>
              </a:lnSpc>
            </a:pPr>
            <a:r>
              <a:rPr lang="ar-AE" dirty="0"/>
              <a:t>أنت </a:t>
            </a:r>
            <a:r>
              <a:rPr lang="ar-AE" u="sng" dirty="0"/>
              <a:t>(معلماً)</a:t>
            </a:r>
            <a:r>
              <a:rPr lang="ar-AE" dirty="0"/>
              <a:t> تعمل بحب وإخلاص. </a:t>
            </a:r>
            <a:r>
              <a:rPr lang="ar-AE" dirty="0">
                <a:solidFill>
                  <a:srgbClr val="C00000"/>
                </a:solidFill>
              </a:rPr>
              <a:t>×</a:t>
            </a:r>
            <a:r>
              <a:rPr lang="ar-AE" dirty="0"/>
              <a:t> </a:t>
            </a:r>
            <a:r>
              <a:rPr lang="ar-AE" sz="2400" b="1" dirty="0"/>
              <a:t>ليس</a:t>
            </a:r>
            <a:r>
              <a:rPr lang="ar-AE" sz="2000" dirty="0"/>
              <a:t> اسماً مخصوصاً؛ لأنه لم يأتي معرف بال أو مضاف إلى معرف.</a:t>
            </a:r>
            <a:endParaRPr lang="ar-AE" dirty="0"/>
          </a:p>
          <a:p>
            <a:pPr algn="r" rtl="1">
              <a:lnSpc>
                <a:spcPct val="150000"/>
              </a:lnSpc>
            </a:pPr>
            <a:r>
              <a:rPr lang="ar-AE" dirty="0"/>
              <a:t>أنتِ </a:t>
            </a:r>
            <a:r>
              <a:rPr lang="ar-AE" u="sng" dirty="0"/>
              <a:t>(طالبةٌ)</a:t>
            </a:r>
            <a:r>
              <a:rPr lang="ar-AE" dirty="0"/>
              <a:t> رائعة. </a:t>
            </a:r>
            <a:r>
              <a:rPr lang="ar-AE" dirty="0">
                <a:solidFill>
                  <a:srgbClr val="C00000"/>
                </a:solidFill>
              </a:rPr>
              <a:t>×</a:t>
            </a:r>
            <a:r>
              <a:rPr lang="ar-AE" dirty="0"/>
              <a:t> </a:t>
            </a:r>
            <a:r>
              <a:rPr lang="ar-AE" sz="2400" b="1" dirty="0"/>
              <a:t>ليس</a:t>
            </a:r>
            <a:r>
              <a:rPr lang="ar-AE" sz="2000" dirty="0"/>
              <a:t> اسماً مخصوصاً؛ لأنه جاء مرفوع.</a:t>
            </a:r>
          </a:p>
          <a:p>
            <a:pPr algn="r" rtl="1">
              <a:lnSpc>
                <a:spcPct val="150000"/>
              </a:lnSpc>
            </a:pPr>
            <a:r>
              <a:rPr lang="ar-AE" dirty="0"/>
              <a:t>أنتم (حماةَ الوطنِ) في حفظ الرحمن. </a:t>
            </a:r>
            <a:r>
              <a:rPr lang="ar-AE" b="1" dirty="0">
                <a:solidFill>
                  <a:srgbClr val="00B050"/>
                </a:solidFill>
              </a:rPr>
              <a:t>اسم مخصوص</a:t>
            </a:r>
            <a:r>
              <a:rPr lang="ar-AE" sz="2400" dirty="0"/>
              <a:t>.</a:t>
            </a:r>
            <a:endParaRPr lang="ar-AE" dirty="0"/>
          </a:p>
          <a:p>
            <a:pPr algn="r" rtl="1"/>
            <a:endParaRPr lang="ar-AE" dirty="0"/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531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97392"/>
            <a:ext cx="10515600" cy="650875"/>
          </a:xfrm>
        </p:spPr>
        <p:txBody>
          <a:bodyPr>
            <a:normAutofit fontScale="90000"/>
          </a:bodyPr>
          <a:lstStyle/>
          <a:p>
            <a:pPr algn="ctr"/>
            <a:r>
              <a:rPr lang="ar-AE" dirty="0"/>
              <a:t>ضمائر الرفع والنصب والجر :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4830855"/>
              </p:ext>
            </p:extLst>
          </p:nvPr>
        </p:nvGraphicFramePr>
        <p:xfrm>
          <a:off x="813732" y="1168401"/>
          <a:ext cx="10553351" cy="50291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6540">
                  <a:extLst>
                    <a:ext uri="{9D8B030D-6E8A-4147-A177-3AD203B41FA5}">
                      <a16:colId xmlns:a16="http://schemas.microsoft.com/office/drawing/2014/main" val="2874881918"/>
                    </a:ext>
                  </a:extLst>
                </a:gridCol>
                <a:gridCol w="1646261">
                  <a:extLst>
                    <a:ext uri="{9D8B030D-6E8A-4147-A177-3AD203B41FA5}">
                      <a16:colId xmlns:a16="http://schemas.microsoft.com/office/drawing/2014/main" val="1617676296"/>
                    </a:ext>
                  </a:extLst>
                </a:gridCol>
                <a:gridCol w="1913467">
                  <a:extLst>
                    <a:ext uri="{9D8B030D-6E8A-4147-A177-3AD203B41FA5}">
                      <a16:colId xmlns:a16="http://schemas.microsoft.com/office/drawing/2014/main" val="2019616550"/>
                    </a:ext>
                  </a:extLst>
                </a:gridCol>
                <a:gridCol w="1490133">
                  <a:extLst>
                    <a:ext uri="{9D8B030D-6E8A-4147-A177-3AD203B41FA5}">
                      <a16:colId xmlns:a16="http://schemas.microsoft.com/office/drawing/2014/main" val="2470585779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4057906724"/>
                    </a:ext>
                  </a:extLst>
                </a:gridCol>
                <a:gridCol w="1088550">
                  <a:extLst>
                    <a:ext uri="{9D8B030D-6E8A-4147-A177-3AD203B41FA5}">
                      <a16:colId xmlns:a16="http://schemas.microsoft.com/office/drawing/2014/main" val="2669526651"/>
                    </a:ext>
                  </a:extLst>
                </a:gridCol>
              </a:tblGrid>
              <a:tr h="589418">
                <a:tc>
                  <a:txBody>
                    <a:bodyPr/>
                    <a:lstStyle/>
                    <a:p>
                      <a:pPr algn="ctr" rtl="1"/>
                      <a:r>
                        <a:rPr lang="ar-AE" b="1" dirty="0"/>
                        <a:t>ضمائر الجر</a:t>
                      </a:r>
                      <a:endParaRPr lang="en-US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AE" b="1" dirty="0"/>
                        <a:t>ضمائر النصب</a:t>
                      </a:r>
                      <a:endParaRPr lang="en-US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AE" b="1" dirty="0"/>
                        <a:t>ضمائر الرفع</a:t>
                      </a:r>
                      <a:endParaRPr lang="en-US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795589"/>
                  </a:ext>
                </a:extLst>
              </a:tr>
              <a:tr h="496215">
                <a:tc>
                  <a:txBody>
                    <a:bodyPr/>
                    <a:lstStyle/>
                    <a:p>
                      <a:pPr algn="ctr" rtl="1"/>
                      <a:r>
                        <a:rPr lang="ar-AE" u="sng" dirty="0"/>
                        <a:t>متصلة فقط</a:t>
                      </a:r>
                      <a:endParaRPr lang="en-US" u="sng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u="sng" dirty="0"/>
                        <a:t>متصل</a:t>
                      </a:r>
                      <a:endParaRPr lang="en-US" u="sng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u="sng" dirty="0"/>
                        <a:t>منفصل</a:t>
                      </a:r>
                      <a:endParaRPr lang="en-US" u="sng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u="sng" dirty="0"/>
                        <a:t>متصل</a:t>
                      </a:r>
                      <a:endParaRPr lang="en-US" u="sng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u="sng" dirty="0"/>
                        <a:t>منفصل</a:t>
                      </a:r>
                      <a:endParaRPr lang="en-US" u="sng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6260029"/>
                  </a:ext>
                </a:extLst>
              </a:tr>
              <a:tr h="742649">
                <a:tc>
                  <a:txBody>
                    <a:bodyPr/>
                    <a:lstStyle/>
                    <a:p>
                      <a:pPr algn="ctr" rtl="1"/>
                      <a:r>
                        <a:rPr lang="ar-AE" dirty="0"/>
                        <a:t>صديق</a:t>
                      </a:r>
                      <a:r>
                        <a:rPr lang="ar-AE" dirty="0">
                          <a:solidFill>
                            <a:srgbClr val="C00000"/>
                          </a:solidFill>
                        </a:rPr>
                        <a:t>ي</a:t>
                      </a:r>
                      <a:r>
                        <a:rPr lang="ar-AE" dirty="0"/>
                        <a:t> أسدى لي معروفاً. </a:t>
                      </a:r>
                      <a:r>
                        <a:rPr lang="ar-AE" sz="1100" dirty="0">
                          <a:solidFill>
                            <a:srgbClr val="C00000"/>
                          </a:solidFill>
                        </a:rPr>
                        <a:t>(ياء المتكلم)</a:t>
                      </a:r>
                      <a:endParaRPr lang="ar-AE" dirty="0">
                        <a:solidFill>
                          <a:srgbClr val="C00000"/>
                        </a:solidFill>
                      </a:endParaRPr>
                    </a:p>
                    <a:p>
                      <a:pPr algn="ctr" rtl="1"/>
                      <a:r>
                        <a:rPr lang="ar-AE" dirty="0"/>
                        <a:t>صديق</a:t>
                      </a:r>
                      <a:r>
                        <a:rPr lang="ar-AE" dirty="0">
                          <a:solidFill>
                            <a:srgbClr val="C00000"/>
                          </a:solidFill>
                        </a:rPr>
                        <a:t>نا</a:t>
                      </a:r>
                      <a:r>
                        <a:rPr lang="ar-AE" dirty="0"/>
                        <a:t> أسدى لنا معروفاً. </a:t>
                      </a:r>
                      <a:r>
                        <a:rPr lang="ar-AE" sz="1100" dirty="0">
                          <a:solidFill>
                            <a:srgbClr val="C00000"/>
                          </a:solidFill>
                        </a:rPr>
                        <a:t>(نا جماعة المتكلمين)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dirty="0"/>
                        <a:t>كلمتَ</a:t>
                      </a:r>
                      <a:r>
                        <a:rPr lang="ar-AE" dirty="0">
                          <a:solidFill>
                            <a:schemeClr val="tx1"/>
                          </a:solidFill>
                        </a:rPr>
                        <a:t>ن</a:t>
                      </a:r>
                      <a:r>
                        <a:rPr lang="ar-AE" dirty="0">
                          <a:solidFill>
                            <a:srgbClr val="C00000"/>
                          </a:solidFill>
                        </a:rPr>
                        <a:t>ي </a:t>
                      </a:r>
                      <a:r>
                        <a:rPr lang="ar-AE" sz="1100" dirty="0">
                          <a:solidFill>
                            <a:srgbClr val="C00000"/>
                          </a:solidFill>
                        </a:rPr>
                        <a:t>(ياء المتكلم)</a:t>
                      </a:r>
                      <a:endParaRPr lang="ar-AE" dirty="0">
                        <a:solidFill>
                          <a:srgbClr val="C00000"/>
                        </a:solidFill>
                      </a:endParaRPr>
                    </a:p>
                    <a:p>
                      <a:pPr algn="ctr" rtl="1"/>
                      <a:r>
                        <a:rPr lang="ar-AE" dirty="0"/>
                        <a:t>كلمت</a:t>
                      </a:r>
                      <a:r>
                        <a:rPr lang="ar-AE" dirty="0">
                          <a:solidFill>
                            <a:srgbClr val="C00000"/>
                          </a:solidFill>
                        </a:rPr>
                        <a:t>نا </a:t>
                      </a:r>
                      <a:r>
                        <a:rPr lang="ar-AE" sz="1100" dirty="0">
                          <a:solidFill>
                            <a:srgbClr val="C00000"/>
                          </a:solidFill>
                        </a:rPr>
                        <a:t>(نا جماعة المتكلمين)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dirty="0">
                          <a:solidFill>
                            <a:srgbClr val="C00000"/>
                          </a:solidFill>
                        </a:rPr>
                        <a:t>إياي</a:t>
                      </a:r>
                      <a:r>
                        <a:rPr lang="ar-AE" dirty="0"/>
                        <a:t> تقصد</a:t>
                      </a:r>
                    </a:p>
                    <a:p>
                      <a:pPr algn="ctr" rtl="1"/>
                      <a:r>
                        <a:rPr lang="ar-AE" dirty="0">
                          <a:solidFill>
                            <a:srgbClr val="C00000"/>
                          </a:solidFill>
                        </a:rPr>
                        <a:t>إيانا</a:t>
                      </a:r>
                      <a:r>
                        <a:rPr lang="ar-AE" dirty="0"/>
                        <a:t> تقصد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dirty="0"/>
                        <a:t>كتب</a:t>
                      </a:r>
                      <a:r>
                        <a:rPr lang="ar-AE" dirty="0">
                          <a:solidFill>
                            <a:srgbClr val="C00000"/>
                          </a:solidFill>
                        </a:rPr>
                        <a:t>ت</a:t>
                      </a:r>
                      <a:r>
                        <a:rPr lang="ar-AE" dirty="0"/>
                        <a:t>ُ </a:t>
                      </a:r>
                      <a:r>
                        <a:rPr lang="ar-AE" sz="1100" dirty="0">
                          <a:solidFill>
                            <a:srgbClr val="C00000"/>
                          </a:solidFill>
                        </a:rPr>
                        <a:t>(تاء الفاعل)</a:t>
                      </a:r>
                      <a:endParaRPr lang="ar-AE" dirty="0">
                        <a:solidFill>
                          <a:srgbClr val="C00000"/>
                        </a:solidFill>
                      </a:endParaRPr>
                    </a:p>
                    <a:p>
                      <a:pPr algn="ctr" rtl="1"/>
                      <a:r>
                        <a:rPr lang="ar-AE" dirty="0"/>
                        <a:t>كتب</a:t>
                      </a:r>
                      <a:r>
                        <a:rPr lang="ar-AE" dirty="0">
                          <a:solidFill>
                            <a:srgbClr val="C00000"/>
                          </a:solidFill>
                        </a:rPr>
                        <a:t>نا </a:t>
                      </a:r>
                      <a:r>
                        <a:rPr lang="ar-AE" sz="1100" dirty="0">
                          <a:solidFill>
                            <a:srgbClr val="C00000"/>
                          </a:solidFill>
                        </a:rPr>
                        <a:t>(نا جماعة المتكلمين)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dirty="0">
                          <a:solidFill>
                            <a:srgbClr val="C00000"/>
                          </a:solidFill>
                        </a:rPr>
                        <a:t>أنا</a:t>
                      </a:r>
                    </a:p>
                    <a:p>
                      <a:pPr algn="ctr" rtl="1"/>
                      <a:r>
                        <a:rPr lang="ar-AE" dirty="0">
                          <a:solidFill>
                            <a:srgbClr val="C00000"/>
                          </a:solidFill>
                        </a:rPr>
                        <a:t>نحن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b="1" dirty="0"/>
                        <a:t>متكلم</a:t>
                      </a:r>
                      <a:endParaRPr lang="en-US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806663"/>
                  </a:ext>
                </a:extLst>
              </a:tr>
              <a:tr h="1601755">
                <a:tc>
                  <a:txBody>
                    <a:bodyPr/>
                    <a:lstStyle/>
                    <a:p>
                      <a:pPr algn="ctr" rtl="1"/>
                      <a:r>
                        <a:rPr lang="ar-AE" dirty="0"/>
                        <a:t>صديق</a:t>
                      </a:r>
                      <a:r>
                        <a:rPr lang="ar-AE" dirty="0">
                          <a:solidFill>
                            <a:srgbClr val="C00000"/>
                          </a:solidFill>
                        </a:rPr>
                        <a:t>ك</a:t>
                      </a:r>
                      <a:r>
                        <a:rPr lang="ar-AE" dirty="0"/>
                        <a:t>َ أسدى لك معروفاً.</a:t>
                      </a:r>
                    </a:p>
                    <a:p>
                      <a:pPr algn="ctr" rtl="1"/>
                      <a:r>
                        <a:rPr lang="ar-AE" dirty="0"/>
                        <a:t>صديقت</a:t>
                      </a:r>
                      <a:r>
                        <a:rPr lang="ar-AE" dirty="0">
                          <a:solidFill>
                            <a:srgbClr val="C00000"/>
                          </a:solidFill>
                        </a:rPr>
                        <a:t>ك</a:t>
                      </a:r>
                      <a:r>
                        <a:rPr lang="ar-AE" dirty="0"/>
                        <a:t>ِ أسدت لكِ معروفاً.</a:t>
                      </a:r>
                    </a:p>
                    <a:p>
                      <a:pPr algn="ctr" rtl="1"/>
                      <a:r>
                        <a:rPr lang="ar-AE" dirty="0"/>
                        <a:t>صديق</a:t>
                      </a:r>
                      <a:r>
                        <a:rPr lang="ar-AE" dirty="0">
                          <a:solidFill>
                            <a:srgbClr val="C00000"/>
                          </a:solidFill>
                        </a:rPr>
                        <a:t>ك</a:t>
                      </a:r>
                      <a:r>
                        <a:rPr lang="ar-AE" dirty="0">
                          <a:solidFill>
                            <a:schemeClr val="tx1"/>
                          </a:solidFill>
                        </a:rPr>
                        <a:t>ما</a:t>
                      </a:r>
                      <a:r>
                        <a:rPr lang="ar-AE" dirty="0"/>
                        <a:t> أسدى لكما معروفاً.</a:t>
                      </a:r>
                    </a:p>
                    <a:p>
                      <a:pPr algn="ctr" rtl="1"/>
                      <a:r>
                        <a:rPr lang="ar-AE" dirty="0"/>
                        <a:t>صديق</a:t>
                      </a:r>
                      <a:r>
                        <a:rPr lang="ar-AE" dirty="0">
                          <a:solidFill>
                            <a:srgbClr val="C00000"/>
                          </a:solidFill>
                        </a:rPr>
                        <a:t>ك</a:t>
                      </a:r>
                      <a:r>
                        <a:rPr lang="ar-AE" dirty="0">
                          <a:solidFill>
                            <a:schemeClr val="tx1"/>
                          </a:solidFill>
                        </a:rPr>
                        <a:t>م</a:t>
                      </a:r>
                      <a:r>
                        <a:rPr lang="ar-AE" dirty="0"/>
                        <a:t> أسدى لكم معروفاً.</a:t>
                      </a:r>
                    </a:p>
                    <a:p>
                      <a:pPr algn="ctr" rtl="1"/>
                      <a:r>
                        <a:rPr lang="ar-AE" dirty="0"/>
                        <a:t>صديقت</a:t>
                      </a:r>
                      <a:r>
                        <a:rPr lang="ar-AE" dirty="0">
                          <a:solidFill>
                            <a:srgbClr val="C00000"/>
                          </a:solidFill>
                        </a:rPr>
                        <a:t>ك</a:t>
                      </a:r>
                      <a:r>
                        <a:rPr lang="ar-AE" dirty="0">
                          <a:solidFill>
                            <a:schemeClr val="tx1"/>
                          </a:solidFill>
                        </a:rPr>
                        <a:t>ن</a:t>
                      </a:r>
                      <a:r>
                        <a:rPr lang="ar-AE" dirty="0"/>
                        <a:t> أسدت لكن معروفاً.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dirty="0"/>
                        <a:t>كلمتُ</a:t>
                      </a:r>
                      <a:r>
                        <a:rPr lang="ar-AE" dirty="0">
                          <a:solidFill>
                            <a:srgbClr val="C00000"/>
                          </a:solidFill>
                        </a:rPr>
                        <a:t>كَ</a:t>
                      </a:r>
                    </a:p>
                    <a:p>
                      <a:pPr algn="ctr" rtl="1"/>
                      <a:r>
                        <a:rPr lang="ar-AE" dirty="0"/>
                        <a:t>كلمتُ</a:t>
                      </a:r>
                      <a:r>
                        <a:rPr lang="ar-AE" dirty="0">
                          <a:solidFill>
                            <a:srgbClr val="C00000"/>
                          </a:solidFill>
                        </a:rPr>
                        <a:t>ك</a:t>
                      </a:r>
                      <a:r>
                        <a:rPr lang="ar-AE" dirty="0"/>
                        <a:t>ِ</a:t>
                      </a:r>
                    </a:p>
                    <a:p>
                      <a:pPr algn="ctr" rtl="1"/>
                      <a:r>
                        <a:rPr lang="ar-AE" dirty="0"/>
                        <a:t>كلمت</a:t>
                      </a:r>
                      <a:r>
                        <a:rPr lang="ar-AE" dirty="0">
                          <a:solidFill>
                            <a:srgbClr val="C00000"/>
                          </a:solidFill>
                        </a:rPr>
                        <a:t>ك</a:t>
                      </a:r>
                      <a:r>
                        <a:rPr lang="ar-AE" dirty="0">
                          <a:solidFill>
                            <a:schemeClr val="tx1"/>
                          </a:solidFill>
                        </a:rPr>
                        <a:t>ما</a:t>
                      </a:r>
                    </a:p>
                    <a:p>
                      <a:pPr algn="ctr" rtl="1"/>
                      <a:r>
                        <a:rPr lang="ar-AE" dirty="0"/>
                        <a:t>كلمت</a:t>
                      </a:r>
                      <a:r>
                        <a:rPr lang="ar-AE" dirty="0">
                          <a:solidFill>
                            <a:srgbClr val="C00000"/>
                          </a:solidFill>
                        </a:rPr>
                        <a:t>ك</a:t>
                      </a:r>
                      <a:r>
                        <a:rPr lang="ar-AE" dirty="0">
                          <a:solidFill>
                            <a:schemeClr val="tx1"/>
                          </a:solidFill>
                        </a:rPr>
                        <a:t>م</a:t>
                      </a:r>
                    </a:p>
                    <a:p>
                      <a:pPr algn="ctr" rtl="1"/>
                      <a:r>
                        <a:rPr lang="ar-AE" dirty="0"/>
                        <a:t>كلمت</a:t>
                      </a:r>
                      <a:r>
                        <a:rPr lang="ar-AE" dirty="0">
                          <a:solidFill>
                            <a:srgbClr val="C00000"/>
                          </a:solidFill>
                        </a:rPr>
                        <a:t>ك</a:t>
                      </a:r>
                      <a:r>
                        <a:rPr lang="ar-AE" dirty="0">
                          <a:solidFill>
                            <a:schemeClr val="tx1"/>
                          </a:solidFill>
                        </a:rPr>
                        <a:t>ن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dirty="0">
                          <a:solidFill>
                            <a:srgbClr val="C00000"/>
                          </a:solidFill>
                        </a:rPr>
                        <a:t>إياك</a:t>
                      </a:r>
                      <a:r>
                        <a:rPr lang="ar-AE" dirty="0"/>
                        <a:t>َ أقصد</a:t>
                      </a:r>
                    </a:p>
                    <a:p>
                      <a:pPr algn="ctr" rtl="1"/>
                      <a:r>
                        <a:rPr lang="ar-AE" dirty="0">
                          <a:solidFill>
                            <a:srgbClr val="C00000"/>
                          </a:solidFill>
                        </a:rPr>
                        <a:t>إياك</a:t>
                      </a:r>
                      <a:r>
                        <a:rPr lang="ar-AE" dirty="0"/>
                        <a:t>ِ أقصد</a:t>
                      </a:r>
                    </a:p>
                    <a:p>
                      <a:pPr algn="ctr" rtl="1"/>
                      <a:r>
                        <a:rPr lang="ar-AE" dirty="0">
                          <a:solidFill>
                            <a:srgbClr val="C00000"/>
                          </a:solidFill>
                        </a:rPr>
                        <a:t>إياكما</a:t>
                      </a:r>
                      <a:r>
                        <a:rPr lang="ar-AE" dirty="0"/>
                        <a:t> أقصد</a:t>
                      </a:r>
                    </a:p>
                    <a:p>
                      <a:pPr algn="ctr" rtl="1"/>
                      <a:r>
                        <a:rPr lang="ar-AE" dirty="0">
                          <a:solidFill>
                            <a:srgbClr val="C00000"/>
                          </a:solidFill>
                        </a:rPr>
                        <a:t>إياكم</a:t>
                      </a:r>
                      <a:r>
                        <a:rPr lang="ar-AE" dirty="0"/>
                        <a:t> أقصد</a:t>
                      </a:r>
                    </a:p>
                    <a:p>
                      <a:pPr algn="ctr" rtl="1"/>
                      <a:r>
                        <a:rPr lang="ar-AE" dirty="0">
                          <a:solidFill>
                            <a:srgbClr val="C00000"/>
                          </a:solidFill>
                        </a:rPr>
                        <a:t>إياكن</a:t>
                      </a:r>
                      <a:r>
                        <a:rPr lang="ar-AE" dirty="0"/>
                        <a:t> أقصد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dirty="0"/>
                        <a:t>كتب</a:t>
                      </a:r>
                      <a:r>
                        <a:rPr lang="ar-AE" dirty="0">
                          <a:solidFill>
                            <a:srgbClr val="C00000"/>
                          </a:solidFill>
                        </a:rPr>
                        <a:t>ت</a:t>
                      </a:r>
                      <a:r>
                        <a:rPr lang="ar-AE" dirty="0"/>
                        <a:t>َ</a:t>
                      </a:r>
                    </a:p>
                    <a:p>
                      <a:pPr algn="ctr" rtl="1"/>
                      <a:r>
                        <a:rPr lang="ar-AE" dirty="0"/>
                        <a:t>كتب</a:t>
                      </a:r>
                      <a:r>
                        <a:rPr lang="ar-AE" dirty="0">
                          <a:solidFill>
                            <a:srgbClr val="C00000"/>
                          </a:solidFill>
                        </a:rPr>
                        <a:t>ت</a:t>
                      </a:r>
                      <a:r>
                        <a:rPr lang="ar-AE" dirty="0"/>
                        <a:t>ِ</a:t>
                      </a:r>
                    </a:p>
                    <a:p>
                      <a:pPr algn="ctr" rtl="1"/>
                      <a:r>
                        <a:rPr lang="ar-AE" dirty="0"/>
                        <a:t>كتب</a:t>
                      </a:r>
                      <a:r>
                        <a:rPr lang="ar-AE" dirty="0">
                          <a:solidFill>
                            <a:srgbClr val="C00000"/>
                          </a:solidFill>
                        </a:rPr>
                        <a:t>ت</a:t>
                      </a:r>
                      <a:r>
                        <a:rPr lang="ar-AE" dirty="0">
                          <a:solidFill>
                            <a:schemeClr val="tx1"/>
                          </a:solidFill>
                        </a:rPr>
                        <a:t>ما</a:t>
                      </a:r>
                    </a:p>
                    <a:p>
                      <a:pPr algn="ctr" rtl="1"/>
                      <a:r>
                        <a:rPr lang="ar-AE" dirty="0"/>
                        <a:t>كتب</a:t>
                      </a:r>
                      <a:r>
                        <a:rPr lang="ar-AE" dirty="0">
                          <a:solidFill>
                            <a:srgbClr val="C00000"/>
                          </a:solidFill>
                        </a:rPr>
                        <a:t>ت</a:t>
                      </a:r>
                      <a:r>
                        <a:rPr lang="ar-AE" dirty="0">
                          <a:solidFill>
                            <a:schemeClr val="tx1"/>
                          </a:solidFill>
                        </a:rPr>
                        <a:t>م</a:t>
                      </a:r>
                    </a:p>
                    <a:p>
                      <a:pPr algn="ctr" rtl="1"/>
                      <a:r>
                        <a:rPr lang="ar-AE" dirty="0"/>
                        <a:t>كتب</a:t>
                      </a:r>
                      <a:r>
                        <a:rPr lang="ar-AE" dirty="0">
                          <a:solidFill>
                            <a:srgbClr val="C00000"/>
                          </a:solidFill>
                        </a:rPr>
                        <a:t>ت</a:t>
                      </a:r>
                      <a:r>
                        <a:rPr lang="ar-AE" dirty="0">
                          <a:solidFill>
                            <a:schemeClr val="tx1"/>
                          </a:solidFill>
                        </a:rPr>
                        <a:t>ن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dirty="0">
                          <a:solidFill>
                            <a:srgbClr val="C00000"/>
                          </a:solidFill>
                        </a:rPr>
                        <a:t>أنتَ</a:t>
                      </a:r>
                    </a:p>
                    <a:p>
                      <a:pPr algn="ctr" rtl="1"/>
                      <a:r>
                        <a:rPr lang="ar-AE" dirty="0">
                          <a:solidFill>
                            <a:srgbClr val="C00000"/>
                          </a:solidFill>
                        </a:rPr>
                        <a:t>أنتِ</a:t>
                      </a:r>
                    </a:p>
                    <a:p>
                      <a:pPr algn="ctr" rtl="1"/>
                      <a:r>
                        <a:rPr lang="ar-AE" dirty="0">
                          <a:solidFill>
                            <a:srgbClr val="C00000"/>
                          </a:solidFill>
                        </a:rPr>
                        <a:t>أنتما</a:t>
                      </a:r>
                    </a:p>
                    <a:p>
                      <a:pPr algn="ctr" rtl="1"/>
                      <a:r>
                        <a:rPr lang="ar-AE" dirty="0">
                          <a:solidFill>
                            <a:srgbClr val="C00000"/>
                          </a:solidFill>
                        </a:rPr>
                        <a:t>أنتم</a:t>
                      </a:r>
                    </a:p>
                    <a:p>
                      <a:pPr algn="ctr" rtl="1"/>
                      <a:r>
                        <a:rPr lang="ar-AE" dirty="0">
                          <a:solidFill>
                            <a:srgbClr val="C00000"/>
                          </a:solidFill>
                        </a:rPr>
                        <a:t>أنتن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b="1" dirty="0"/>
                        <a:t>مخاطب</a:t>
                      </a:r>
                      <a:endParaRPr lang="en-US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8323291"/>
                  </a:ext>
                </a:extLst>
              </a:tr>
              <a:tr h="1599162">
                <a:tc>
                  <a:txBody>
                    <a:bodyPr/>
                    <a:lstStyle/>
                    <a:p>
                      <a:pPr algn="ctr" rtl="1"/>
                      <a:r>
                        <a:rPr lang="ar-AE" dirty="0"/>
                        <a:t>صديق</a:t>
                      </a:r>
                      <a:r>
                        <a:rPr lang="ar-AE" dirty="0">
                          <a:solidFill>
                            <a:srgbClr val="C00000"/>
                          </a:solidFill>
                        </a:rPr>
                        <a:t>ه</a:t>
                      </a:r>
                      <a:r>
                        <a:rPr lang="ar-AE" dirty="0"/>
                        <a:t> أسدى له معروفاً.</a:t>
                      </a:r>
                    </a:p>
                    <a:p>
                      <a:pPr algn="ctr" rtl="1"/>
                      <a:r>
                        <a:rPr lang="ar-AE" dirty="0"/>
                        <a:t>صديقت</a:t>
                      </a:r>
                      <a:r>
                        <a:rPr lang="ar-AE" dirty="0">
                          <a:solidFill>
                            <a:srgbClr val="C00000"/>
                          </a:solidFill>
                        </a:rPr>
                        <a:t>ه</a:t>
                      </a:r>
                      <a:r>
                        <a:rPr lang="ar-AE" dirty="0">
                          <a:solidFill>
                            <a:schemeClr val="tx1"/>
                          </a:solidFill>
                        </a:rPr>
                        <a:t>ا</a:t>
                      </a:r>
                      <a:r>
                        <a:rPr lang="ar-AE" dirty="0"/>
                        <a:t> أسدت لها معروفاً.</a:t>
                      </a:r>
                    </a:p>
                    <a:p>
                      <a:pPr algn="ctr" rtl="1"/>
                      <a:r>
                        <a:rPr lang="ar-AE" dirty="0"/>
                        <a:t>صديقت</a:t>
                      </a:r>
                      <a:r>
                        <a:rPr lang="ar-AE" dirty="0">
                          <a:solidFill>
                            <a:srgbClr val="C00000"/>
                          </a:solidFill>
                        </a:rPr>
                        <a:t>هم</a:t>
                      </a:r>
                      <a:r>
                        <a:rPr lang="ar-AE" dirty="0">
                          <a:solidFill>
                            <a:schemeClr val="tx1"/>
                          </a:solidFill>
                        </a:rPr>
                        <a:t>ا</a:t>
                      </a:r>
                      <a:r>
                        <a:rPr lang="ar-AE" dirty="0"/>
                        <a:t> أسدت لهما معروفاً.</a:t>
                      </a:r>
                    </a:p>
                    <a:p>
                      <a:pPr algn="ctr" rtl="1"/>
                      <a:r>
                        <a:rPr lang="ar-AE" dirty="0"/>
                        <a:t>صديق</a:t>
                      </a:r>
                      <a:r>
                        <a:rPr lang="ar-AE" dirty="0">
                          <a:solidFill>
                            <a:srgbClr val="C00000"/>
                          </a:solidFill>
                        </a:rPr>
                        <a:t>ه</a:t>
                      </a:r>
                      <a:r>
                        <a:rPr lang="ar-AE" dirty="0">
                          <a:solidFill>
                            <a:schemeClr val="tx1"/>
                          </a:solidFill>
                        </a:rPr>
                        <a:t>م</a:t>
                      </a:r>
                      <a:r>
                        <a:rPr lang="ar-AE" dirty="0"/>
                        <a:t> أسدى لهم معروفاً.</a:t>
                      </a:r>
                    </a:p>
                    <a:p>
                      <a:pPr algn="ctr" rtl="1"/>
                      <a:r>
                        <a:rPr lang="ar-AE" dirty="0"/>
                        <a:t>صديقت</a:t>
                      </a:r>
                      <a:r>
                        <a:rPr lang="ar-AE" dirty="0">
                          <a:solidFill>
                            <a:srgbClr val="C00000"/>
                          </a:solidFill>
                        </a:rPr>
                        <a:t>ه</a:t>
                      </a:r>
                      <a:r>
                        <a:rPr lang="ar-AE" dirty="0">
                          <a:solidFill>
                            <a:schemeClr val="tx1"/>
                          </a:solidFill>
                        </a:rPr>
                        <a:t>ن</a:t>
                      </a:r>
                      <a:r>
                        <a:rPr lang="ar-AE" dirty="0"/>
                        <a:t> أسدت لهن معروفاً.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dirty="0"/>
                        <a:t>كلمت</a:t>
                      </a:r>
                      <a:r>
                        <a:rPr lang="ar-AE" dirty="0">
                          <a:solidFill>
                            <a:srgbClr val="C00000"/>
                          </a:solidFill>
                        </a:rPr>
                        <a:t>ه</a:t>
                      </a:r>
                    </a:p>
                    <a:p>
                      <a:pPr algn="ctr" rtl="1"/>
                      <a:r>
                        <a:rPr lang="ar-AE" dirty="0"/>
                        <a:t>كلمت</a:t>
                      </a:r>
                      <a:r>
                        <a:rPr lang="ar-AE" dirty="0">
                          <a:solidFill>
                            <a:srgbClr val="C00000"/>
                          </a:solidFill>
                        </a:rPr>
                        <a:t>ه</a:t>
                      </a:r>
                      <a:r>
                        <a:rPr lang="ar-AE" dirty="0">
                          <a:solidFill>
                            <a:schemeClr val="tx1"/>
                          </a:solidFill>
                        </a:rPr>
                        <a:t>ا</a:t>
                      </a:r>
                    </a:p>
                    <a:p>
                      <a:pPr algn="ctr" rtl="1"/>
                      <a:r>
                        <a:rPr lang="ar-AE" dirty="0"/>
                        <a:t>كلمت</a:t>
                      </a:r>
                      <a:r>
                        <a:rPr lang="ar-AE" dirty="0">
                          <a:solidFill>
                            <a:srgbClr val="C00000"/>
                          </a:solidFill>
                        </a:rPr>
                        <a:t>ه</a:t>
                      </a:r>
                      <a:r>
                        <a:rPr lang="ar-AE" dirty="0">
                          <a:solidFill>
                            <a:schemeClr val="tx1"/>
                          </a:solidFill>
                        </a:rPr>
                        <a:t>ما</a:t>
                      </a:r>
                    </a:p>
                    <a:p>
                      <a:pPr algn="ctr" rtl="1"/>
                      <a:r>
                        <a:rPr lang="ar-AE" dirty="0"/>
                        <a:t>كلمت</a:t>
                      </a:r>
                      <a:r>
                        <a:rPr lang="ar-AE" dirty="0">
                          <a:solidFill>
                            <a:srgbClr val="C00000"/>
                          </a:solidFill>
                        </a:rPr>
                        <a:t>ه</a:t>
                      </a:r>
                      <a:r>
                        <a:rPr lang="ar-AE" dirty="0">
                          <a:solidFill>
                            <a:schemeClr val="tx1"/>
                          </a:solidFill>
                        </a:rPr>
                        <a:t>م</a:t>
                      </a:r>
                    </a:p>
                    <a:p>
                      <a:pPr algn="ctr" rtl="1"/>
                      <a:r>
                        <a:rPr lang="ar-AE" dirty="0"/>
                        <a:t>كلمت</a:t>
                      </a:r>
                      <a:r>
                        <a:rPr lang="ar-AE" dirty="0">
                          <a:solidFill>
                            <a:srgbClr val="C00000"/>
                          </a:solidFill>
                        </a:rPr>
                        <a:t>ه</a:t>
                      </a:r>
                      <a:r>
                        <a:rPr lang="ar-AE" dirty="0">
                          <a:solidFill>
                            <a:schemeClr val="tx1"/>
                          </a:solidFill>
                        </a:rPr>
                        <a:t>ن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dirty="0">
                          <a:solidFill>
                            <a:srgbClr val="C00000"/>
                          </a:solidFill>
                        </a:rPr>
                        <a:t>إياه</a:t>
                      </a:r>
                      <a:r>
                        <a:rPr lang="ar-AE" dirty="0"/>
                        <a:t> أقصد</a:t>
                      </a:r>
                    </a:p>
                    <a:p>
                      <a:pPr algn="ctr" rtl="1"/>
                      <a:r>
                        <a:rPr lang="ar-AE" dirty="0">
                          <a:solidFill>
                            <a:srgbClr val="C00000"/>
                          </a:solidFill>
                        </a:rPr>
                        <a:t>إياها</a:t>
                      </a:r>
                      <a:r>
                        <a:rPr lang="ar-AE" dirty="0"/>
                        <a:t> أقصد</a:t>
                      </a:r>
                    </a:p>
                    <a:p>
                      <a:pPr algn="ctr" rtl="1"/>
                      <a:r>
                        <a:rPr lang="ar-AE" dirty="0">
                          <a:solidFill>
                            <a:srgbClr val="C00000"/>
                          </a:solidFill>
                        </a:rPr>
                        <a:t>إياهما</a:t>
                      </a:r>
                      <a:r>
                        <a:rPr lang="ar-AE" dirty="0"/>
                        <a:t> أقصد</a:t>
                      </a:r>
                    </a:p>
                    <a:p>
                      <a:pPr algn="ctr" rtl="1"/>
                      <a:r>
                        <a:rPr lang="ar-AE" dirty="0">
                          <a:solidFill>
                            <a:srgbClr val="C00000"/>
                          </a:solidFill>
                        </a:rPr>
                        <a:t>إياهم</a:t>
                      </a:r>
                      <a:r>
                        <a:rPr lang="ar-AE" baseline="0" dirty="0"/>
                        <a:t> أقصد</a:t>
                      </a:r>
                    </a:p>
                    <a:p>
                      <a:pPr algn="ctr" rtl="1"/>
                      <a:r>
                        <a:rPr lang="ar-AE" baseline="0" dirty="0">
                          <a:solidFill>
                            <a:srgbClr val="C00000"/>
                          </a:solidFill>
                        </a:rPr>
                        <a:t>إياهن</a:t>
                      </a:r>
                      <a:r>
                        <a:rPr lang="ar-AE" baseline="0" dirty="0"/>
                        <a:t> أقصد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dirty="0"/>
                        <a:t>-</a:t>
                      </a:r>
                    </a:p>
                    <a:p>
                      <a:pPr algn="ctr" rtl="1"/>
                      <a:r>
                        <a:rPr lang="ar-AE" dirty="0"/>
                        <a:t>-</a:t>
                      </a:r>
                    </a:p>
                    <a:p>
                      <a:pPr algn="ctr" rtl="1"/>
                      <a:r>
                        <a:rPr lang="ar-AE" dirty="0"/>
                        <a:t>كتب</a:t>
                      </a:r>
                      <a:r>
                        <a:rPr lang="ar-AE" dirty="0">
                          <a:solidFill>
                            <a:srgbClr val="C00000"/>
                          </a:solidFill>
                        </a:rPr>
                        <a:t>ا </a:t>
                      </a:r>
                      <a:r>
                        <a:rPr lang="ar-AE" sz="1100" dirty="0">
                          <a:solidFill>
                            <a:srgbClr val="C00000"/>
                          </a:solidFill>
                        </a:rPr>
                        <a:t>(ألف الاثنين)</a:t>
                      </a:r>
                      <a:endParaRPr lang="ar-AE" dirty="0">
                        <a:solidFill>
                          <a:srgbClr val="C00000"/>
                        </a:solidFill>
                      </a:endParaRPr>
                    </a:p>
                    <a:p>
                      <a:pPr algn="ctr" rtl="1"/>
                      <a:r>
                        <a:rPr lang="ar-AE" dirty="0"/>
                        <a:t>كتب</a:t>
                      </a:r>
                      <a:r>
                        <a:rPr lang="ar-AE" dirty="0">
                          <a:solidFill>
                            <a:srgbClr val="C00000"/>
                          </a:solidFill>
                        </a:rPr>
                        <a:t>وا </a:t>
                      </a:r>
                      <a:r>
                        <a:rPr lang="ar-AE" sz="1100" dirty="0">
                          <a:solidFill>
                            <a:srgbClr val="C00000"/>
                          </a:solidFill>
                        </a:rPr>
                        <a:t>(واو الجماعة)</a:t>
                      </a:r>
                      <a:endParaRPr lang="ar-AE" dirty="0">
                        <a:solidFill>
                          <a:srgbClr val="C00000"/>
                        </a:solidFill>
                      </a:endParaRPr>
                    </a:p>
                    <a:p>
                      <a:pPr algn="ctr" rtl="1"/>
                      <a:r>
                        <a:rPr lang="ar-AE" dirty="0"/>
                        <a:t>كتب</a:t>
                      </a:r>
                      <a:r>
                        <a:rPr lang="ar-AE" dirty="0">
                          <a:solidFill>
                            <a:srgbClr val="C00000"/>
                          </a:solidFill>
                        </a:rPr>
                        <a:t>ن </a:t>
                      </a:r>
                      <a:r>
                        <a:rPr lang="ar-AE" sz="1100" dirty="0">
                          <a:solidFill>
                            <a:srgbClr val="C00000"/>
                          </a:solidFill>
                        </a:rPr>
                        <a:t>(نون النسوة)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dirty="0">
                          <a:solidFill>
                            <a:srgbClr val="C00000"/>
                          </a:solidFill>
                        </a:rPr>
                        <a:t>هو</a:t>
                      </a:r>
                    </a:p>
                    <a:p>
                      <a:pPr algn="ctr" rtl="1"/>
                      <a:r>
                        <a:rPr lang="ar-AE" dirty="0">
                          <a:solidFill>
                            <a:srgbClr val="C00000"/>
                          </a:solidFill>
                        </a:rPr>
                        <a:t>هي</a:t>
                      </a:r>
                    </a:p>
                    <a:p>
                      <a:pPr algn="ctr" rtl="1"/>
                      <a:r>
                        <a:rPr lang="ar-AE" dirty="0">
                          <a:solidFill>
                            <a:srgbClr val="C00000"/>
                          </a:solidFill>
                        </a:rPr>
                        <a:t>هما</a:t>
                      </a:r>
                    </a:p>
                    <a:p>
                      <a:pPr algn="ctr" rtl="1"/>
                      <a:r>
                        <a:rPr lang="ar-AE" dirty="0">
                          <a:solidFill>
                            <a:srgbClr val="C00000"/>
                          </a:solidFill>
                        </a:rPr>
                        <a:t>هم</a:t>
                      </a:r>
                    </a:p>
                    <a:p>
                      <a:pPr algn="ctr" rtl="1"/>
                      <a:r>
                        <a:rPr lang="ar-AE" dirty="0">
                          <a:solidFill>
                            <a:srgbClr val="C00000"/>
                          </a:solidFill>
                        </a:rPr>
                        <a:t>هن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b="1" dirty="0"/>
                        <a:t>غائب</a:t>
                      </a:r>
                      <a:endParaRPr lang="en-US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856152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75FFB73-BB37-4BCF-9006-BDFAD91FB62D}"/>
              </a:ext>
            </a:extLst>
          </p:cNvPr>
          <p:cNvSpPr/>
          <p:nvPr/>
        </p:nvSpPr>
        <p:spPr>
          <a:xfrm>
            <a:off x="7520376" y="3527435"/>
            <a:ext cx="57877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AE" sz="1100" dirty="0">
                <a:solidFill>
                  <a:srgbClr val="C00000"/>
                </a:solidFill>
              </a:rPr>
              <a:t>( تاء الفاعل)</a:t>
            </a:r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EC21F4A9-45F2-42B0-88C8-5047F8C72C02}"/>
              </a:ext>
            </a:extLst>
          </p:cNvPr>
          <p:cNvSpPr/>
          <p:nvPr/>
        </p:nvSpPr>
        <p:spPr>
          <a:xfrm>
            <a:off x="8053431" y="3179428"/>
            <a:ext cx="45719" cy="115768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4C325F15-0E8D-4536-A1BA-063D0FEC4400}"/>
              </a:ext>
            </a:extLst>
          </p:cNvPr>
          <p:cNvSpPr/>
          <p:nvPr/>
        </p:nvSpPr>
        <p:spPr>
          <a:xfrm>
            <a:off x="4548231" y="3162650"/>
            <a:ext cx="45719" cy="115768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66091C7A-2717-4113-B451-5B67A9709631}"/>
              </a:ext>
            </a:extLst>
          </p:cNvPr>
          <p:cNvSpPr/>
          <p:nvPr/>
        </p:nvSpPr>
        <p:spPr>
          <a:xfrm>
            <a:off x="4548230" y="4766345"/>
            <a:ext cx="45719" cy="115768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E8012B67-92C0-4468-8FC5-0355032D8626}"/>
              </a:ext>
            </a:extLst>
          </p:cNvPr>
          <p:cNvSpPr/>
          <p:nvPr/>
        </p:nvSpPr>
        <p:spPr>
          <a:xfrm>
            <a:off x="1351184" y="3179428"/>
            <a:ext cx="45719" cy="115768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B95FBCFA-69A6-401D-8023-1D579F9C50C4}"/>
              </a:ext>
            </a:extLst>
          </p:cNvPr>
          <p:cNvSpPr/>
          <p:nvPr/>
        </p:nvSpPr>
        <p:spPr>
          <a:xfrm>
            <a:off x="1351184" y="4766345"/>
            <a:ext cx="45719" cy="115768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A787AC-30F2-46E2-801F-80F1A6FCC6AE}"/>
              </a:ext>
            </a:extLst>
          </p:cNvPr>
          <p:cNvSpPr/>
          <p:nvPr/>
        </p:nvSpPr>
        <p:spPr>
          <a:xfrm>
            <a:off x="4003966" y="3548272"/>
            <a:ext cx="63872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AE" sz="1100" dirty="0">
                <a:solidFill>
                  <a:srgbClr val="C00000"/>
                </a:solidFill>
              </a:rPr>
              <a:t>( كاف المخاطب)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07E921-FCA8-4FEA-95A1-941BAED860CB}"/>
              </a:ext>
            </a:extLst>
          </p:cNvPr>
          <p:cNvSpPr/>
          <p:nvPr/>
        </p:nvSpPr>
        <p:spPr>
          <a:xfrm>
            <a:off x="769387" y="3548272"/>
            <a:ext cx="63872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AE" sz="1100" dirty="0">
                <a:solidFill>
                  <a:srgbClr val="C00000"/>
                </a:solidFill>
              </a:rPr>
              <a:t>( كاف المخاطب)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369129-376F-4DD8-83B4-26482D73DFBE}"/>
              </a:ext>
            </a:extLst>
          </p:cNvPr>
          <p:cNvSpPr/>
          <p:nvPr/>
        </p:nvSpPr>
        <p:spPr>
          <a:xfrm>
            <a:off x="4003966" y="5205951"/>
            <a:ext cx="63872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AE" sz="1100" dirty="0">
                <a:solidFill>
                  <a:srgbClr val="C00000"/>
                </a:solidFill>
              </a:rPr>
              <a:t>( هاء الغائب)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CA81C4-0589-483C-81CE-CFC41202CDF8}"/>
              </a:ext>
            </a:extLst>
          </p:cNvPr>
          <p:cNvSpPr/>
          <p:nvPr/>
        </p:nvSpPr>
        <p:spPr>
          <a:xfrm>
            <a:off x="823637" y="5190571"/>
            <a:ext cx="63872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AE" sz="1100" dirty="0">
                <a:solidFill>
                  <a:srgbClr val="C00000"/>
                </a:solidFill>
              </a:rPr>
              <a:t>( هاء الغائب)</a:t>
            </a:r>
          </a:p>
        </p:txBody>
      </p:sp>
    </p:spTree>
    <p:extLst>
      <p:ext uri="{BB962C8B-B14F-4D97-AF65-F5344CB8AC3E}">
        <p14:creationId xmlns:p14="http://schemas.microsoft.com/office/powerpoint/2010/main" val="1872652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2C2981-28DB-4054-A640-F4CC9FD86E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14" t="18104" r="9081" b="14251"/>
          <a:stretch/>
        </p:blipFill>
        <p:spPr>
          <a:xfrm>
            <a:off x="360727" y="209725"/>
            <a:ext cx="11298856" cy="642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566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10914-AC4F-4FD3-A4A7-31A3F8610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AE" dirty="0"/>
              <a:t>الطباق والمقابلة 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8151C-F5BE-4EA9-A2A3-B8B8A2203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3576"/>
            <a:ext cx="10515600" cy="4486275"/>
          </a:xfrm>
        </p:spPr>
        <p:txBody>
          <a:bodyPr/>
          <a:lstStyle/>
          <a:p>
            <a:pPr algn="r" rtl="1"/>
            <a:r>
              <a:rPr lang="ar-AE" dirty="0"/>
              <a:t>تعريف الطباق : الجمع بين </a:t>
            </a:r>
            <a:r>
              <a:rPr lang="ar-AE" dirty="0">
                <a:solidFill>
                  <a:schemeClr val="accent6">
                    <a:lumMod val="75000"/>
                  </a:schemeClr>
                </a:solidFill>
              </a:rPr>
              <a:t>الكلمة</a:t>
            </a:r>
            <a:r>
              <a:rPr lang="ar-AE" dirty="0"/>
              <a:t> </a:t>
            </a:r>
            <a:r>
              <a:rPr lang="ar-AE" dirty="0">
                <a:solidFill>
                  <a:schemeClr val="accent1"/>
                </a:solidFill>
              </a:rPr>
              <a:t>وضدها</a:t>
            </a:r>
            <a:r>
              <a:rPr lang="ar-AE" dirty="0"/>
              <a:t>.</a:t>
            </a:r>
          </a:p>
          <a:p>
            <a:pPr algn="r" rtl="1"/>
            <a:r>
              <a:rPr lang="ar-AE" dirty="0"/>
              <a:t>أمثلة : - أحب كلاً من </a:t>
            </a:r>
            <a:r>
              <a:rPr lang="ar-AE" dirty="0">
                <a:solidFill>
                  <a:schemeClr val="accent6">
                    <a:lumMod val="75000"/>
                  </a:schemeClr>
                </a:solidFill>
              </a:rPr>
              <a:t>الليل</a:t>
            </a:r>
            <a:r>
              <a:rPr lang="ar-AE" dirty="0"/>
              <a:t> و</a:t>
            </a:r>
            <a:r>
              <a:rPr lang="ar-AE" dirty="0">
                <a:solidFill>
                  <a:schemeClr val="accent1"/>
                </a:solidFill>
              </a:rPr>
              <a:t>النهار</a:t>
            </a:r>
            <a:r>
              <a:rPr lang="ar-AE" dirty="0"/>
              <a:t>.</a:t>
            </a:r>
          </a:p>
          <a:p>
            <a:pPr marL="0" indent="0" algn="r" rtl="1">
              <a:buNone/>
            </a:pPr>
            <a:r>
              <a:rPr lang="ar-AE" dirty="0"/>
              <a:t>          - خبئ قرشك </a:t>
            </a:r>
            <a:r>
              <a:rPr lang="ar-AE" dirty="0">
                <a:solidFill>
                  <a:schemeClr val="accent6">
                    <a:lumMod val="75000"/>
                  </a:schemeClr>
                </a:solidFill>
              </a:rPr>
              <a:t>الأبيض</a:t>
            </a:r>
            <a:r>
              <a:rPr lang="ar-AE" dirty="0"/>
              <a:t> ليومك </a:t>
            </a:r>
            <a:r>
              <a:rPr lang="ar-AE" dirty="0">
                <a:solidFill>
                  <a:schemeClr val="accent1"/>
                </a:solidFill>
              </a:rPr>
              <a:t>الأسود</a:t>
            </a:r>
            <a:r>
              <a:rPr lang="ar-AE" dirty="0"/>
              <a:t>.</a:t>
            </a:r>
          </a:p>
          <a:p>
            <a:pPr algn="r" rtl="1"/>
            <a:endParaRPr lang="ar-AE" dirty="0"/>
          </a:p>
          <a:p>
            <a:pPr algn="r" rtl="1"/>
            <a:endParaRPr lang="ar-AE" dirty="0"/>
          </a:p>
          <a:p>
            <a:pPr algn="r" rtl="1"/>
            <a:r>
              <a:rPr lang="ar-AE" dirty="0"/>
              <a:t>تعريف المقابلة : الجمع بين </a:t>
            </a:r>
            <a:r>
              <a:rPr lang="ar-AE" dirty="0">
                <a:solidFill>
                  <a:schemeClr val="accent6">
                    <a:lumMod val="75000"/>
                  </a:schemeClr>
                </a:solidFill>
              </a:rPr>
              <a:t>كلمتين أو أكثر في جهة </a:t>
            </a:r>
            <a:r>
              <a:rPr lang="ar-AE" dirty="0"/>
              <a:t>، و</a:t>
            </a:r>
            <a:r>
              <a:rPr lang="ar-AE" dirty="0">
                <a:solidFill>
                  <a:schemeClr val="accent1"/>
                </a:solidFill>
              </a:rPr>
              <a:t>ضدها في جهة أخرى</a:t>
            </a:r>
            <a:r>
              <a:rPr lang="ar-AE" dirty="0"/>
              <a:t>.</a:t>
            </a:r>
          </a:p>
          <a:p>
            <a:pPr algn="r" rtl="1"/>
            <a:r>
              <a:rPr lang="ar-AE" dirty="0"/>
              <a:t>مثال : - (</a:t>
            </a:r>
            <a:r>
              <a:rPr lang="ar-AE" dirty="0">
                <a:solidFill>
                  <a:schemeClr val="accent6">
                    <a:lumMod val="75000"/>
                  </a:schemeClr>
                </a:solidFill>
              </a:rPr>
              <a:t>فليضحكوا قليلاً </a:t>
            </a:r>
            <a:r>
              <a:rPr lang="ar-AE" dirty="0"/>
              <a:t>و</a:t>
            </a:r>
            <a:r>
              <a:rPr lang="ar-AE" dirty="0">
                <a:solidFill>
                  <a:schemeClr val="accent1"/>
                </a:solidFill>
              </a:rPr>
              <a:t>ليبكوا كثيراً</a:t>
            </a:r>
            <a:r>
              <a:rPr lang="ar-AE" dirty="0"/>
              <a:t>).</a:t>
            </a:r>
          </a:p>
          <a:p>
            <a:pPr marL="0" indent="0" algn="r" rtl="1">
              <a:buNone/>
            </a:pPr>
            <a:r>
              <a:rPr lang="ar-AE" dirty="0"/>
              <a:t>          - إن لله عباداً جعلهم </a:t>
            </a:r>
            <a:r>
              <a:rPr lang="ar-AE" dirty="0">
                <a:solidFill>
                  <a:schemeClr val="accent6">
                    <a:lumMod val="75000"/>
                  </a:schemeClr>
                </a:solidFill>
              </a:rPr>
              <a:t>مفاتيح للخير</a:t>
            </a:r>
            <a:r>
              <a:rPr lang="ar-AE" dirty="0"/>
              <a:t> ، </a:t>
            </a:r>
            <a:r>
              <a:rPr lang="ar-AE" dirty="0">
                <a:solidFill>
                  <a:schemeClr val="accent1"/>
                </a:solidFill>
              </a:rPr>
              <a:t>مغاليق للشر</a:t>
            </a:r>
            <a:r>
              <a:rPr lang="ar-AE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160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A8EB3-0043-4F85-A3B9-EE6306E45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AE" dirty="0"/>
              <a:t>التقديم والتأخير 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67645-7B95-49D7-B68D-C3C7D3486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2296"/>
            <a:ext cx="10515600" cy="4781725"/>
          </a:xfrm>
        </p:spPr>
        <p:txBody>
          <a:bodyPr/>
          <a:lstStyle/>
          <a:p>
            <a:pPr algn="r" rtl="1"/>
            <a:r>
              <a:rPr lang="ar-AE" dirty="0"/>
              <a:t>تعريف التقديم والتأخير : مخالفة عناصر الجملة لترتيبها الأصلي في السياق.</a:t>
            </a:r>
          </a:p>
          <a:p>
            <a:pPr marL="0" indent="0" algn="r" rtl="1">
              <a:buNone/>
            </a:pPr>
            <a:endParaRPr lang="ar-AE" dirty="0"/>
          </a:p>
          <a:p>
            <a:pPr algn="r" rtl="1"/>
            <a:r>
              <a:rPr lang="ar-AE" dirty="0"/>
              <a:t>الترتيب الأصلي للجملة الفعلية : </a:t>
            </a:r>
            <a:r>
              <a:rPr lang="ar-AE" dirty="0">
                <a:solidFill>
                  <a:srgbClr val="C00000"/>
                </a:solidFill>
              </a:rPr>
              <a:t>فعل</a:t>
            </a:r>
            <a:r>
              <a:rPr lang="ar-AE" dirty="0"/>
              <a:t> – </a:t>
            </a:r>
            <a:r>
              <a:rPr lang="ar-AE" dirty="0">
                <a:solidFill>
                  <a:schemeClr val="accent6">
                    <a:lumMod val="50000"/>
                  </a:schemeClr>
                </a:solidFill>
              </a:rPr>
              <a:t>فاعل</a:t>
            </a:r>
            <a:r>
              <a:rPr lang="ar-AE" dirty="0"/>
              <a:t> – </a:t>
            </a:r>
            <a:r>
              <a:rPr lang="ar-AE" dirty="0">
                <a:solidFill>
                  <a:schemeClr val="accent1"/>
                </a:solidFill>
              </a:rPr>
              <a:t>مفعول به</a:t>
            </a:r>
            <a:r>
              <a:rPr lang="ar-AE" dirty="0"/>
              <a:t>.</a:t>
            </a:r>
          </a:p>
          <a:p>
            <a:pPr marL="0" indent="0" algn="r" rtl="1">
              <a:buNone/>
            </a:pPr>
            <a:r>
              <a:rPr lang="ar-AE" dirty="0"/>
              <a:t>                                       </a:t>
            </a:r>
            <a:r>
              <a:rPr lang="ar-AE" dirty="0">
                <a:solidFill>
                  <a:srgbClr val="C00000"/>
                </a:solidFill>
              </a:rPr>
              <a:t>ساعدت</a:t>
            </a:r>
            <a:r>
              <a:rPr lang="ar-AE" dirty="0"/>
              <a:t> </a:t>
            </a:r>
            <a:r>
              <a:rPr lang="ar-AE" dirty="0">
                <a:solidFill>
                  <a:schemeClr val="accent6">
                    <a:lumMod val="50000"/>
                  </a:schemeClr>
                </a:solidFill>
              </a:rPr>
              <a:t>أمي</a:t>
            </a:r>
            <a:r>
              <a:rPr lang="ar-AE" dirty="0"/>
              <a:t> </a:t>
            </a:r>
            <a:r>
              <a:rPr lang="ar-AE" dirty="0">
                <a:solidFill>
                  <a:schemeClr val="accent1"/>
                </a:solidFill>
              </a:rPr>
              <a:t>في أعمال المنزل</a:t>
            </a:r>
          </a:p>
          <a:p>
            <a:pPr marL="0" indent="0" algn="r" rtl="1">
              <a:buNone/>
            </a:pPr>
            <a:r>
              <a:rPr lang="ar-AE" dirty="0"/>
              <a:t>                                       </a:t>
            </a:r>
            <a:r>
              <a:rPr lang="ar-AE" dirty="0">
                <a:solidFill>
                  <a:schemeClr val="accent6">
                    <a:lumMod val="50000"/>
                  </a:schemeClr>
                </a:solidFill>
              </a:rPr>
              <a:t>أمي</a:t>
            </a:r>
            <a:r>
              <a:rPr lang="ar-AE" dirty="0"/>
              <a:t> </a:t>
            </a:r>
            <a:r>
              <a:rPr lang="ar-AE" dirty="0">
                <a:solidFill>
                  <a:srgbClr val="C00000"/>
                </a:solidFill>
              </a:rPr>
              <a:t>ساعدت</a:t>
            </a:r>
            <a:r>
              <a:rPr lang="ar-AE" dirty="0"/>
              <a:t> </a:t>
            </a:r>
            <a:r>
              <a:rPr lang="ar-AE" dirty="0">
                <a:solidFill>
                  <a:schemeClr val="accent1"/>
                </a:solidFill>
              </a:rPr>
              <a:t>في أعمال المنزل</a:t>
            </a:r>
            <a:r>
              <a:rPr lang="ar-AE" dirty="0"/>
              <a:t> </a:t>
            </a:r>
            <a:r>
              <a:rPr lang="ar-AE" dirty="0">
                <a:sym typeface="Wingdings" panose="05000000000000000000" pitchFamily="2" charset="2"/>
              </a:rPr>
              <a:t></a:t>
            </a:r>
            <a:r>
              <a:rPr lang="ar-AE" dirty="0"/>
              <a:t> (تقديم وتأخير)</a:t>
            </a:r>
          </a:p>
          <a:p>
            <a:pPr marL="0" indent="0" algn="r" rtl="1">
              <a:buNone/>
            </a:pPr>
            <a:endParaRPr lang="ar-AE" dirty="0"/>
          </a:p>
          <a:p>
            <a:pPr algn="r" rtl="1"/>
            <a:r>
              <a:rPr lang="ar-AE" dirty="0"/>
              <a:t>الترتيب الأصلي للجملة الأسمية : </a:t>
            </a:r>
            <a:r>
              <a:rPr lang="ar-AE" dirty="0">
                <a:solidFill>
                  <a:srgbClr val="C00000"/>
                </a:solidFill>
              </a:rPr>
              <a:t>مبتدأ</a:t>
            </a:r>
            <a:r>
              <a:rPr lang="ar-AE" dirty="0"/>
              <a:t> – </a:t>
            </a:r>
            <a:r>
              <a:rPr lang="ar-AE" dirty="0">
                <a:solidFill>
                  <a:schemeClr val="accent6">
                    <a:lumMod val="50000"/>
                  </a:schemeClr>
                </a:solidFill>
              </a:rPr>
              <a:t>خبر</a:t>
            </a:r>
            <a:r>
              <a:rPr lang="ar-AE" dirty="0"/>
              <a:t>.</a:t>
            </a:r>
          </a:p>
          <a:p>
            <a:pPr marL="0" indent="0" algn="r" rtl="1">
              <a:buNone/>
            </a:pPr>
            <a:r>
              <a:rPr lang="ar-AE" dirty="0"/>
              <a:t>                                         </a:t>
            </a:r>
            <a:r>
              <a:rPr lang="ar-AE" dirty="0">
                <a:solidFill>
                  <a:srgbClr val="C00000"/>
                </a:solidFill>
              </a:rPr>
              <a:t>الصلاة</a:t>
            </a:r>
            <a:r>
              <a:rPr lang="ar-AE" dirty="0"/>
              <a:t> </a:t>
            </a:r>
            <a:r>
              <a:rPr lang="ar-AE" dirty="0">
                <a:solidFill>
                  <a:schemeClr val="accent6">
                    <a:lumMod val="50000"/>
                  </a:schemeClr>
                </a:solidFill>
              </a:rPr>
              <a:t>سر السعادة</a:t>
            </a:r>
          </a:p>
          <a:p>
            <a:pPr marL="0" indent="0" algn="r" rtl="1">
              <a:buNone/>
            </a:pPr>
            <a:r>
              <a:rPr lang="ar-AE" dirty="0"/>
              <a:t>                                         </a:t>
            </a:r>
            <a:r>
              <a:rPr lang="ar-AE" dirty="0">
                <a:solidFill>
                  <a:schemeClr val="accent6">
                    <a:lumMod val="50000"/>
                  </a:schemeClr>
                </a:solidFill>
              </a:rPr>
              <a:t>سر السعادة </a:t>
            </a:r>
            <a:r>
              <a:rPr lang="ar-AE" dirty="0">
                <a:solidFill>
                  <a:srgbClr val="C00000"/>
                </a:solidFill>
              </a:rPr>
              <a:t>الصلاة </a:t>
            </a:r>
            <a:r>
              <a:rPr lang="ar-AE" dirty="0">
                <a:sym typeface="Wingdings" panose="05000000000000000000" pitchFamily="2" charset="2"/>
              </a:rPr>
              <a:t> (تقديم وتأخير)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857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15A710-8BD1-41E2-B479-9D5F042B77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54" t="21768" r="28097" b="9481"/>
          <a:stretch/>
        </p:blipFill>
        <p:spPr>
          <a:xfrm>
            <a:off x="897623" y="127802"/>
            <a:ext cx="10142290" cy="659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935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633</Words>
  <Application>Microsoft Office PowerPoint</Application>
  <PresentationFormat>Widescreen</PresentationFormat>
  <Paragraphs>147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مراجعة على دروس النحو والبلاغة  للفصلين الثاني والثالث (الصف العاشر) ______________________________________________</vt:lpstr>
      <vt:lpstr>* أنواع الاستثناء : تام منفي ، تام مثبت ، ناقص منفي </vt:lpstr>
      <vt:lpstr>أسلوب الاختصاص: </vt:lpstr>
      <vt:lpstr>أسلوب الاختصاص</vt:lpstr>
      <vt:lpstr>ضمائر الرفع والنصب والجر :</vt:lpstr>
      <vt:lpstr>PowerPoint Presentation</vt:lpstr>
      <vt:lpstr>الطباق والمقابلة :</vt:lpstr>
      <vt:lpstr>التقديم والتأخير 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مراجعة على دروس النحو البلاغة  للفصلين الثاني والثالث (الصف العاشر) ______________________________________________</dc:title>
  <dc:creator>ADEC User</dc:creator>
  <cp:lastModifiedBy>ahmad mohammed ahmad shaqrah</cp:lastModifiedBy>
  <cp:revision>32</cp:revision>
  <dcterms:created xsi:type="dcterms:W3CDTF">2018-06-05T05:28:29Z</dcterms:created>
  <dcterms:modified xsi:type="dcterms:W3CDTF">2020-06-01T13:12:48Z</dcterms:modified>
</cp:coreProperties>
</file>