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3" r:id="rId4"/>
    <p:sldId id="304" r:id="rId5"/>
    <p:sldId id="305" r:id="rId6"/>
    <p:sldId id="258" r:id="rId7"/>
    <p:sldId id="290" r:id="rId8"/>
    <p:sldId id="259" r:id="rId9"/>
    <p:sldId id="288" r:id="rId10"/>
    <p:sldId id="315" r:id="rId11"/>
    <p:sldId id="308" r:id="rId12"/>
    <p:sldId id="260" r:id="rId13"/>
    <p:sldId id="261" r:id="rId14"/>
    <p:sldId id="309" r:id="rId15"/>
    <p:sldId id="316" r:id="rId16"/>
    <p:sldId id="263" r:id="rId17"/>
    <p:sldId id="291" r:id="rId18"/>
    <p:sldId id="317" r:id="rId19"/>
    <p:sldId id="31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3060-7D7E-4308-ABDE-EC8B22BF7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65DA8-BA28-4309-ABD8-352C204F7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CDD1C-5445-42B2-930B-65A6D0D8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4D03C-34C2-4F18-B165-2AF74681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D0D96-862C-459A-8AD0-8BE23B8AE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76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7E09-F472-4150-8DB6-A0B92B4A7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267F6-3090-4DBA-92DB-BCE106229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6D3A2-7E63-4D96-B39D-5FED6317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EFC42-3CE8-4F9E-9F06-B95CF7A3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5BBD0-2420-435D-BC5C-C71E2B742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8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1138BF-AA69-4EB2-9948-1F5B71873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C37A4-A9C1-4337-8DE5-226A66F1A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17A4-CF6E-4E7D-8D32-F849BC82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F146A-025C-445F-BA4D-BBBB5C29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A10EC-6BD2-4FD5-B6DE-67EF3D07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0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7FE3F-1B80-4AB8-9CFF-5315D094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1D819-7874-4E38-B0DB-02FBD706E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D30AEB-E3BE-4A04-8127-1D76352A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BF8B0-7E23-4549-A58F-9130BF08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5065B-F8CB-4DE2-8F2B-CBA96173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6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EDB2D-9A7C-4077-AE10-8AD02309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5857F9-F677-4863-8E77-DBB764F40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57D5B-733C-4DD1-B2DB-513A2C850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78E99-6C83-4080-8E3F-C31D4BDC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35AA5-5555-43F0-94AD-101F1665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0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8A191-37E4-4E59-B275-E9964DC4C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640D2-C177-4960-A70C-D75EB9AE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412D2-1EC1-4AD4-85E8-CE3BF7794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154C3-C850-4A46-BE63-9068B758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CC86F-2CC0-43BE-BE75-0D8ECF507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8CD09F-976C-4DD3-ABC7-957F8608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4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B572E-AD01-4B9A-906A-DB7F3F6ED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12A69-43FE-4903-967D-D651FEAAB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FF0B4-B1CB-4FDB-AFD3-08D8D823B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695B3A-DFE8-444D-9362-294A765FB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156C4A-582C-4B28-97E5-ED5E850F3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437581-8B07-4333-BE82-5DA2DA854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35029-4D7A-475D-AB29-B4A13E3BD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BCD3A-AC48-42B7-8DCE-A9E3A140E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99CB-50B7-4312-8933-FB99C6FE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79E08-46B3-4B7C-9EA0-0CC6746B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6A4C4-23A7-4931-B94D-BD4990B78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8EB37-9704-413B-8CB3-5E89A967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7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FE2F2-3C1A-4CD3-8754-CC6AD9B2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54D6-7A36-4058-86E8-3A514AAB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3A49F9-1961-4690-ABE2-0DC52F27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10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4F16-261F-4B1B-AFB7-F3B149CBC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5CBB-C076-4070-A093-84A63E83D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D315C5-2A33-40EF-AAC0-E66DEE25C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A4B00-EFAE-4D4F-9EFB-CF3578A57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D4EAD-08D1-4944-8168-7BE8407F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778FE-0CC3-4B72-9B9B-61B13B31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BE75-9B8C-4282-9BD3-417477D7A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FBAE0-30BD-48DE-BBEA-353AA9E0D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4397AF-C2C9-4273-A901-05171E0B5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F573A-016E-4427-925D-344F8C6C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344E5-088D-4D4B-B69C-C9D1EA90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3FECE-059B-4EB3-B57F-2BD6ED93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E87C22-1DFB-488D-9F21-82AFC3A5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7E051-725E-4799-957A-0990F804B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1AEF-D641-4E49-9577-E03BCA0A1C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207EE-0F7E-475E-AD25-D4CF733A62EF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4143B-F998-4A01-956A-BE9FFE871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5F2F-6CAF-424F-A0AE-73DB7CBA7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BF4C1-9375-440F-9206-1975FC214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8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12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5E99-8239-4F5E-A9C1-0A5AF2DF0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15-7 Scale Drawings and Models</a:t>
            </a:r>
          </a:p>
        </p:txBody>
      </p:sp>
    </p:spTree>
    <p:extLst>
      <p:ext uri="{BB962C8B-B14F-4D97-AF65-F5344CB8AC3E}">
        <p14:creationId xmlns:p14="http://schemas.microsoft.com/office/powerpoint/2010/main" val="308795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8D890ED-C304-48DB-BDCE-3F2498428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3ADF6AE3-6DF7-4450-89A4-59EC3CA06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771526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Use a Scale Drawing</a:t>
            </a:r>
          </a:p>
        </p:txBody>
      </p:sp>
      <p:sp>
        <p:nvSpPr>
          <p:cNvPr id="132100" name="Text Box 4">
            <a:extLst>
              <a:ext uri="{FF2B5EF4-FFF2-40B4-BE49-F238E27FC236}">
                <a16:creationId xmlns:a16="http://schemas.microsoft.com/office/drawing/2014/main" id="{2FF65FCB-50EA-44CA-86B4-C61D7AAB1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57339"/>
            <a:ext cx="80772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57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cs typeface="Times New Roman" panose="02020603050405020304" pitchFamily="18" charset="0"/>
              </a:rPr>
              <a:t>	</a:t>
            </a:r>
            <a:r>
              <a:rPr lang="en-US" altLang="en-US" sz="2400" i="1">
                <a:cs typeface="Times New Roman" panose="02020603050405020304" pitchFamily="18" charset="0"/>
              </a:rPr>
              <a:t>a</a:t>
            </a:r>
            <a:r>
              <a:rPr lang="en-US" altLang="en-US" sz="2400">
                <a:cs typeface="Times New Roman" panose="02020603050405020304" pitchFamily="18" charset="0"/>
              </a:rPr>
              <a:t>	= 95 ● </a:t>
            </a:r>
            <a:r>
              <a:rPr lang="en-US" altLang="en-US" sz="2400" i="1">
                <a:cs typeface="Times New Roman" panose="02020603050405020304" pitchFamily="18" charset="0"/>
              </a:rPr>
              <a:t>m	</a:t>
            </a:r>
            <a:r>
              <a:rPr lang="en-US" altLang="en-US" sz="2400">
                <a:cs typeface="Times New Roman" panose="02020603050405020304" pitchFamily="18" charset="0"/>
              </a:rPr>
              <a:t>Write an equation.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cs typeface="Times New Roman" panose="02020603050405020304" pitchFamily="18" charset="0"/>
              </a:rPr>
              <a:t>		= 95 ● 9	</a:t>
            </a:r>
            <a:r>
              <a:rPr lang="en-US" altLang="en-US" sz="2400" i="1">
                <a:cs typeface="Times New Roman" panose="02020603050405020304" pitchFamily="18" charset="0"/>
              </a:rPr>
              <a:t>m</a:t>
            </a:r>
            <a:r>
              <a:rPr lang="en-US" altLang="en-US" sz="2400">
                <a:cs typeface="Times New Roman" panose="02020603050405020304" pitchFamily="18" charset="0"/>
              </a:rPr>
              <a:t> = 9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cs typeface="Times New Roman" panose="02020603050405020304" pitchFamily="18" charset="0"/>
              </a:rPr>
              <a:t>		= 855	Solve.</a:t>
            </a:r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132101" name="Text Box 5">
            <a:extLst>
              <a:ext uri="{FF2B5EF4-FFF2-40B4-BE49-F238E27FC236}">
                <a16:creationId xmlns:a16="http://schemas.microsoft.com/office/drawing/2014/main" id="{8F307AAF-559A-4936-A321-B58BE8326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86100"/>
            <a:ext cx="8077200" cy="123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1650" indent="-1428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Answer:	</a:t>
            </a:r>
            <a:r>
              <a:rPr lang="en-US" altLang="en-US" sz="2400">
                <a:solidFill>
                  <a:srgbClr val="E01B22"/>
                </a:solidFill>
                <a:cs typeface="Times New Roman" panose="02020603050405020304" pitchFamily="18" charset="0"/>
              </a:rPr>
              <a:t>The distance between Boston and Chicago is 855 miles.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Check</a:t>
            </a:r>
            <a:r>
              <a:rPr lang="en-US" altLang="en-US" sz="2400">
                <a:solidFill>
                  <a:srgbClr val="E01B22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>
                <a:cs typeface="Times New Roman" panose="02020603050405020304" pitchFamily="18" charset="0"/>
              </a:rPr>
              <a:t>Use dimensional analysis.</a:t>
            </a:r>
          </a:p>
        </p:txBody>
      </p:sp>
      <p:pic>
        <p:nvPicPr>
          <p:cNvPr id="132105" name="Picture 9" descr="7-7-1">
            <a:extLst>
              <a:ext uri="{FF2B5EF4-FFF2-40B4-BE49-F238E27FC236}">
                <a16:creationId xmlns:a16="http://schemas.microsoft.com/office/drawing/2014/main" id="{84EAC5F1-0578-448B-94B5-ADF780924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22"/>
          <a:stretch>
            <a:fillRect/>
          </a:stretch>
        </p:blipFill>
        <p:spPr bwMode="auto">
          <a:xfrm>
            <a:off x="3963988" y="4445000"/>
            <a:ext cx="44180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6" name="Rectangle 10">
            <a:extLst>
              <a:ext uri="{FF2B5EF4-FFF2-40B4-BE49-F238E27FC236}">
                <a16:creationId xmlns:a16="http://schemas.microsoft.com/office/drawing/2014/main" id="{18C74830-2D1B-43CB-BBD6-14D491850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0301" y="4419600"/>
            <a:ext cx="4238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E01B22"/>
                </a:solidFill>
                <a:sym typeface="Wingdings" panose="05000000000000000000" pitchFamily="2" charset="2"/>
              </a:rPr>
              <a:t>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2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  <p:bldP spid="132101" grpId="0" build="p" autoUpdateAnimBg="0"/>
      <p:bldP spid="1321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Question">
            <a:extLst>
              <a:ext uri="{FF2B5EF4-FFF2-40B4-BE49-F238E27FC236}">
                <a16:creationId xmlns:a16="http://schemas.microsoft.com/office/drawing/2014/main" id="{F71DA861-82FC-4C81-BA38-B4C9A06C2B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113669" name="TPAnswers">
            <a:extLst>
              <a:ext uri="{FF2B5EF4-FFF2-40B4-BE49-F238E27FC236}">
                <a16:creationId xmlns:a16="http://schemas.microsoft.com/office/drawing/2014/main" id="{EFF207E8-66B1-4B60-88A8-5E7C77B15084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81251" y="3098801"/>
            <a:ext cx="2790825" cy="32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A.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800 miles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B.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900 miles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C.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630 miles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D.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720 miles</a:t>
            </a:r>
          </a:p>
        </p:txBody>
      </p:sp>
      <p:sp>
        <p:nvSpPr>
          <p:cNvPr id="113670" name="TPQuestion">
            <a:extLst>
              <a:ext uri="{FF2B5EF4-FFF2-40B4-BE49-F238E27FC236}">
                <a16:creationId xmlns:a16="http://schemas.microsoft.com/office/drawing/2014/main" id="{4E343069-2F61-4ADF-A6F6-AB317C147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568450"/>
            <a:ext cx="802005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E01B22"/>
                </a:solidFill>
                <a:cs typeface="Times New Roman" panose="02020603050405020304" pitchFamily="18" charset="0"/>
              </a:rPr>
              <a:t>MAPS</a:t>
            </a:r>
            <a:r>
              <a:rPr lang="en-US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The distance between Cheyenne, WY, and Tulsa, OK, on a map is 8 inches. If the scale of the map is 1 inch : 90 miles, what is the actual distance from Cheyenne to Tulsa?</a:t>
            </a:r>
          </a:p>
        </p:txBody>
      </p:sp>
      <p:sp>
        <p:nvSpPr>
          <p:cNvPr id="113672" name="Oval 8">
            <a:extLst>
              <a:ext uri="{FF2B5EF4-FFF2-40B4-BE49-F238E27FC236}">
                <a16:creationId xmlns:a16="http://schemas.microsoft.com/office/drawing/2014/main" id="{7A46E723-B7FE-4367-9DFF-E5323DD0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8801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13673" name="Picture 9" descr="Check Progress">
            <a:extLst>
              <a:ext uri="{FF2B5EF4-FFF2-40B4-BE49-F238E27FC236}">
                <a16:creationId xmlns:a16="http://schemas.microsoft.com/office/drawing/2014/main" id="{90F21283-2F13-4A0F-9DB5-DB76B5BF2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4" y="712789"/>
            <a:ext cx="28463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674" name="Picture 10" descr="CheckPointICON">
            <a:extLst>
              <a:ext uri="{FF2B5EF4-FFF2-40B4-BE49-F238E27FC236}">
                <a16:creationId xmlns:a16="http://schemas.microsoft.com/office/drawing/2014/main" id="{E5E6BB0D-60C4-4E77-A445-516CB15B4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747714"/>
            <a:ext cx="12223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9" grpId="0" autoUpdateAnimBg="0"/>
      <p:bldP spid="113670" grpId="0" autoUpdateAnimBg="0"/>
      <p:bldP spid="1136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2143D45-2F66-469D-9641-D801E906D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sp>
        <p:nvSpPr>
          <p:cNvPr id="25603" name="Text Box 4">
            <a:extLst>
              <a:ext uri="{FF2B5EF4-FFF2-40B4-BE49-F238E27FC236}">
                <a16:creationId xmlns:a16="http://schemas.microsoft.com/office/drawing/2014/main" id="{E67597CF-497F-45CB-A104-A89F445D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771526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Find the Scale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EF1D29B-95B1-4085-99A8-DE69014B6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03364"/>
            <a:ext cx="80391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E01B22"/>
                </a:solidFill>
              </a:rPr>
              <a:t>A. SCALE MODEL  </a:t>
            </a:r>
            <a:r>
              <a:rPr lang="en-US" altLang="en-US" sz="2400" b="1">
                <a:solidFill>
                  <a:srgbClr val="00539D"/>
                </a:solidFill>
              </a:rPr>
              <a:t>A miniature replica of a fighter jet is 4 inches long. The actual length of the jet is </a:t>
            </a:r>
            <a:br>
              <a:rPr lang="en-US" altLang="en-US" sz="2400" b="1">
                <a:solidFill>
                  <a:srgbClr val="00539D"/>
                </a:solidFill>
              </a:rPr>
            </a:br>
            <a:r>
              <a:rPr lang="en-US" altLang="en-US" sz="2400" b="1">
                <a:solidFill>
                  <a:srgbClr val="00539D"/>
                </a:solidFill>
              </a:rPr>
              <a:t>12.8 yards. What is the scale of the model?</a:t>
            </a:r>
            <a:endParaRPr lang="en-US" altLang="en-US" sz="2400" i="1">
              <a:solidFill>
                <a:srgbClr val="00539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51F9E360-1D94-481E-918D-1EA39788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32100"/>
            <a:ext cx="80772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To find the scale, write the ratio of a replica length to an actual length.</a:t>
            </a:r>
          </a:p>
        </p:txBody>
      </p:sp>
      <p:pic>
        <p:nvPicPr>
          <p:cNvPr id="6151" name="Picture 7" descr="7-7-2">
            <a:extLst>
              <a:ext uri="{FF2B5EF4-FFF2-40B4-BE49-F238E27FC236}">
                <a16:creationId xmlns:a16="http://schemas.microsoft.com/office/drawing/2014/main" id="{736BEAD2-2485-465C-9349-D82B629F5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67150"/>
            <a:ext cx="4522788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9">
            <a:extLst>
              <a:ext uri="{FF2B5EF4-FFF2-40B4-BE49-F238E27FC236}">
                <a16:creationId xmlns:a16="http://schemas.microsoft.com/office/drawing/2014/main" id="{EA01E035-F9C1-4DC4-ADA4-6297549D9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334000"/>
            <a:ext cx="8229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The scale of the model is </a:t>
            </a:r>
            <a:br>
              <a:rPr lang="en-US" altLang="en-US" sz="2400">
                <a:solidFill>
                  <a:srgbClr val="E01B22"/>
                </a:solidFill>
              </a:rPr>
            </a:br>
            <a:r>
              <a:rPr lang="en-US" altLang="en-US" sz="2400">
                <a:solidFill>
                  <a:srgbClr val="E01B22"/>
                </a:solidFill>
              </a:rPr>
              <a:t>1 in. : 3.2 yd.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utoUpdateAnimBg="0" advAuto="0"/>
      <p:bldP spid="6150" grpId="0" build="p" autoUpdateAnimBg="0"/>
      <p:bldP spid="615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F5C7189-FD24-4C2C-B192-E67676300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sp>
        <p:nvSpPr>
          <p:cNvPr id="26627" name="Text Box 4">
            <a:extLst>
              <a:ext uri="{FF2B5EF4-FFF2-40B4-BE49-F238E27FC236}">
                <a16:creationId xmlns:a16="http://schemas.microsoft.com/office/drawing/2014/main" id="{B325E715-E192-4105-984D-2A7E0A467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771526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Find the Scale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3A6CDC1-11B4-4C82-BEB0-015C31D4C2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03363"/>
            <a:ext cx="80391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E01B22"/>
                </a:solidFill>
              </a:rPr>
              <a:t>B. SCALE MODEL  </a:t>
            </a:r>
            <a:r>
              <a:rPr lang="en-US" altLang="en-US" sz="2400" b="1">
                <a:solidFill>
                  <a:srgbClr val="00539D"/>
                </a:solidFill>
              </a:rPr>
              <a:t>A miniature replica of a fighter jet is 4 inches long. The actual length of the jet is </a:t>
            </a:r>
            <a:br>
              <a:rPr lang="en-US" altLang="en-US" sz="2400" b="1">
                <a:solidFill>
                  <a:srgbClr val="00539D"/>
                </a:solidFill>
              </a:rPr>
            </a:br>
            <a:r>
              <a:rPr lang="en-US" altLang="en-US" sz="2400" b="1">
                <a:solidFill>
                  <a:srgbClr val="00539D"/>
                </a:solidFill>
              </a:rPr>
              <a:t>12.8 yards. How many times as long as the actual is the model jet?</a:t>
            </a:r>
            <a:endParaRPr lang="en-US" altLang="en-US" sz="2400" i="1">
              <a:solidFill>
                <a:srgbClr val="00539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D1A31B99-69AC-4524-82E8-14F6DC06E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908301"/>
            <a:ext cx="80772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To answer this question, find the scale factor of the model. Multiply by a conversion factor that relates inches to yards to obtain a unitless ratio.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441F0B87-C30F-499C-A161-65CE22816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395913"/>
            <a:ext cx="822960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The scale factor is 115.2 : 1. That is, the actual jet is 115.2 times as long as the model.</a:t>
            </a:r>
          </a:p>
        </p:txBody>
      </p:sp>
      <p:pic>
        <p:nvPicPr>
          <p:cNvPr id="7179" name="Picture 11" descr="7-7-2b-redo">
            <a:extLst>
              <a:ext uri="{FF2B5EF4-FFF2-40B4-BE49-F238E27FC236}">
                <a16:creationId xmlns:a16="http://schemas.microsoft.com/office/drawing/2014/main" id="{ED2C4344-452F-43DB-BBF8-D4E59129CB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526" y="4114800"/>
            <a:ext cx="52943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autoUpdateAnimBg="0" advAuto="0"/>
      <p:bldP spid="7174" grpId="0" build="p" autoUpdateAnimBg="0"/>
      <p:bldP spid="71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PQuestion">
            <a:extLst>
              <a:ext uri="{FF2B5EF4-FFF2-40B4-BE49-F238E27FC236}">
                <a16:creationId xmlns:a16="http://schemas.microsoft.com/office/drawing/2014/main" id="{BDD9DF00-F6EC-4AAF-9D52-76D7501DE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sp>
        <p:nvSpPr>
          <p:cNvPr id="114693" name="TPAnswers">
            <a:extLst>
              <a:ext uri="{FF2B5EF4-FFF2-40B4-BE49-F238E27FC236}">
                <a16:creationId xmlns:a16="http://schemas.microsoft.com/office/drawing/2014/main" id="{24C86243-EEBA-4B7A-87F2-087F303B7BF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81251" y="3175001"/>
            <a:ext cx="2790825" cy="32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A.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2 in. : 3 yd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B.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1 in. : 3 yd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C.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2 in. : 5 yd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D.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3 in. : 4 yd</a:t>
            </a:r>
          </a:p>
        </p:txBody>
      </p:sp>
      <p:sp>
        <p:nvSpPr>
          <p:cNvPr id="114694" name="TPQuestion">
            <a:extLst>
              <a:ext uri="{FF2B5EF4-FFF2-40B4-BE49-F238E27FC236}">
                <a16:creationId xmlns:a16="http://schemas.microsoft.com/office/drawing/2014/main" id="{6103B71A-B9B2-404E-8ADB-D4F6F9C8E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543050"/>
            <a:ext cx="802005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E01B22"/>
                </a:solidFill>
                <a:cs typeface="Times New Roman" panose="02020603050405020304" pitchFamily="18" charset="0"/>
              </a:rPr>
              <a:t>A. SCALE MODEL</a:t>
            </a:r>
            <a:r>
              <a:rPr lang="en-US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A miniature replica of a fire engine is 9 inches long. The actual length of the fire engine is 13.5 yards. What is the scale of the replica?</a:t>
            </a:r>
          </a:p>
        </p:txBody>
      </p:sp>
      <p:sp>
        <p:nvSpPr>
          <p:cNvPr id="114695" name="Oval 7">
            <a:extLst>
              <a:ext uri="{FF2B5EF4-FFF2-40B4-BE49-F238E27FC236}">
                <a16:creationId xmlns:a16="http://schemas.microsoft.com/office/drawing/2014/main" id="{553FD34E-D55A-4519-BD52-B2249F4BF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1242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14696" name="Picture 8" descr="Check Progress">
            <a:extLst>
              <a:ext uri="{FF2B5EF4-FFF2-40B4-BE49-F238E27FC236}">
                <a16:creationId xmlns:a16="http://schemas.microsoft.com/office/drawing/2014/main" id="{A41CDD9A-0461-432E-931D-791F6680E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4" y="712789"/>
            <a:ext cx="28463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7" name="Picture 9" descr="CheckPointICON">
            <a:extLst>
              <a:ext uri="{FF2B5EF4-FFF2-40B4-BE49-F238E27FC236}">
                <a16:creationId xmlns:a16="http://schemas.microsoft.com/office/drawing/2014/main" id="{3DFB9E6C-E892-4FA0-9AF0-6B8F8442AF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747714"/>
            <a:ext cx="12223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autoUpdateAnimBg="0"/>
      <p:bldP spid="114694" grpId="0" autoUpdateAnimBg="0"/>
      <p:bldP spid="1146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PQuestion">
            <a:extLst>
              <a:ext uri="{FF2B5EF4-FFF2-40B4-BE49-F238E27FC236}">
                <a16:creationId xmlns:a16="http://schemas.microsoft.com/office/drawing/2014/main" id="{F889E55F-70D4-437F-ACE0-198FF529F4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sp>
        <p:nvSpPr>
          <p:cNvPr id="133125" name="TPAnswers">
            <a:extLst>
              <a:ext uri="{FF2B5EF4-FFF2-40B4-BE49-F238E27FC236}">
                <a16:creationId xmlns:a16="http://schemas.microsoft.com/office/drawing/2014/main" id="{99381205-3B11-4053-88F4-68DE0884B25D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81251" y="3175001"/>
            <a:ext cx="2790825" cy="3261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A.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48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B.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54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C.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60</a:t>
            </a:r>
          </a:p>
          <a:p>
            <a:pPr eaLnBrk="1" hangingPunct="1">
              <a:lnSpc>
                <a:spcPct val="90000"/>
              </a:lnSpc>
              <a:spcBef>
                <a:spcPct val="83000"/>
              </a:spcBef>
              <a:spcAft>
                <a:spcPct val="83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D.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63</a:t>
            </a:r>
          </a:p>
        </p:txBody>
      </p:sp>
      <p:sp>
        <p:nvSpPr>
          <p:cNvPr id="133126" name="TPQuestion">
            <a:extLst>
              <a:ext uri="{FF2B5EF4-FFF2-40B4-BE49-F238E27FC236}">
                <a16:creationId xmlns:a16="http://schemas.microsoft.com/office/drawing/2014/main" id="{A7F33F25-0116-4D1E-B446-7818EEA81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543050"/>
            <a:ext cx="802005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E01B22"/>
                </a:solidFill>
                <a:cs typeface="Times New Roman" panose="02020603050405020304" pitchFamily="18" charset="0"/>
              </a:rPr>
              <a:t>B. SCALE MODEL</a:t>
            </a:r>
            <a:r>
              <a:rPr lang="en-US" altLang="en-US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A miniature replica of a fire engine is 9 inches long. The actual length of the fire engine is 13.5 yards. How many times as long as the model is the actual fire engine?</a:t>
            </a:r>
          </a:p>
        </p:txBody>
      </p:sp>
      <p:sp>
        <p:nvSpPr>
          <p:cNvPr id="133127" name="Oval 7">
            <a:extLst>
              <a:ext uri="{FF2B5EF4-FFF2-40B4-BE49-F238E27FC236}">
                <a16:creationId xmlns:a16="http://schemas.microsoft.com/office/drawing/2014/main" id="{6FE3255E-A0CD-4455-809A-B693CAF09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0767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28678" name="Picture 8" descr="Check Progress">
            <a:extLst>
              <a:ext uri="{FF2B5EF4-FFF2-40B4-BE49-F238E27FC236}">
                <a16:creationId xmlns:a16="http://schemas.microsoft.com/office/drawing/2014/main" id="{DA755B7A-DB1A-4C78-80A3-48718E411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214" y="712789"/>
            <a:ext cx="28463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9" descr="CheckPointICON">
            <a:extLst>
              <a:ext uri="{FF2B5EF4-FFF2-40B4-BE49-F238E27FC236}">
                <a16:creationId xmlns:a16="http://schemas.microsoft.com/office/drawing/2014/main" id="{9D08EC32-D85E-4304-9F09-32C4D8AB81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747714"/>
            <a:ext cx="12223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autoUpdateAnimBg="0"/>
      <p:bldP spid="133126" grpId="0" autoUpdateAnimBg="0"/>
      <p:bldP spid="1331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EB6E100-A898-487B-A3F3-7394E44C82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BE42904-F661-4116-8E2A-75662FEC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771526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Construct a Scale Model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5BBFBC9-9A80-49D2-9198-5BB8B4838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03363"/>
            <a:ext cx="80391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E01B2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SCALE DRAWING</a:t>
            </a:r>
            <a:r>
              <a:rPr lang="en-US" altLang="en-US" sz="2400" b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400" b="1">
                <a:solidFill>
                  <a:srgbClr val="00539D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Gerrard is making a scale model of his classroom on an 11-by-17 inch sheet of paper. If the classroom is 20 feet by 32 feet, choose an appropriate scale for the drawing and determine the drawing’s dimensions.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D0D7625-E5B3-44E2-BE1A-B113978FB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517900"/>
            <a:ext cx="80772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The actual classroom is 20 feet wide.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20 feet 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÷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 11 inches = 1.8 feet per inch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The actual classroom is 32 feet long.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32 feet 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÷ </a:t>
            </a:r>
            <a:r>
              <a:rPr lang="en-US" altLang="en-US" sz="2400">
                <a:solidFill>
                  <a:srgbClr val="000000"/>
                </a:solidFill>
                <a:cs typeface="Times New Roman" panose="02020603050405020304" pitchFamily="18" charset="0"/>
              </a:rPr>
              <a:t>17 inches = 1.8 feet per inch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 advAuto="0"/>
      <p:bldP spid="922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EE376CF-2AC1-452E-9E37-FFFB5B726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048EE2D3-2BEA-445C-A100-66EF7FF9A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771526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Construct a Scale Model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AFA7B34C-E8F8-4BC2-BADD-09B1179D2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03364"/>
            <a:ext cx="7810500" cy="301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scale of 1 inch = 2 feet would be appropriate. </a:t>
            </a:r>
            <a:b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So, for every inch on the paper 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let the actual measure 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be 2 feet. Write this as an equation.</a:t>
            </a:r>
            <a:endParaRPr lang="en-US" altLang="en-US" sz="24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width: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2400" i="1"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= 2 ● </a:t>
            </a:r>
            <a:r>
              <a:rPr lang="en-US" altLang="en-US" sz="2400" i="1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Write an equation.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20	= 2 ● </a:t>
            </a:r>
            <a:r>
              <a:rPr lang="en-US" altLang="en-US" sz="2400" i="1">
                <a:ea typeface="Times New Roman" panose="02020603050405020304" pitchFamily="18" charset="0"/>
                <a:cs typeface="Arial" panose="020B0604020202020204" pitchFamily="34" charset="0"/>
              </a:rPr>
              <a:t>p	a</a:t>
            </a: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 = 20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10	= </a:t>
            </a:r>
            <a:r>
              <a:rPr lang="en-US" altLang="en-US" sz="2400" i="1">
                <a:ea typeface="Times New Roman" panose="02020603050405020304" pitchFamily="18" charset="0"/>
                <a:cs typeface="Arial" panose="020B0604020202020204" pitchFamily="34" charset="0"/>
              </a:rPr>
              <a:t>p</a:t>
            </a:r>
            <a:r>
              <a:rPr lang="en-US" altLang="en-US" sz="2400">
                <a:ea typeface="Times New Roman" panose="02020603050405020304" pitchFamily="18" charset="0"/>
                <a:cs typeface="Arial" panose="020B0604020202020204" pitchFamily="34" charset="0"/>
              </a:rPr>
              <a:t>		Divide each side by 2.</a:t>
            </a:r>
            <a:endParaRPr lang="en-US" altLang="en-US" sz="2400" i="1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1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1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1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1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23722FA-4E28-454F-A52A-0519A448A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91CD42F5-EF76-427F-A0C6-97671A3B3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771526"/>
            <a:ext cx="434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Construct a Scale Model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134160" name="Rectangle 16">
            <a:extLst>
              <a:ext uri="{FF2B5EF4-FFF2-40B4-BE49-F238E27FC236}">
                <a16:creationId xmlns:a16="http://schemas.microsoft.com/office/drawing/2014/main" id="{A22EE0EB-2073-48A2-80CB-64FE93D92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257800"/>
            <a:ext cx="82296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12913" indent="-1368425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4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</a:rPr>
              <a:t>Answer:</a:t>
            </a:r>
            <a:r>
              <a:rPr lang="en-US" altLang="en-US" sz="2400">
                <a:solidFill>
                  <a:srgbClr val="E01B22"/>
                </a:solidFill>
              </a:rPr>
              <a:t> 	1 in. : 2 ft; 10 in. wide, 16 in. long</a:t>
            </a:r>
          </a:p>
        </p:txBody>
      </p:sp>
      <p:sp>
        <p:nvSpPr>
          <p:cNvPr id="134161" name="Rectangle 17">
            <a:extLst>
              <a:ext uri="{FF2B5EF4-FFF2-40B4-BE49-F238E27FC236}">
                <a16:creationId xmlns:a16="http://schemas.microsoft.com/office/drawing/2014/main" id="{80CE206B-236D-4DD6-95C3-FCF05FA8E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19238"/>
            <a:ext cx="7810500" cy="18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3600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length: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= 2 ● 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	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Write an equation.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32	= 2 ● 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	a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= 32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16	= </a:t>
            </a:r>
            <a:r>
              <a:rPr lang="en-US" altLang="en-US" sz="2400" i="1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	</a:t>
            </a:r>
            <a:r>
              <a:rPr lang="en-US" altLang="en-US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Divide each side by 2.</a:t>
            </a: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4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4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4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4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4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build="p" autoUpdateAnimBg="0"/>
      <p:bldP spid="134161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Question">
            <a:extLst>
              <a:ext uri="{FF2B5EF4-FFF2-40B4-BE49-F238E27FC236}">
                <a16:creationId xmlns:a16="http://schemas.microsoft.com/office/drawing/2014/main" id="{185B1406-A4FA-47C1-B7E8-ADF3245B9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sp>
        <p:nvSpPr>
          <p:cNvPr id="115717" name="TPAnswers">
            <a:extLst>
              <a:ext uri="{FF2B5EF4-FFF2-40B4-BE49-F238E27FC236}">
                <a16:creationId xmlns:a16="http://schemas.microsoft.com/office/drawing/2014/main" id="{7B32070F-E505-48B7-94E9-20D29C4656BF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81250" y="3403600"/>
            <a:ext cx="4171950" cy="2751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A.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14 in.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× 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24 in.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B.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14 in.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× 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25 in.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C.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15 in.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× 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25 in.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  <a:spcAft>
                <a:spcPct val="60000"/>
              </a:spcAft>
              <a:buClr>
                <a:srgbClr val="00539D"/>
              </a:buClr>
            </a:pPr>
            <a:r>
              <a:rPr lang="pt-BR" altLang="en-US" sz="2400" b="1">
                <a:solidFill>
                  <a:srgbClr val="00539D"/>
                </a:solidFill>
                <a:sym typeface="Symbol" panose="05050102010706020507" pitchFamily="18" charset="2"/>
              </a:rPr>
              <a:t>D.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	15 in. </a:t>
            </a:r>
            <a:r>
              <a:rPr lang="en-US" altLang="en-US" sz="2400" b="1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× </a:t>
            </a:r>
            <a:r>
              <a:rPr lang="pt-BR" altLang="en-US" sz="2400" b="1">
                <a:solidFill>
                  <a:srgbClr val="000000"/>
                </a:solidFill>
                <a:sym typeface="Symbol" panose="05050102010706020507" pitchFamily="18" charset="2"/>
              </a:rPr>
              <a:t>26 in.</a:t>
            </a:r>
          </a:p>
        </p:txBody>
      </p:sp>
      <p:sp>
        <p:nvSpPr>
          <p:cNvPr id="115718" name="TPQuestion">
            <a:extLst>
              <a:ext uri="{FF2B5EF4-FFF2-40B4-BE49-F238E27FC236}">
                <a16:creationId xmlns:a16="http://schemas.microsoft.com/office/drawing/2014/main" id="{D1C6FC5D-742F-4A35-BB88-10CE0D43BF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0250" y="1555750"/>
            <a:ext cx="802005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 dirty="0">
                <a:solidFill>
                  <a:srgbClr val="E01B22"/>
                </a:solidFill>
                <a:cs typeface="Times New Roman" panose="02020603050405020304" pitchFamily="18" charset="0"/>
              </a:rPr>
              <a:t>ARCHITECTURE</a:t>
            </a:r>
            <a:r>
              <a:rPr lang="en-US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1" dirty="0">
                <a:solidFill>
                  <a:srgbClr val="00539D"/>
                </a:solidFill>
                <a:cs typeface="Times New Roman" panose="02020603050405020304" pitchFamily="18" charset="0"/>
              </a:rPr>
              <a:t>Alaina is an architect making a scale model of a house in a 15-by-26 inch display. If the house is 84 feet by 144 feet, what would be the dimensions of the model using a scale of </a:t>
            </a:r>
            <a:br>
              <a:rPr lang="en-US" altLang="en-US" sz="2400" b="1" dirty="0">
                <a:solidFill>
                  <a:srgbClr val="00539D"/>
                </a:solidFill>
                <a:cs typeface="Times New Roman" panose="02020603050405020304" pitchFamily="18" charset="0"/>
              </a:rPr>
            </a:br>
            <a:r>
              <a:rPr lang="en-US" altLang="en-US" sz="2400" b="1" dirty="0">
                <a:solidFill>
                  <a:srgbClr val="00539D"/>
                </a:solidFill>
                <a:cs typeface="Times New Roman" panose="02020603050405020304" pitchFamily="18" charset="0"/>
              </a:rPr>
              <a:t>1 in. : 6 ft? </a:t>
            </a:r>
          </a:p>
        </p:txBody>
      </p:sp>
      <p:sp>
        <p:nvSpPr>
          <p:cNvPr id="115719" name="Oval 7">
            <a:extLst>
              <a:ext uri="{FF2B5EF4-FFF2-40B4-BE49-F238E27FC236}">
                <a16:creationId xmlns:a16="http://schemas.microsoft.com/office/drawing/2014/main" id="{892BA744-E124-4BA2-9F83-974EFD9B6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352800"/>
            <a:ext cx="457200" cy="457200"/>
          </a:xfrm>
          <a:prstGeom prst="ellipse">
            <a:avLst/>
          </a:prstGeom>
          <a:noFill/>
          <a:ln w="57150">
            <a:solidFill>
              <a:srgbClr val="EC1D2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1D24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15720" name="Picture 8" descr="Check Progress">
            <a:extLst>
              <a:ext uri="{FF2B5EF4-FFF2-40B4-BE49-F238E27FC236}">
                <a16:creationId xmlns:a16="http://schemas.microsoft.com/office/drawing/2014/main" id="{70D5001B-1F20-44C0-A83C-03B06DE63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414" y="712789"/>
            <a:ext cx="2846387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21" name="Picture 9" descr="CheckPointICON">
            <a:extLst>
              <a:ext uri="{FF2B5EF4-FFF2-40B4-BE49-F238E27FC236}">
                <a16:creationId xmlns:a16="http://schemas.microsoft.com/office/drawing/2014/main" id="{EB91BF0D-13B1-48B9-97B4-047E18739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1" y="747714"/>
            <a:ext cx="122237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7" grpId="0" autoUpdateAnimBg="0"/>
      <p:bldP spid="115718" grpId="0" autoUpdateAnimBg="0"/>
      <p:bldP spid="1157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9A6C672-3FA6-4498-8458-9497B269A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Lesson Menu</a:t>
            </a:r>
          </a:p>
        </p:txBody>
      </p:sp>
      <p:sp>
        <p:nvSpPr>
          <p:cNvPr id="14339" name="Lessonmenutext">
            <a:extLst>
              <a:ext uri="{FF2B5EF4-FFF2-40B4-BE49-F238E27FC236}">
                <a16:creationId xmlns:a16="http://schemas.microsoft.com/office/drawing/2014/main" id="{47D1E7A0-9D62-4612-949D-3C6CEF031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855788"/>
            <a:ext cx="7583488" cy="37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485900" indent="-1485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" action="ppaction://hlinkshowjump?jump=nextslide"/>
              </a:rPr>
              <a:t>Five-Minute Check (over Lesson 15–6)</a:t>
            </a:r>
            <a:endParaRPr lang="en-US" altLang="en-US" sz="2000" b="1" dirty="0">
              <a:solidFill>
                <a:srgbClr val="E01B2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rId3" action="ppaction://hlinksldjump"/>
              </a:rPr>
              <a:t>Then/Now</a:t>
            </a:r>
            <a:endParaRPr lang="en-US" altLang="en-US" sz="2000" b="1" dirty="0">
              <a:solidFill>
                <a:srgbClr val="E01B2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rId4" action="ppaction://hlinksldjump"/>
              </a:rPr>
              <a:t>New Vocabulary</a:t>
            </a:r>
            <a:endParaRPr lang="en-US" altLang="en-US" sz="2000" b="1" dirty="0">
              <a:solidFill>
                <a:srgbClr val="E01B2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rId5" action="ppaction://hlinksldjump"/>
              </a:rPr>
              <a:t>Example 1:	Use a Scale Drawing</a:t>
            </a:r>
            <a:endParaRPr lang="en-US" altLang="en-US" sz="2000" b="1" dirty="0">
              <a:solidFill>
                <a:srgbClr val="E01B2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rId6" action="ppaction://hlinksldjump"/>
              </a:rPr>
              <a:t>Example 2:	Find the Scale</a:t>
            </a:r>
            <a:endParaRPr lang="en-US" altLang="en-US" sz="2000" b="1" dirty="0">
              <a:solidFill>
                <a:srgbClr val="E01B22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000" b="1" dirty="0">
                <a:solidFill>
                  <a:srgbClr val="E01B22"/>
                </a:solidFill>
                <a:hlinkClick r:id="rId7" action="ppaction://hlinksldjump"/>
              </a:rPr>
              <a:t>Example 3:	Real-World Example:  Construct a Scale Model</a:t>
            </a:r>
            <a:endParaRPr lang="en-US" altLang="en-US" sz="2000" b="1" dirty="0">
              <a:solidFill>
                <a:srgbClr val="E01B22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>
            <a:extLst>
              <a:ext uri="{FF2B5EF4-FFF2-40B4-BE49-F238E27FC236}">
                <a16:creationId xmlns:a16="http://schemas.microsoft.com/office/drawing/2014/main" id="{3494FC63-9C2D-4D1E-A7F2-CA5DC34D4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0400" y="6980238"/>
            <a:ext cx="3657600" cy="182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5-Minute Check 1</a:t>
            </a:r>
          </a:p>
        </p:txBody>
      </p:sp>
      <p:sp>
        <p:nvSpPr>
          <p:cNvPr id="107527" name="TPQuestion">
            <a:extLst>
              <a:ext uri="{FF2B5EF4-FFF2-40B4-BE49-F238E27FC236}">
                <a16:creationId xmlns:a16="http://schemas.microsoft.com/office/drawing/2014/main" id="{00D902E8-0B22-424F-8BAC-93FB918AD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57350"/>
            <a:ext cx="58674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Determine whether the dilation from Figure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A 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to Figure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 is an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enlargement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 or a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reduction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. Then find the scale factor of the dilation.</a:t>
            </a:r>
          </a:p>
        </p:txBody>
      </p:sp>
      <p:sp>
        <p:nvSpPr>
          <p:cNvPr id="107529" name="AutoShape 9">
            <a:extLst>
              <a:ext uri="{FF2B5EF4-FFF2-40B4-BE49-F238E27FC236}">
                <a16:creationId xmlns:a16="http://schemas.microsoft.com/office/drawing/2014/main" id="{7281A9A1-B61A-4B97-A283-3289B6825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181351"/>
            <a:ext cx="533400" cy="265113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07531" name="Picture 11" descr="5Min Num_1">
            <a:extLst>
              <a:ext uri="{FF2B5EF4-FFF2-40B4-BE49-F238E27FC236}">
                <a16:creationId xmlns:a16="http://schemas.microsoft.com/office/drawing/2014/main" id="{C5700EA6-7F31-4F92-B91A-F82283291D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647826"/>
            <a:ext cx="4572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7565" name="Group 45">
            <a:extLst>
              <a:ext uri="{FF2B5EF4-FFF2-40B4-BE49-F238E27FC236}">
                <a16:creationId xmlns:a16="http://schemas.microsoft.com/office/drawing/2014/main" id="{6D7F4D7E-3B29-478F-A1CC-CF75B18CB3A2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2997200"/>
            <a:ext cx="3200400" cy="3556000"/>
            <a:chOff x="672" y="1888"/>
            <a:chExt cx="2016" cy="2240"/>
          </a:xfrm>
        </p:grpSpPr>
        <p:sp>
          <p:nvSpPr>
            <p:cNvPr id="15368" name="TPAnswers">
              <a:extLst>
                <a:ext uri="{FF2B5EF4-FFF2-40B4-BE49-F238E27FC236}">
                  <a16:creationId xmlns:a16="http://schemas.microsoft.com/office/drawing/2014/main" id="{6F826C1C-B1EE-4248-82AB-F7DB14C00FBF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2" y="1952"/>
              <a:ext cx="2016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3400" indent="-5334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A.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enlargement;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B.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enlargement;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C.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reduction;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D.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reduction;</a:t>
              </a:r>
            </a:p>
          </p:txBody>
        </p:sp>
        <p:grpSp>
          <p:nvGrpSpPr>
            <p:cNvPr id="15369" name="Group 22">
              <a:extLst>
                <a:ext uri="{FF2B5EF4-FFF2-40B4-BE49-F238E27FC236}">
                  <a16:creationId xmlns:a16="http://schemas.microsoft.com/office/drawing/2014/main" id="{7606EA6B-DF5A-4332-8239-52A7CD0448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78" y="1888"/>
              <a:ext cx="336" cy="464"/>
              <a:chOff x="4062" y="2928"/>
              <a:chExt cx="336" cy="464"/>
            </a:xfrm>
          </p:grpSpPr>
          <p:sp>
            <p:nvSpPr>
              <p:cNvPr id="15382" name="Text Box 23">
                <a:extLst>
                  <a:ext uri="{FF2B5EF4-FFF2-40B4-BE49-F238E27FC236}">
                    <a16:creationId xmlns:a16="http://schemas.microsoft.com/office/drawing/2014/main" id="{F09FA964-D39D-463C-8050-C26E651F073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5383" name="Text Box 24">
                <a:extLst>
                  <a:ext uri="{FF2B5EF4-FFF2-40B4-BE49-F238E27FC236}">
                    <a16:creationId xmlns:a16="http://schemas.microsoft.com/office/drawing/2014/main" id="{C28444C0-B724-4C06-8284-6C2ABB807E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15384" name="Text Box 25">
                <a:extLst>
                  <a:ext uri="{FF2B5EF4-FFF2-40B4-BE49-F238E27FC236}">
                    <a16:creationId xmlns:a16="http://schemas.microsoft.com/office/drawing/2014/main" id="{1AD38604-429E-46A6-BC69-D3E7662D14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grpSp>
          <p:nvGrpSpPr>
            <p:cNvPr id="15370" name="Group 26">
              <a:extLst>
                <a:ext uri="{FF2B5EF4-FFF2-40B4-BE49-F238E27FC236}">
                  <a16:creationId xmlns:a16="http://schemas.microsoft.com/office/drawing/2014/main" id="{3B7E414E-CD20-490E-9F7D-F2701A99CA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90" y="3088"/>
              <a:ext cx="336" cy="464"/>
              <a:chOff x="4062" y="2928"/>
              <a:chExt cx="336" cy="464"/>
            </a:xfrm>
          </p:grpSpPr>
          <p:sp>
            <p:nvSpPr>
              <p:cNvPr id="15379" name="Text Box 27">
                <a:extLst>
                  <a:ext uri="{FF2B5EF4-FFF2-40B4-BE49-F238E27FC236}">
                    <a16:creationId xmlns:a16="http://schemas.microsoft.com/office/drawing/2014/main" id="{4ADC6B52-1FCA-4D12-9C60-A3BF21C10AC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5380" name="Text Box 28">
                <a:extLst>
                  <a:ext uri="{FF2B5EF4-FFF2-40B4-BE49-F238E27FC236}">
                    <a16:creationId xmlns:a16="http://schemas.microsoft.com/office/drawing/2014/main" id="{2BA2F96E-1A8D-480A-A114-93DAB284667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15381" name="Text Box 29">
                <a:extLst>
                  <a:ext uri="{FF2B5EF4-FFF2-40B4-BE49-F238E27FC236}">
                    <a16:creationId xmlns:a16="http://schemas.microsoft.com/office/drawing/2014/main" id="{E8ED7030-F3B3-4AAF-98AC-050D5C2FDB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grpSp>
          <p:nvGrpSpPr>
            <p:cNvPr id="15371" name="Group 31">
              <a:extLst>
                <a:ext uri="{FF2B5EF4-FFF2-40B4-BE49-F238E27FC236}">
                  <a16:creationId xmlns:a16="http://schemas.microsoft.com/office/drawing/2014/main" id="{B833A2D5-3B39-44E4-9F81-A324DBC6DE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90" y="2464"/>
              <a:ext cx="336" cy="464"/>
              <a:chOff x="4062" y="2928"/>
              <a:chExt cx="336" cy="464"/>
            </a:xfrm>
          </p:grpSpPr>
          <p:sp>
            <p:nvSpPr>
              <p:cNvPr id="15376" name="Text Box 32">
                <a:extLst>
                  <a:ext uri="{FF2B5EF4-FFF2-40B4-BE49-F238E27FC236}">
                    <a16:creationId xmlns:a16="http://schemas.microsoft.com/office/drawing/2014/main" id="{7C9F3FD3-028E-4E94-8C89-74A560B787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5377" name="Text Box 33">
                <a:extLst>
                  <a:ext uri="{FF2B5EF4-FFF2-40B4-BE49-F238E27FC236}">
                    <a16:creationId xmlns:a16="http://schemas.microsoft.com/office/drawing/2014/main" id="{5BF0ECA8-9010-4E6C-B2DC-62D09969C2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5378" name="Text Box 34">
                <a:extLst>
                  <a:ext uri="{FF2B5EF4-FFF2-40B4-BE49-F238E27FC236}">
                    <a16:creationId xmlns:a16="http://schemas.microsoft.com/office/drawing/2014/main" id="{0FE179E2-9FC3-45AC-8A80-032DBBDD8E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</p:grpSp>
        <p:grpSp>
          <p:nvGrpSpPr>
            <p:cNvPr id="15372" name="Group 35">
              <a:extLst>
                <a:ext uri="{FF2B5EF4-FFF2-40B4-BE49-F238E27FC236}">
                  <a16:creationId xmlns:a16="http://schemas.microsoft.com/office/drawing/2014/main" id="{E41CE71A-E890-444A-8612-1C4D3DBFDDE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3664"/>
              <a:ext cx="336" cy="464"/>
              <a:chOff x="4062" y="2928"/>
              <a:chExt cx="336" cy="464"/>
            </a:xfrm>
          </p:grpSpPr>
          <p:sp>
            <p:nvSpPr>
              <p:cNvPr id="15373" name="Text Box 36">
                <a:extLst>
                  <a:ext uri="{FF2B5EF4-FFF2-40B4-BE49-F238E27FC236}">
                    <a16:creationId xmlns:a16="http://schemas.microsoft.com/office/drawing/2014/main" id="{1D13F25E-36D3-4DDB-8EC1-4609BAC966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5374" name="Text Box 37">
                <a:extLst>
                  <a:ext uri="{FF2B5EF4-FFF2-40B4-BE49-F238E27FC236}">
                    <a16:creationId xmlns:a16="http://schemas.microsoft.com/office/drawing/2014/main" id="{8B5F8E66-32F1-4B95-A31C-FFB73D244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4</a:t>
                </a:r>
              </a:p>
            </p:txBody>
          </p:sp>
          <p:sp>
            <p:nvSpPr>
              <p:cNvPr id="15375" name="Text Box 38">
                <a:extLst>
                  <a:ext uri="{FF2B5EF4-FFF2-40B4-BE49-F238E27FC236}">
                    <a16:creationId xmlns:a16="http://schemas.microsoft.com/office/drawing/2014/main" id="{D31CDEAC-49EA-40C2-B069-60804C32AC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</p:grpSp>
      </p:grpSp>
      <p:pic>
        <p:nvPicPr>
          <p:cNvPr id="107562" name="Picture 42" descr="GEOM-07-07-1-5Min">
            <a:extLst>
              <a:ext uri="{FF2B5EF4-FFF2-40B4-BE49-F238E27FC236}">
                <a16:creationId xmlns:a16="http://schemas.microsoft.com/office/drawing/2014/main" id="{3EB01E9D-4669-43D2-8F66-F9CF00E6B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828801"/>
            <a:ext cx="19812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7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7" grpId="0" autoUpdateAnimBg="0"/>
      <p:bldP spid="1075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>
            <a:extLst>
              <a:ext uri="{FF2B5EF4-FFF2-40B4-BE49-F238E27FC236}">
                <a16:creationId xmlns:a16="http://schemas.microsoft.com/office/drawing/2014/main" id="{D2CBCE4D-9458-4E19-99C6-584046DE95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0400" y="6980238"/>
            <a:ext cx="3657600" cy="182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5-Minute Check 2</a:t>
            </a:r>
          </a:p>
        </p:txBody>
      </p:sp>
      <p:sp>
        <p:nvSpPr>
          <p:cNvPr id="108550" name="TPQuestion">
            <a:extLst>
              <a:ext uri="{FF2B5EF4-FFF2-40B4-BE49-F238E27FC236}">
                <a16:creationId xmlns:a16="http://schemas.microsoft.com/office/drawing/2014/main" id="{95DA078F-E637-4F76-8A2D-D2AEB5D60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57350"/>
            <a:ext cx="58674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Determine whether the dilation from Figure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 to Figure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 is an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enlargement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 or a </a:t>
            </a:r>
            <a:r>
              <a:rPr lang="en-US" altLang="en-US" sz="2400" b="1" i="1">
                <a:solidFill>
                  <a:srgbClr val="00539D"/>
                </a:solidFill>
                <a:cs typeface="Times New Roman" panose="02020603050405020304" pitchFamily="18" charset="0"/>
              </a:rPr>
              <a:t>reduction</a:t>
            </a: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. Then find the scale factor of the dilation.</a:t>
            </a:r>
          </a:p>
        </p:txBody>
      </p:sp>
      <p:sp>
        <p:nvSpPr>
          <p:cNvPr id="108551" name="AutoShape 7">
            <a:extLst>
              <a:ext uri="{FF2B5EF4-FFF2-40B4-BE49-F238E27FC236}">
                <a16:creationId xmlns:a16="http://schemas.microsoft.com/office/drawing/2014/main" id="{DF754381-143A-43EC-8676-1169BA08F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6015038"/>
            <a:ext cx="533400" cy="265112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08552" name="Picture 8" descr="5Min Num_2">
            <a:extLst>
              <a:ext uri="{FF2B5EF4-FFF2-40B4-BE49-F238E27FC236}">
                <a16:creationId xmlns:a16="http://schemas.microsoft.com/office/drawing/2014/main" id="{8115AEC7-7409-4AB1-932D-1D27372C1D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647825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8581" name="Group 37">
            <a:extLst>
              <a:ext uri="{FF2B5EF4-FFF2-40B4-BE49-F238E27FC236}">
                <a16:creationId xmlns:a16="http://schemas.microsoft.com/office/drawing/2014/main" id="{8647C4CD-9E9F-4357-908D-0FE82CB9F778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098800"/>
            <a:ext cx="3429000" cy="3505200"/>
            <a:chOff x="672" y="1872"/>
            <a:chExt cx="2160" cy="2208"/>
          </a:xfrm>
        </p:grpSpPr>
        <p:sp>
          <p:nvSpPr>
            <p:cNvPr id="16392" name="TPAnswers">
              <a:extLst>
                <a:ext uri="{FF2B5EF4-FFF2-40B4-BE49-F238E27FC236}">
                  <a16:creationId xmlns:a16="http://schemas.microsoft.com/office/drawing/2014/main" id="{FECCC8F6-A4AA-46A9-A937-AEC96B590880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2" y="1904"/>
              <a:ext cx="2160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3400" indent="-5334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A.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enlargement;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B.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enlargement;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C.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reduction;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D.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reduction;</a:t>
              </a:r>
            </a:p>
          </p:txBody>
        </p:sp>
        <p:grpSp>
          <p:nvGrpSpPr>
            <p:cNvPr id="16393" name="Group 20">
              <a:extLst>
                <a:ext uri="{FF2B5EF4-FFF2-40B4-BE49-F238E27FC236}">
                  <a16:creationId xmlns:a16="http://schemas.microsoft.com/office/drawing/2014/main" id="{66BD4994-B19C-49CD-A6A9-8AE858667E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8" y="3024"/>
              <a:ext cx="336" cy="464"/>
              <a:chOff x="4062" y="2928"/>
              <a:chExt cx="336" cy="464"/>
            </a:xfrm>
          </p:grpSpPr>
          <p:sp>
            <p:nvSpPr>
              <p:cNvPr id="16406" name="Text Box 21">
                <a:extLst>
                  <a:ext uri="{FF2B5EF4-FFF2-40B4-BE49-F238E27FC236}">
                    <a16:creationId xmlns:a16="http://schemas.microsoft.com/office/drawing/2014/main" id="{9ED69EFF-BECD-4826-96A5-D5BDE02BF9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6407" name="Text Box 22">
                <a:extLst>
                  <a:ext uri="{FF2B5EF4-FFF2-40B4-BE49-F238E27FC236}">
                    <a16:creationId xmlns:a16="http://schemas.microsoft.com/office/drawing/2014/main" id="{0F818603-33AA-42E1-BD9E-2E18181718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6408" name="Text Box 23">
                <a:extLst>
                  <a:ext uri="{FF2B5EF4-FFF2-40B4-BE49-F238E27FC236}">
                    <a16:creationId xmlns:a16="http://schemas.microsoft.com/office/drawing/2014/main" id="{1CA85E37-1548-4264-B8B2-B64C16F331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16394" name="Group 24">
              <a:extLst>
                <a:ext uri="{FF2B5EF4-FFF2-40B4-BE49-F238E27FC236}">
                  <a16:creationId xmlns:a16="http://schemas.microsoft.com/office/drawing/2014/main" id="{433A1246-9856-409B-A298-0BCDE447B1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1872"/>
              <a:ext cx="336" cy="464"/>
              <a:chOff x="4062" y="2928"/>
              <a:chExt cx="336" cy="464"/>
            </a:xfrm>
          </p:grpSpPr>
          <p:sp>
            <p:nvSpPr>
              <p:cNvPr id="16403" name="Text Box 25">
                <a:extLst>
                  <a:ext uri="{FF2B5EF4-FFF2-40B4-BE49-F238E27FC236}">
                    <a16:creationId xmlns:a16="http://schemas.microsoft.com/office/drawing/2014/main" id="{E565A281-ACAA-4A1A-A478-4FA4522C17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6404" name="Text Box 26">
                <a:extLst>
                  <a:ext uri="{FF2B5EF4-FFF2-40B4-BE49-F238E27FC236}">
                    <a16:creationId xmlns:a16="http://schemas.microsoft.com/office/drawing/2014/main" id="{F6E66F57-CC1D-4E77-93AD-90EF81803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3</a:t>
                </a:r>
              </a:p>
            </p:txBody>
          </p:sp>
          <p:sp>
            <p:nvSpPr>
              <p:cNvPr id="16405" name="Text Box 27">
                <a:extLst>
                  <a:ext uri="{FF2B5EF4-FFF2-40B4-BE49-F238E27FC236}">
                    <a16:creationId xmlns:a16="http://schemas.microsoft.com/office/drawing/2014/main" id="{C4F96B48-78B7-4950-97D2-1B775BE2EC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16395" name="Group 28">
              <a:extLst>
                <a:ext uri="{FF2B5EF4-FFF2-40B4-BE49-F238E27FC236}">
                  <a16:creationId xmlns:a16="http://schemas.microsoft.com/office/drawing/2014/main" id="{8C780AD7-86B9-43E2-87F9-BC9ECEBD0F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416"/>
              <a:ext cx="336" cy="464"/>
              <a:chOff x="4062" y="2928"/>
              <a:chExt cx="336" cy="464"/>
            </a:xfrm>
          </p:grpSpPr>
          <p:sp>
            <p:nvSpPr>
              <p:cNvPr id="16400" name="Text Box 29">
                <a:extLst>
                  <a:ext uri="{FF2B5EF4-FFF2-40B4-BE49-F238E27FC236}">
                    <a16:creationId xmlns:a16="http://schemas.microsoft.com/office/drawing/2014/main" id="{3885BC1B-FBAC-4482-87AE-5885C62FDF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6401" name="Text Box 30">
                <a:extLst>
                  <a:ext uri="{FF2B5EF4-FFF2-40B4-BE49-F238E27FC236}">
                    <a16:creationId xmlns:a16="http://schemas.microsoft.com/office/drawing/2014/main" id="{F8877458-0691-4BA0-9D0C-F208B19C47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402" name="Text Box 31">
                <a:extLst>
                  <a:ext uri="{FF2B5EF4-FFF2-40B4-BE49-F238E27FC236}">
                    <a16:creationId xmlns:a16="http://schemas.microsoft.com/office/drawing/2014/main" id="{33B72DD1-2AE9-42C7-9741-F39EAF9EEF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  <p:grpSp>
          <p:nvGrpSpPr>
            <p:cNvPr id="16396" name="Group 32">
              <a:extLst>
                <a:ext uri="{FF2B5EF4-FFF2-40B4-BE49-F238E27FC236}">
                  <a16:creationId xmlns:a16="http://schemas.microsoft.com/office/drawing/2014/main" id="{D005549A-6FE4-4F49-96A7-B1823F36F76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14" y="3616"/>
              <a:ext cx="336" cy="464"/>
              <a:chOff x="4062" y="2928"/>
              <a:chExt cx="336" cy="464"/>
            </a:xfrm>
          </p:grpSpPr>
          <p:sp>
            <p:nvSpPr>
              <p:cNvPr id="16397" name="Text Box 33">
                <a:extLst>
                  <a:ext uri="{FF2B5EF4-FFF2-40B4-BE49-F238E27FC236}">
                    <a16:creationId xmlns:a16="http://schemas.microsoft.com/office/drawing/2014/main" id="{616AB22E-A166-48F0-9098-4F8C1793B3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6398" name="Text Box 34">
                <a:extLst>
                  <a:ext uri="{FF2B5EF4-FFF2-40B4-BE49-F238E27FC236}">
                    <a16:creationId xmlns:a16="http://schemas.microsoft.com/office/drawing/2014/main" id="{96DD8B86-6973-4F1F-B414-57F8DC45F4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2</a:t>
                </a:r>
              </a:p>
            </p:txBody>
          </p:sp>
          <p:sp>
            <p:nvSpPr>
              <p:cNvPr id="16399" name="Text Box 35">
                <a:extLst>
                  <a:ext uri="{FF2B5EF4-FFF2-40B4-BE49-F238E27FC236}">
                    <a16:creationId xmlns:a16="http://schemas.microsoft.com/office/drawing/2014/main" id="{C48BC0C6-722E-4D7A-A463-B6F9583CAB4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3</a:t>
                </a:r>
              </a:p>
            </p:txBody>
          </p:sp>
        </p:grpSp>
      </p:grpSp>
      <p:pic>
        <p:nvPicPr>
          <p:cNvPr id="108584" name="Picture 40" descr="GEOM-07-07-2-5Min">
            <a:extLst>
              <a:ext uri="{FF2B5EF4-FFF2-40B4-BE49-F238E27FC236}">
                <a16:creationId xmlns:a16="http://schemas.microsoft.com/office/drawing/2014/main" id="{1073C68C-B77F-45CC-AA6B-9E83A926C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385888"/>
            <a:ext cx="20574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utoUpdateAnimBg="0"/>
      <p:bldP spid="1085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>
            <a:extLst>
              <a:ext uri="{FF2B5EF4-FFF2-40B4-BE49-F238E27FC236}">
                <a16:creationId xmlns:a16="http://schemas.microsoft.com/office/drawing/2014/main" id="{C26C7A2D-4F9B-460E-B87E-86E181C9A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10400" y="6980238"/>
            <a:ext cx="3657600" cy="182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5-Minute Check 3</a:t>
            </a:r>
          </a:p>
        </p:txBody>
      </p:sp>
      <p:sp>
        <p:nvSpPr>
          <p:cNvPr id="109574" name="TPQuestion">
            <a:extLst>
              <a:ext uri="{FF2B5EF4-FFF2-40B4-BE49-F238E27FC236}">
                <a16:creationId xmlns:a16="http://schemas.microsoft.com/office/drawing/2014/main" id="{71D07628-34DF-42A9-A21D-5CC178FBB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57351"/>
            <a:ext cx="7924800" cy="108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The coordinates of the vertices of two triangles are listed in the table. What is the scale factor of the dilation from </a:t>
            </a:r>
            <a:r>
              <a:rPr lang="el-GR" altLang="en-US" sz="2400" b="1">
                <a:solidFill>
                  <a:srgbClr val="00539D"/>
                </a:solidFill>
                <a:cs typeface="Arial" panose="020B0604020202020204" pitchFamily="34" charset="0"/>
              </a:rPr>
              <a:t>Δ</a:t>
            </a:r>
            <a:r>
              <a:rPr lang="en-US" altLang="en-US" sz="2400" b="1" i="1">
                <a:solidFill>
                  <a:srgbClr val="00539D"/>
                </a:solidFill>
                <a:cs typeface="Arial" panose="020B0604020202020204" pitchFamily="34" charset="0"/>
              </a:rPr>
              <a:t>ABC</a:t>
            </a:r>
            <a:r>
              <a:rPr lang="en-US" altLang="en-US" sz="2400" b="1">
                <a:solidFill>
                  <a:srgbClr val="00539D"/>
                </a:solidFill>
                <a:cs typeface="Arial" panose="020B0604020202020204" pitchFamily="34" charset="0"/>
              </a:rPr>
              <a:t> to </a:t>
            </a:r>
            <a:r>
              <a:rPr lang="el-GR" altLang="en-US" sz="2400" b="1">
                <a:solidFill>
                  <a:srgbClr val="00539D"/>
                </a:solidFill>
                <a:cs typeface="Arial" panose="020B0604020202020204" pitchFamily="34" charset="0"/>
              </a:rPr>
              <a:t>Δ</a:t>
            </a:r>
            <a:r>
              <a:rPr lang="en-US" altLang="en-US" sz="2400" b="1" i="1">
                <a:solidFill>
                  <a:srgbClr val="00539D"/>
                </a:solidFill>
                <a:cs typeface="Arial" panose="020B0604020202020204" pitchFamily="34" charset="0"/>
              </a:rPr>
              <a:t>XYZ</a:t>
            </a:r>
            <a:r>
              <a:rPr lang="en-US" altLang="en-US" sz="2400" b="1">
                <a:solidFill>
                  <a:srgbClr val="00539D"/>
                </a:solidFill>
                <a:cs typeface="Arial" panose="020B0604020202020204" pitchFamily="34" charset="0"/>
              </a:rPr>
              <a:t>?</a:t>
            </a:r>
            <a:endParaRPr lang="el-GR" altLang="en-US" sz="2400" b="1">
              <a:solidFill>
                <a:srgbClr val="00539D"/>
              </a:solidFill>
              <a:cs typeface="Arial" panose="020B0604020202020204" pitchFamily="34" charset="0"/>
            </a:endParaRPr>
          </a:p>
        </p:txBody>
      </p:sp>
      <p:sp>
        <p:nvSpPr>
          <p:cNvPr id="109575" name="AutoShape 7">
            <a:extLst>
              <a:ext uri="{FF2B5EF4-FFF2-40B4-BE49-F238E27FC236}">
                <a16:creationId xmlns:a16="http://schemas.microsoft.com/office/drawing/2014/main" id="{1CB056FD-82F0-4426-AEFE-B47C963644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56201"/>
            <a:ext cx="533400" cy="265113"/>
          </a:xfrm>
          <a:prstGeom prst="rightArrow">
            <a:avLst>
              <a:gd name="adj1" fmla="val 50000"/>
              <a:gd name="adj2" fmla="val 50299"/>
            </a:avLst>
          </a:prstGeom>
          <a:solidFill>
            <a:srgbClr val="EC1D2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109576" name="Picture 8" descr="5Min Num_3">
            <a:extLst>
              <a:ext uri="{FF2B5EF4-FFF2-40B4-BE49-F238E27FC236}">
                <a16:creationId xmlns:a16="http://schemas.microsoft.com/office/drawing/2014/main" id="{24488FD6-C296-465C-9EBD-B8D3CAE055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3" y="1647825"/>
            <a:ext cx="4572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9599" name="Group 31">
            <a:extLst>
              <a:ext uri="{FF2B5EF4-FFF2-40B4-BE49-F238E27FC236}">
                <a16:creationId xmlns:a16="http://schemas.microsoft.com/office/drawing/2014/main" id="{11D07C27-B2FE-4C98-A9F4-E084A34EB3B3}"/>
              </a:ext>
            </a:extLst>
          </p:cNvPr>
          <p:cNvGrpSpPr>
            <a:grpSpLocks/>
          </p:cNvGrpSpPr>
          <p:nvPr/>
        </p:nvGrpSpPr>
        <p:grpSpPr bwMode="auto">
          <a:xfrm>
            <a:off x="2590801" y="3200401"/>
            <a:ext cx="2790825" cy="3273425"/>
            <a:chOff x="672" y="1896"/>
            <a:chExt cx="1758" cy="2062"/>
          </a:xfrm>
        </p:grpSpPr>
        <p:sp>
          <p:nvSpPr>
            <p:cNvPr id="17417" name="TPAnswers">
              <a:extLst>
                <a:ext uri="{FF2B5EF4-FFF2-40B4-BE49-F238E27FC236}">
                  <a16:creationId xmlns:a16="http://schemas.microsoft.com/office/drawing/2014/main" id="{1616DABC-664E-441E-BB2F-F7FAE131D775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72" y="1904"/>
              <a:ext cx="1758" cy="2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533400" indent="-5334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A.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B.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C.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2</a:t>
              </a:r>
            </a:p>
            <a:p>
              <a:pPr eaLnBrk="1" hangingPunct="1">
                <a:lnSpc>
                  <a:spcPct val="90000"/>
                </a:lnSpc>
                <a:spcBef>
                  <a:spcPct val="83000"/>
                </a:spcBef>
                <a:spcAft>
                  <a:spcPct val="83000"/>
                </a:spcAft>
                <a:buClr>
                  <a:srgbClr val="00539D"/>
                </a:buClr>
              </a:pPr>
              <a:r>
                <a:rPr lang="pt-BR" altLang="en-US" sz="2400" b="1">
                  <a:solidFill>
                    <a:srgbClr val="00539D"/>
                  </a:solidFill>
                  <a:sym typeface="Symbol" panose="05050102010706020507" pitchFamily="18" charset="2"/>
                </a:rPr>
                <a:t>D.</a:t>
              </a:r>
              <a:r>
                <a:rPr lang="pt-BR" altLang="en-US" sz="2400" b="1">
                  <a:solidFill>
                    <a:srgbClr val="000000"/>
                  </a:solidFill>
                  <a:sym typeface="Symbol" panose="05050102010706020507" pitchFamily="18" charset="2"/>
                </a:rPr>
                <a:t>	</a:t>
              </a:r>
              <a:r>
                <a:rPr lang="pt-BR" altLang="en-US" sz="2400">
                  <a:solidFill>
                    <a:srgbClr val="000000"/>
                  </a:solidFill>
                  <a:sym typeface="Symbol" panose="05050102010706020507" pitchFamily="18" charset="2"/>
                </a:rPr>
                <a:t>3</a:t>
              </a:r>
            </a:p>
          </p:txBody>
        </p:sp>
        <p:grpSp>
          <p:nvGrpSpPr>
            <p:cNvPr id="17418" name="Group 19">
              <a:extLst>
                <a:ext uri="{FF2B5EF4-FFF2-40B4-BE49-F238E27FC236}">
                  <a16:creationId xmlns:a16="http://schemas.microsoft.com/office/drawing/2014/main" id="{F1AF405E-12FC-4847-A397-20ABB8DF0F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2" y="1896"/>
              <a:ext cx="336" cy="464"/>
              <a:chOff x="4062" y="2928"/>
              <a:chExt cx="336" cy="464"/>
            </a:xfrm>
          </p:grpSpPr>
          <p:sp>
            <p:nvSpPr>
              <p:cNvPr id="17423" name="Text Box 20">
                <a:extLst>
                  <a:ext uri="{FF2B5EF4-FFF2-40B4-BE49-F238E27FC236}">
                    <a16:creationId xmlns:a16="http://schemas.microsoft.com/office/drawing/2014/main" id="{3EA93315-9CC1-4E84-B66B-D79B7967B0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7424" name="Text Box 21">
                <a:extLst>
                  <a:ext uri="{FF2B5EF4-FFF2-40B4-BE49-F238E27FC236}">
                    <a16:creationId xmlns:a16="http://schemas.microsoft.com/office/drawing/2014/main" id="{4373D8F9-E428-42FF-B91F-2A0CAB52DC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7</a:t>
                </a:r>
              </a:p>
            </p:txBody>
          </p:sp>
          <p:sp>
            <p:nvSpPr>
              <p:cNvPr id="17425" name="Text Box 22">
                <a:extLst>
                  <a:ext uri="{FF2B5EF4-FFF2-40B4-BE49-F238E27FC236}">
                    <a16:creationId xmlns:a16="http://schemas.microsoft.com/office/drawing/2014/main" id="{29F6F302-6E85-4A54-BFDE-1D7524FDCA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4</a:t>
                </a:r>
              </a:p>
            </p:txBody>
          </p:sp>
        </p:grpSp>
        <p:grpSp>
          <p:nvGrpSpPr>
            <p:cNvPr id="17419" name="Group 27">
              <a:extLst>
                <a:ext uri="{FF2B5EF4-FFF2-40B4-BE49-F238E27FC236}">
                  <a16:creationId xmlns:a16="http://schemas.microsoft.com/office/drawing/2014/main" id="{6DA13FD8-2B57-4B7A-B234-F7A4992DC9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8" y="2448"/>
              <a:ext cx="336" cy="464"/>
              <a:chOff x="4062" y="2928"/>
              <a:chExt cx="336" cy="464"/>
            </a:xfrm>
          </p:grpSpPr>
          <p:sp>
            <p:nvSpPr>
              <p:cNvPr id="17420" name="Text Box 28">
                <a:extLst>
                  <a:ext uri="{FF2B5EF4-FFF2-40B4-BE49-F238E27FC236}">
                    <a16:creationId xmlns:a16="http://schemas.microsoft.com/office/drawing/2014/main" id="{7DFECE79-B64C-4C48-B57D-0806B8A83C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2" y="2940"/>
                <a:ext cx="33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__</a:t>
                </a:r>
              </a:p>
            </p:txBody>
          </p:sp>
          <p:sp>
            <p:nvSpPr>
              <p:cNvPr id="17421" name="Text Box 29">
                <a:extLst>
                  <a:ext uri="{FF2B5EF4-FFF2-40B4-BE49-F238E27FC236}">
                    <a16:creationId xmlns:a16="http://schemas.microsoft.com/office/drawing/2014/main" id="{C100FFC8-7B9A-4C30-89F7-CD1648639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2928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1</a:t>
                </a:r>
              </a:p>
            </p:txBody>
          </p:sp>
          <p:sp>
            <p:nvSpPr>
              <p:cNvPr id="17422" name="Text Box 30">
                <a:extLst>
                  <a:ext uri="{FF2B5EF4-FFF2-40B4-BE49-F238E27FC236}">
                    <a16:creationId xmlns:a16="http://schemas.microsoft.com/office/drawing/2014/main" id="{B7C9CB18-47E0-4696-945F-2D0295D8D7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0" y="3161"/>
                <a:ext cx="30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3399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FFFF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20000"/>
                  </a:spcAft>
                  <a:buClr>
                    <a:srgbClr val="FFFFFF"/>
                  </a:buClr>
                </a:pPr>
                <a:r>
                  <a:rPr lang="en-US" altLang="en-US" sz="2000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pic>
        <p:nvPicPr>
          <p:cNvPr id="109600" name="Picture 32" descr="Std Test Prac">
            <a:extLst>
              <a:ext uri="{FF2B5EF4-FFF2-40B4-BE49-F238E27FC236}">
                <a16:creationId xmlns:a16="http://schemas.microsoft.com/office/drawing/2014/main" id="{3932D259-FB03-47D6-8B2B-B1866E48E7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295400"/>
            <a:ext cx="3373438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602" name="Picture 34">
            <a:extLst>
              <a:ext uri="{FF2B5EF4-FFF2-40B4-BE49-F238E27FC236}">
                <a16:creationId xmlns:a16="http://schemas.microsoft.com/office/drawing/2014/main" id="{A0BB59F6-AD65-4271-9688-D58B7CA24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40038"/>
            <a:ext cx="2819400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9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4" grpId="0" autoUpdateAnimBg="0"/>
      <p:bldP spid="1095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60095C6-92B8-44DD-90F4-FA9D73A5F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Then/Now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4BD0B1E7-D1A6-416F-B858-0CF2E0067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1828801"/>
            <a:ext cx="7620000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altLang="en-US" sz="2800">
                <a:solidFill>
                  <a:srgbClr val="231F20"/>
                </a:solidFill>
              </a:rPr>
              <a:t>You used scale factors to solve problems with similar polygons. </a:t>
            </a:r>
            <a:endParaRPr lang="en-US" altLang="en-US" sz="2800"/>
          </a:p>
        </p:txBody>
      </p:sp>
      <p:sp>
        <p:nvSpPr>
          <p:cNvPr id="4109" name="Text Box 13">
            <a:extLst>
              <a:ext uri="{FF2B5EF4-FFF2-40B4-BE49-F238E27FC236}">
                <a16:creationId xmlns:a16="http://schemas.microsoft.com/office/drawing/2014/main" id="{7DEFD189-6DE3-4AC8-8957-7421E2FE7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4057650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>
                <a:solidFill>
                  <a:srgbClr val="231F20"/>
                </a:solidFill>
              </a:rPr>
              <a:t>Interpret scale models.</a:t>
            </a:r>
            <a:endParaRPr lang="en-US" altLang="en-US" sz="2800"/>
          </a:p>
        </p:txBody>
      </p:sp>
      <p:sp>
        <p:nvSpPr>
          <p:cNvPr id="4110" name="Text Box 14">
            <a:extLst>
              <a:ext uri="{FF2B5EF4-FFF2-40B4-BE49-F238E27FC236}">
                <a16:creationId xmlns:a16="http://schemas.microsoft.com/office/drawing/2014/main" id="{1DA2C31F-E5E3-484C-B963-8B7F6E004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4691063"/>
            <a:ext cx="7620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>
                <a:solidFill>
                  <a:srgbClr val="231F20"/>
                </a:solidFill>
              </a:rPr>
              <a:t>Use scale factors to solve problems.</a:t>
            </a:r>
            <a:endParaRPr lang="en-US" altLang="en-US" sz="2800"/>
          </a:p>
        </p:txBody>
      </p:sp>
      <p:pic>
        <p:nvPicPr>
          <p:cNvPr id="4113" name="Then_img" descr="SubHeaders_ThenGraphic">
            <a:extLst>
              <a:ext uri="{FF2B5EF4-FFF2-40B4-BE49-F238E27FC236}">
                <a16:creationId xmlns:a16="http://schemas.microsoft.com/office/drawing/2014/main" id="{BF176677-9FA5-4F7F-ACFC-75BD7EB6C2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1108076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Now_img" descr="SubHeaders_NowGraphic">
            <a:extLst>
              <a:ext uri="{FF2B5EF4-FFF2-40B4-BE49-F238E27FC236}">
                <a16:creationId xmlns:a16="http://schemas.microsoft.com/office/drawing/2014/main" id="{B7ECC0DE-4473-4F9A-A2C4-8EE622465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3413126"/>
            <a:ext cx="332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utoUpdateAnimBg="0"/>
      <p:bldP spid="4109" grpId="0" autoUpdateAnimBg="0"/>
      <p:bldP spid="41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304A407-F329-4A9A-81F7-F48F624F4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Vocabulary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B9A3E2E9-B2C1-427D-BF57-AF297A92D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800" y="1828800"/>
            <a:ext cx="7620000" cy="175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>
                <a:solidFill>
                  <a:srgbClr val="231F20"/>
                </a:solidFill>
              </a:rPr>
              <a:t>scale model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>
                <a:solidFill>
                  <a:srgbClr val="231F20"/>
                </a:solidFill>
              </a:rPr>
              <a:t>scale drawing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800">
                <a:solidFill>
                  <a:srgbClr val="231F20"/>
                </a:solidFill>
              </a:rPr>
              <a:t>scale</a:t>
            </a:r>
            <a:endParaRPr lang="en-US" altLang="en-US" sz="2800"/>
          </a:p>
        </p:txBody>
      </p:sp>
      <p:pic>
        <p:nvPicPr>
          <p:cNvPr id="20484" name="Vocab_img" descr="SubHeaders_NewVocabulary">
            <a:extLst>
              <a:ext uri="{FF2B5EF4-FFF2-40B4-BE49-F238E27FC236}">
                <a16:creationId xmlns:a16="http://schemas.microsoft.com/office/drawing/2014/main" id="{7A125981-67F2-4984-8440-FBBE70952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6" y="1108076"/>
            <a:ext cx="37750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F64C92-F150-426F-9A01-638217309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21507" name="Text Box 11">
            <a:extLst>
              <a:ext uri="{FF2B5EF4-FFF2-40B4-BE49-F238E27FC236}">
                <a16:creationId xmlns:a16="http://schemas.microsoft.com/office/drawing/2014/main" id="{86F383CD-F11E-430B-A616-2803FDF876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771526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Use a Scale Drawing</a:t>
            </a:r>
            <a:endParaRPr lang="en-US" altLang="en-US" sz="2000" b="1">
              <a:solidFill>
                <a:srgbClr val="EC1D24"/>
              </a:solidFill>
            </a:endParaRPr>
          </a:p>
        </p:txBody>
      </p:sp>
      <p:sp>
        <p:nvSpPr>
          <p:cNvPr id="5903" name="Rectangle 783">
            <a:extLst>
              <a:ext uri="{FF2B5EF4-FFF2-40B4-BE49-F238E27FC236}">
                <a16:creationId xmlns:a16="http://schemas.microsoft.com/office/drawing/2014/main" id="{E158B066-C9FF-4AE3-AA62-BBA6ED4906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1503363"/>
            <a:ext cx="75057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E01B22"/>
                </a:solidFill>
              </a:rPr>
              <a:t>MAPS  </a:t>
            </a:r>
            <a:r>
              <a:rPr lang="en-US" altLang="en-US" sz="2400" b="1">
                <a:solidFill>
                  <a:srgbClr val="00539D"/>
                </a:solidFill>
              </a:rPr>
              <a:t>The distance between Boston and Chicago on a map is 9 inches. If the scale of the map is </a:t>
            </a:r>
            <a:br>
              <a:rPr lang="en-US" altLang="en-US" sz="2400" b="1">
                <a:solidFill>
                  <a:srgbClr val="00539D"/>
                </a:solidFill>
              </a:rPr>
            </a:br>
            <a:r>
              <a:rPr lang="en-US" altLang="en-US" sz="2400" b="1">
                <a:solidFill>
                  <a:srgbClr val="00539D"/>
                </a:solidFill>
              </a:rPr>
              <a:t>1 inch : 95 miles, what is the actual distance from Boston to Chicago?</a:t>
            </a:r>
            <a:endParaRPr lang="en-US" altLang="en-US" sz="2400" i="1">
              <a:solidFill>
                <a:srgbClr val="00539D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904" name="Text Box 784">
            <a:extLst>
              <a:ext uri="{FF2B5EF4-FFF2-40B4-BE49-F238E27FC236}">
                <a16:creationId xmlns:a16="http://schemas.microsoft.com/office/drawing/2014/main" id="{A8A189FA-A6EB-40E5-99DE-3E5A474A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136900"/>
            <a:ext cx="8077200" cy="123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Method 1</a:t>
            </a:r>
            <a:r>
              <a:rPr lang="en-US" altLang="en-US" sz="2400">
                <a:cs typeface="Times New Roman" panose="02020603050405020304" pitchFamily="18" charset="0"/>
              </a:rPr>
              <a:t>	Write and solve a proportion.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cs typeface="Times New Roman" panose="02020603050405020304" pitchFamily="18" charset="0"/>
              </a:rPr>
              <a:t>Let </a:t>
            </a:r>
            <a:r>
              <a:rPr lang="en-US" altLang="en-US" sz="2400" i="1">
                <a:cs typeface="Times New Roman" panose="02020603050405020304" pitchFamily="18" charset="0"/>
              </a:rPr>
              <a:t>x</a:t>
            </a:r>
            <a:r>
              <a:rPr lang="en-US" altLang="en-US" sz="2400">
                <a:cs typeface="Times New Roman" panose="02020603050405020304" pitchFamily="18" charset="0"/>
              </a:rPr>
              <a:t> represent the distance between Boston and Chicago.</a:t>
            </a:r>
          </a:p>
        </p:txBody>
      </p:sp>
      <p:grpSp>
        <p:nvGrpSpPr>
          <p:cNvPr id="5912" name="Group 792">
            <a:extLst>
              <a:ext uri="{FF2B5EF4-FFF2-40B4-BE49-F238E27FC236}">
                <a16:creationId xmlns:a16="http://schemas.microsoft.com/office/drawing/2014/main" id="{81E598A7-0B74-46F6-8ABD-16ED2BB636BF}"/>
              </a:ext>
            </a:extLst>
          </p:cNvPr>
          <p:cNvGrpSpPr>
            <a:grpSpLocks/>
          </p:cNvGrpSpPr>
          <p:nvPr/>
        </p:nvGrpSpPr>
        <p:grpSpPr bwMode="auto">
          <a:xfrm>
            <a:off x="3352801" y="4638675"/>
            <a:ext cx="4418013" cy="914400"/>
            <a:chOff x="1152" y="2922"/>
            <a:chExt cx="2783" cy="576"/>
          </a:xfrm>
        </p:grpSpPr>
        <p:pic>
          <p:nvPicPr>
            <p:cNvPr id="21511" name="Picture 786" descr="7-7-1">
              <a:extLst>
                <a:ext uri="{FF2B5EF4-FFF2-40B4-BE49-F238E27FC236}">
                  <a16:creationId xmlns:a16="http://schemas.microsoft.com/office/drawing/2014/main" id="{777A2878-4F59-49DA-B225-B59E12DB4F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68" t="57484"/>
            <a:stretch>
              <a:fillRect/>
            </a:stretch>
          </p:blipFill>
          <p:spPr bwMode="auto">
            <a:xfrm>
              <a:off x="3102" y="3216"/>
              <a:ext cx="83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2" name="Picture 787" descr="7-7-1">
              <a:extLst>
                <a:ext uri="{FF2B5EF4-FFF2-40B4-BE49-F238E27FC236}">
                  <a16:creationId xmlns:a16="http://schemas.microsoft.com/office/drawing/2014/main" id="{675BC71B-E5E5-48C4-9987-CABCC76ACD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039" r="29663" b="64023"/>
            <a:stretch>
              <a:fillRect/>
            </a:stretch>
          </p:blipFill>
          <p:spPr bwMode="auto">
            <a:xfrm>
              <a:off x="2658" y="2922"/>
              <a:ext cx="45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3" name="Picture 788" descr="7-7-1">
              <a:extLst>
                <a:ext uri="{FF2B5EF4-FFF2-40B4-BE49-F238E27FC236}">
                  <a16:creationId xmlns:a16="http://schemas.microsoft.com/office/drawing/2014/main" id="{F75EA7A0-FB82-49AF-A948-FF3AC8EAE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1078" r="70499"/>
            <a:stretch>
              <a:fillRect/>
            </a:stretch>
          </p:blipFill>
          <p:spPr bwMode="auto">
            <a:xfrm>
              <a:off x="1152" y="3234"/>
              <a:ext cx="82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4" name="Picture 789" descr="7-7-1">
              <a:extLst>
                <a:ext uri="{FF2B5EF4-FFF2-40B4-BE49-F238E27FC236}">
                  <a16:creationId xmlns:a16="http://schemas.microsoft.com/office/drawing/2014/main" id="{05A975C3-B775-4A07-A839-7D1A6BED3B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068" b="56288"/>
            <a:stretch>
              <a:fillRect/>
            </a:stretch>
          </p:blipFill>
          <p:spPr bwMode="auto">
            <a:xfrm>
              <a:off x="3102" y="2928"/>
              <a:ext cx="833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5" name="Picture 790" descr="7-7-1">
              <a:extLst>
                <a:ext uri="{FF2B5EF4-FFF2-40B4-BE49-F238E27FC236}">
                  <a16:creationId xmlns:a16="http://schemas.microsoft.com/office/drawing/2014/main" id="{1415BE5F-1A8C-40BE-B518-D5E23E6BB6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889" r="45274"/>
            <a:stretch>
              <a:fillRect/>
            </a:stretch>
          </p:blipFill>
          <p:spPr bwMode="auto">
            <a:xfrm>
              <a:off x="1956" y="2928"/>
              <a:ext cx="719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6" name="Picture 791" descr="7-7-1">
              <a:extLst>
                <a:ext uri="{FF2B5EF4-FFF2-40B4-BE49-F238E27FC236}">
                  <a16:creationId xmlns:a16="http://schemas.microsoft.com/office/drawing/2014/main" id="{B5ED54D7-168B-44F3-9B97-7ADE3924C1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0499" b="56288"/>
            <a:stretch>
              <a:fillRect/>
            </a:stretch>
          </p:blipFill>
          <p:spPr bwMode="auto">
            <a:xfrm>
              <a:off x="1152" y="2928"/>
              <a:ext cx="821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3" grpId="0" build="p" autoUpdateAnimBg="0" advAuto="0"/>
      <p:bldP spid="5904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099B006-AFD9-455B-98BA-7502056054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sp>
        <p:nvSpPr>
          <p:cNvPr id="22531" name="Text Box 8">
            <a:extLst>
              <a:ext uri="{FF2B5EF4-FFF2-40B4-BE49-F238E27FC236}">
                <a16:creationId xmlns:a16="http://schemas.microsoft.com/office/drawing/2014/main" id="{3DAEF967-7F98-4E7C-9546-9369C07BB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2900" y="771526"/>
            <a:ext cx="5981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61C23"/>
                </a:solidFill>
              </a:rPr>
              <a:t>Use a Scale Drawing</a:t>
            </a:r>
          </a:p>
        </p:txBody>
      </p:sp>
      <p:sp>
        <p:nvSpPr>
          <p:cNvPr id="86025" name="Text Box 9">
            <a:extLst>
              <a:ext uri="{FF2B5EF4-FFF2-40B4-BE49-F238E27FC236}">
                <a16:creationId xmlns:a16="http://schemas.microsoft.com/office/drawing/2014/main" id="{1EC0D007-6200-4121-9D03-955418C59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57339"/>
            <a:ext cx="807720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4500" algn="r"/>
                <a:tab pos="1828800" algn="l"/>
                <a:tab pos="4114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>
                <a:cs typeface="Times New Roman" panose="02020603050405020304" pitchFamily="18" charset="0"/>
              </a:rPr>
              <a:t>	1 ● </a:t>
            </a:r>
            <a:r>
              <a:rPr lang="en-US" altLang="en-US" sz="2400" i="1">
                <a:cs typeface="Times New Roman" panose="02020603050405020304" pitchFamily="18" charset="0"/>
              </a:rPr>
              <a:t>x </a:t>
            </a:r>
            <a:r>
              <a:rPr lang="en-US" altLang="en-US" sz="2400">
                <a:cs typeface="Times New Roman" panose="02020603050405020304" pitchFamily="18" charset="0"/>
              </a:rPr>
              <a:t>=	95 ● 9	Cross Products Property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i="1">
                <a:cs typeface="Times New Roman" panose="02020603050405020304" pitchFamily="18" charset="0"/>
              </a:rPr>
              <a:t>	x </a:t>
            </a:r>
            <a:r>
              <a:rPr lang="en-US" altLang="en-US" sz="2400">
                <a:cs typeface="Times New Roman" panose="02020603050405020304" pitchFamily="18" charset="0"/>
              </a:rPr>
              <a:t>=	855 miles	Simplify.</a:t>
            </a:r>
          </a:p>
        </p:txBody>
      </p:sp>
      <p:sp>
        <p:nvSpPr>
          <p:cNvPr id="86026" name="Text Box 10">
            <a:extLst>
              <a:ext uri="{FF2B5EF4-FFF2-40B4-BE49-F238E27FC236}">
                <a16:creationId xmlns:a16="http://schemas.microsoft.com/office/drawing/2014/main" id="{46619230-3EE0-4088-858F-1862BE463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819400"/>
            <a:ext cx="8077200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altLang="en-US" sz="2400" b="1">
                <a:solidFill>
                  <a:srgbClr val="00539D"/>
                </a:solidFill>
                <a:cs typeface="Times New Roman" panose="02020603050405020304" pitchFamily="18" charset="0"/>
              </a:rPr>
              <a:t>Method 2</a:t>
            </a:r>
            <a:r>
              <a:rPr lang="en-US" altLang="en-US" sz="2400">
                <a:cs typeface="Times New Roman" panose="02020603050405020304" pitchFamily="18" charset="0"/>
              </a:rPr>
              <a:t>	Write and solve an equation.</a:t>
            </a:r>
          </a:p>
        </p:txBody>
      </p:sp>
      <p:grpSp>
        <p:nvGrpSpPr>
          <p:cNvPr id="86030" name="Group 14">
            <a:extLst>
              <a:ext uri="{FF2B5EF4-FFF2-40B4-BE49-F238E27FC236}">
                <a16:creationId xmlns:a16="http://schemas.microsoft.com/office/drawing/2014/main" id="{13605172-0763-44FC-B068-9B22B465BE11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3432176"/>
            <a:ext cx="8077200" cy="2282825"/>
            <a:chOff x="336" y="2162"/>
            <a:chExt cx="5088" cy="1438"/>
          </a:xfrm>
        </p:grpSpPr>
        <p:sp>
          <p:nvSpPr>
            <p:cNvPr id="22535" name="Text Box 11">
              <a:extLst>
                <a:ext uri="{FF2B5EF4-FFF2-40B4-BE49-F238E27FC236}">
                  <a16:creationId xmlns:a16="http://schemas.microsoft.com/office/drawing/2014/main" id="{68753A4A-95F8-4922-8FD7-0412910358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162"/>
              <a:ext cx="5088" cy="1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Let </a:t>
              </a:r>
              <a:r>
                <a:rPr lang="en-US" altLang="en-US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a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= actual distance in miles between Boston and Chicago and </a:t>
              </a:r>
              <a:r>
                <a:rPr lang="en-US" altLang="en-US" sz="2400" i="1">
                  <a:solidFill>
                    <a:srgbClr val="000000"/>
                  </a:solidFill>
                  <a:cs typeface="Times New Roman" panose="02020603050405020304" pitchFamily="18" charset="0"/>
                </a:rPr>
                <a:t>m</a:t>
              </a: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 = map distance in inches. Write the scale as           , which is 95 miles per inch. So for every inch on the map, the actual distance is 95 miles.</a:t>
              </a:r>
            </a:p>
          </p:txBody>
        </p:sp>
        <p:pic>
          <p:nvPicPr>
            <p:cNvPr id="22536" name="Picture 12" descr="7-7-1">
              <a:extLst>
                <a:ext uri="{FF2B5EF4-FFF2-40B4-BE49-F238E27FC236}">
                  <a16:creationId xmlns:a16="http://schemas.microsoft.com/office/drawing/2014/main" id="{3A9443A3-6FC0-4A49-98CA-2085683644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1064" r="80884"/>
            <a:stretch>
              <a:fillRect/>
            </a:stretch>
          </p:blipFill>
          <p:spPr bwMode="auto">
            <a:xfrm>
              <a:off x="1344" y="2870"/>
              <a:ext cx="532" cy="5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5" grpId="0" build="p" autoUpdateAnimBg="0"/>
      <p:bldP spid="86026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6"/>
  <p:tag name="SLIDEGUID" val="10402C18D5024B34B2D5723FE403CB47"/>
  <p:tag name="VALUES" val="Incorrect¤Incorrect¤Incorrect¤Correct"/>
  <p:tag name="QUESTIONALIAS" val="Example 1"/>
  <p:tag name="ANSWERSALIAS" val="A¤B¤C¤D"/>
  <p:tag name="RESPONSESGATHER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763036F1F41841B5A1B0F85EC6EBD574"/>
  <p:tag name="VALUES" val="Correct¤Incorrect¤Incorrect¤Incorrect"/>
  <p:tag name="QUESTIONALIAS" val="Example 2"/>
  <p:tag name="ANSWERSALIAS" val="A¤B¤C¤D"/>
  <p:tag name="RESPONSESGATHERED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8"/>
  <p:tag name="SLIDEGUID" val="AF9C6AA1E1A344E28B0D36E1FBAC88F8"/>
  <p:tag name="VALUES" val="Incorrect¤Correct¤Incorrect¤Incorrect"/>
  <p:tag name="QUESTIONALIAS" val="Example 2"/>
  <p:tag name="ANSWERSALIAS" val="A¤B¤C¤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59312F1C974886B2A6CB789348A99A"/>
  <p:tag name="SLIDEID" val="3D59312F1C974886B2A6CB789348A99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VALUES" val="Correct¤Incorrect¤Incorrect¤Incorrect"/>
  <p:tag name="QUESTIONALIAS" val="5-Minute Check 1"/>
  <p:tag name="ANSWERSALIAS" val="A¤B¤C¤D"/>
  <p:tag name="RESPONSESGATHERED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7"/>
  <p:tag name="SLIDEGUID" val="A374C315D0D94FC1A78229D8376ED540"/>
  <p:tag name="VALUES" val="Correct¤Incorrect¤Incorrect¤Incorrect"/>
  <p:tag name="QUESTIONALIAS" val="Example 3"/>
  <p:tag name="ANSWERSALIAS" val="A¤B¤C¤D"/>
  <p:tag name="RESPONSESGATHERED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2"/>
  <p:tag name="SLIDEGUID" val="F98663D27C4C4D02A75C7DD64C04FBC7"/>
  <p:tag name="VALUES" val="Incorrect¤Incorrect¤Incorrect¤Correct"/>
  <p:tag name="QUESTIONALIAS" val="5-Minute Check 2"/>
  <p:tag name="ANSWERSALIAS" val="A¤B¤C¤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59312F1C974886B2A6CB789348A99A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SLIDEORDER" val="3"/>
  <p:tag name="SLIDEGUID" val="0F4D12760163481484E7D16911DB5168"/>
  <p:tag name="VALUES" val="Incorrect¤Incorrect¤Correct¤Incorrect"/>
  <p:tag name="QUESTIONALIAS" val="5-Minute Check 3"/>
  <p:tag name="ANSWERSALIAS" val="A¤B¤C¤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37"/>
  <p:tag name="FONTSIZE" val="24"/>
  <p:tag name="BULLETTYPE" val="ppBulletAlphaUCPeriod"/>
  <p:tag name="ANSWERTEXT" val="b = 11 &#10;b = –37&#10;b = –11&#10;b = 3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662</Words>
  <Application>Microsoft Office PowerPoint</Application>
  <PresentationFormat>Widescreen</PresentationFormat>
  <Paragraphs>138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15-7 Scale Drawings and Models</vt:lpstr>
      <vt:lpstr>Lesson Menu</vt:lpstr>
      <vt:lpstr>5-Minute Check 1</vt:lpstr>
      <vt:lpstr>5-Minute Check 2</vt:lpstr>
      <vt:lpstr>5-Minute Check 3</vt:lpstr>
      <vt:lpstr>Then/Now</vt:lpstr>
      <vt:lpstr>Vocabulary</vt:lpstr>
      <vt:lpstr>Example 1</vt:lpstr>
      <vt:lpstr>Example 1</vt:lpstr>
      <vt:lpstr>Example 1</vt:lpstr>
      <vt:lpstr>Example 1</vt:lpstr>
      <vt:lpstr>Example 2</vt:lpstr>
      <vt:lpstr>Example 2</vt:lpstr>
      <vt:lpstr>Example 2</vt:lpstr>
      <vt:lpstr>Example 2</vt:lpstr>
      <vt:lpstr>Example 3</vt:lpstr>
      <vt:lpstr>Example 3</vt:lpstr>
      <vt:lpstr>Example 3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8-1 Multiplication Properties of Exponents</dc:title>
  <dc:creator>Vinay Kumar Maddineni</dc:creator>
  <cp:lastModifiedBy>Ahmed Mohammad Ali Abumelhem</cp:lastModifiedBy>
  <cp:revision>34</cp:revision>
  <dcterms:created xsi:type="dcterms:W3CDTF">2019-01-25T10:24:48Z</dcterms:created>
  <dcterms:modified xsi:type="dcterms:W3CDTF">2020-05-27T18:24:38Z</dcterms:modified>
</cp:coreProperties>
</file>