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6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759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2867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8859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214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0389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77994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3650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32500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446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9147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7209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0213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2058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166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5404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53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9896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4AD88D2-78B6-4A1D-90D9-8C2D76361115}" type="datetimeFigureOut">
              <a:rPr lang="ar-AE" smtClean="0"/>
              <a:t>27/10/1441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906497D-6539-4B18-B31A-0C697A9CF190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6176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Relationship Id="rId22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26" Type="http://schemas.openxmlformats.org/officeDocument/2006/relationships/image" Target="../media/image25.png"/><Relationship Id="rId3" Type="http://schemas.openxmlformats.org/officeDocument/2006/relationships/image" Target="../media/image15.png"/><Relationship Id="rId21" Type="http://schemas.openxmlformats.org/officeDocument/2006/relationships/image" Target="../media/image20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17" Type="http://schemas.openxmlformats.org/officeDocument/2006/relationships/image" Target="../media/image18.png"/><Relationship Id="rId25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15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24" Type="http://schemas.openxmlformats.org/officeDocument/2006/relationships/image" Target="../media/image23.png"/><Relationship Id="rId15" Type="http://schemas.openxmlformats.org/officeDocument/2006/relationships/image" Target="../media/image150.png"/><Relationship Id="rId23" Type="http://schemas.openxmlformats.org/officeDocument/2006/relationships/image" Target="../media/image22.png"/><Relationship Id="rId10" Type="http://schemas.openxmlformats.org/officeDocument/2006/relationships/image" Target="../media/image145.png"/><Relationship Id="rId19" Type="http://schemas.openxmlformats.org/officeDocument/2006/relationships/image" Target="../media/image154.png"/><Relationship Id="rId4" Type="http://schemas.openxmlformats.org/officeDocument/2006/relationships/image" Target="../media/image16.png"/><Relationship Id="rId9" Type="http://schemas.openxmlformats.org/officeDocument/2006/relationships/image" Target="../media/image144.png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00345" y="1174719"/>
            <a:ext cx="9755187" cy="2766528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ar-AE" sz="9600" dirty="0">
                <a:cs typeface="(AH) Manal Black" pitchFamily="2" charset="-78"/>
              </a:rPr>
              <a:t>الاختبار المركزي (</a:t>
            </a:r>
            <a:r>
              <a:rPr lang="en-US" sz="9600" dirty="0">
                <a:cs typeface="(AH) Manal Black" pitchFamily="2" charset="-78"/>
              </a:rPr>
              <a:t>2</a:t>
            </a:r>
            <a:r>
              <a:rPr lang="ar-AE" sz="9600" dirty="0">
                <a:cs typeface="(AH) Manal Black" pitchFamily="2" charset="-78"/>
              </a:rPr>
              <a:t>)</a:t>
            </a:r>
            <a:br>
              <a:rPr lang="ar-AE" sz="9600" dirty="0">
                <a:cs typeface="(AH) Manal Black" pitchFamily="2" charset="-78"/>
              </a:rPr>
            </a:br>
            <a:r>
              <a:rPr lang="ar-AE" sz="9600" dirty="0">
                <a:cs typeface="(AH) Manal Black" pitchFamily="2" charset="-78"/>
              </a:rPr>
              <a:t>الصف السادس</a:t>
            </a:r>
          </a:p>
        </p:txBody>
      </p:sp>
    </p:spTree>
    <p:extLst>
      <p:ext uri="{BB962C8B-B14F-4D97-AF65-F5344CB8AC3E}">
        <p14:creationId xmlns:p14="http://schemas.microsoft.com/office/powerpoint/2010/main" val="222691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376" t="36800" r="1524" b="42667"/>
          <a:stretch/>
        </p:blipFill>
        <p:spPr>
          <a:xfrm>
            <a:off x="0" y="0"/>
            <a:ext cx="12192000" cy="1984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50" t="32845" r="3149" b="8355"/>
          <a:stretch/>
        </p:blipFill>
        <p:spPr>
          <a:xfrm>
            <a:off x="-1" y="1984248"/>
            <a:ext cx="12176159" cy="4873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A985DA-354D-4D74-AB6E-9A4EF63C88A5}"/>
                  </a:ext>
                </a:extLst>
              </p:cNvPr>
              <p:cNvSpPr txBox="1"/>
              <p:nvPr/>
            </p:nvSpPr>
            <p:spPr>
              <a:xfrm>
                <a:off x="6734522" y="2105025"/>
                <a:ext cx="5133628" cy="5539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𝟓𝟑</m:t>
                      </m:r>
                    </m:oMath>
                  </m:oMathPara>
                </a14:m>
                <a:endParaRPr lang="ar-AE" sz="36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A985DA-354D-4D74-AB6E-9A4EF63C8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522" y="2105025"/>
                <a:ext cx="513362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AA9BF9-3703-4D2A-B037-A646B5A3A527}"/>
              </a:ext>
            </a:extLst>
          </p:cNvPr>
          <p:cNvCxnSpPr>
            <a:cxnSpLocks/>
          </p:cNvCxnSpPr>
          <p:nvPr/>
        </p:nvCxnSpPr>
        <p:spPr>
          <a:xfrm flipH="1">
            <a:off x="6551323" y="2154600"/>
            <a:ext cx="641297" cy="54467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5E2E4E-4E54-4117-9F52-76B7517E6C1E}"/>
              </a:ext>
            </a:extLst>
          </p:cNvPr>
          <p:cNvCxnSpPr>
            <a:cxnSpLocks/>
          </p:cNvCxnSpPr>
          <p:nvPr/>
        </p:nvCxnSpPr>
        <p:spPr>
          <a:xfrm flipH="1">
            <a:off x="11229958" y="2190229"/>
            <a:ext cx="641297" cy="54467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3DF8CF-3A89-4BDF-8FA6-EA2B710C4735}"/>
              </a:ext>
            </a:extLst>
          </p:cNvPr>
          <p:cNvCxnSpPr>
            <a:cxnSpLocks/>
          </p:cNvCxnSpPr>
          <p:nvPr/>
        </p:nvCxnSpPr>
        <p:spPr>
          <a:xfrm flipH="1">
            <a:off x="7346450" y="2105025"/>
            <a:ext cx="641297" cy="54467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E5D4A6-56B2-4017-A888-2D21D8CF743A}"/>
              </a:ext>
            </a:extLst>
          </p:cNvPr>
          <p:cNvCxnSpPr>
            <a:cxnSpLocks/>
          </p:cNvCxnSpPr>
          <p:nvPr/>
        </p:nvCxnSpPr>
        <p:spPr>
          <a:xfrm flipH="1">
            <a:off x="10402614" y="2154600"/>
            <a:ext cx="641297" cy="54467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E4075C-DEBF-4F21-9040-27B1925EA262}"/>
              </a:ext>
            </a:extLst>
          </p:cNvPr>
          <p:cNvCxnSpPr>
            <a:cxnSpLocks/>
          </p:cNvCxnSpPr>
          <p:nvPr/>
        </p:nvCxnSpPr>
        <p:spPr>
          <a:xfrm flipH="1">
            <a:off x="8205374" y="2235130"/>
            <a:ext cx="641297" cy="54467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0D1BF01-4E91-4EFC-8B84-0CEF5C3C72AD}"/>
              </a:ext>
            </a:extLst>
          </p:cNvPr>
          <p:cNvCxnSpPr>
            <a:cxnSpLocks/>
          </p:cNvCxnSpPr>
          <p:nvPr/>
        </p:nvCxnSpPr>
        <p:spPr>
          <a:xfrm flipH="1">
            <a:off x="9619137" y="2134477"/>
            <a:ext cx="641297" cy="54467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7CD8F8B-9987-4553-8BB0-A46AB8840558}"/>
              </a:ext>
            </a:extLst>
          </p:cNvPr>
          <p:cNvSpPr/>
          <p:nvPr/>
        </p:nvSpPr>
        <p:spPr>
          <a:xfrm rot="10800000">
            <a:off x="9132865" y="2729877"/>
            <a:ext cx="315309" cy="7157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843B68-1364-4208-8A96-ED0FC4BFB593}"/>
              </a:ext>
            </a:extLst>
          </p:cNvPr>
          <p:cNvSpPr/>
          <p:nvPr/>
        </p:nvSpPr>
        <p:spPr>
          <a:xfrm>
            <a:off x="8750122" y="3488122"/>
            <a:ext cx="1215511" cy="2484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(AH) Manal Black" pitchFamily="2" charset="-78"/>
              </a:rPr>
              <a:t>الوسيط</a:t>
            </a:r>
            <a:endParaRPr lang="ar-AE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4ED9C8-9BA9-4ED7-B758-E46A8DD251AE}"/>
              </a:ext>
            </a:extLst>
          </p:cNvPr>
          <p:cNvSpPr/>
          <p:nvPr/>
        </p:nvSpPr>
        <p:spPr>
          <a:xfrm>
            <a:off x="7412227" y="1970623"/>
            <a:ext cx="703136" cy="804707"/>
          </a:xfrm>
          <a:prstGeom prst="ellipse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0151FE-E302-4E8C-9866-06B86CEC1A23}"/>
              </a:ext>
            </a:extLst>
          </p:cNvPr>
          <p:cNvGrpSpPr/>
          <p:nvPr/>
        </p:nvGrpSpPr>
        <p:grpSpPr>
          <a:xfrm>
            <a:off x="7083893" y="2754055"/>
            <a:ext cx="1257428" cy="1121214"/>
            <a:chOff x="6716372" y="2713243"/>
            <a:chExt cx="1257428" cy="1121214"/>
          </a:xfrm>
        </p:grpSpPr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9FB9D418-79E9-49BB-B3AE-967370548BD6}"/>
                </a:ext>
              </a:extLst>
            </p:cNvPr>
            <p:cNvSpPr/>
            <p:nvPr/>
          </p:nvSpPr>
          <p:spPr>
            <a:xfrm rot="10800000">
              <a:off x="7210476" y="2713243"/>
              <a:ext cx="315309" cy="71575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F2EEF83-A467-4538-9C1C-DA8EC7C79C3A}"/>
                    </a:ext>
                  </a:extLst>
                </p:cNvPr>
                <p:cNvSpPr txBox="1"/>
                <p:nvPr/>
              </p:nvSpPr>
              <p:spPr>
                <a:xfrm>
                  <a:off x="6716372" y="3396773"/>
                  <a:ext cx="1257428" cy="43768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ar-SA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(AH) Manal Black" pitchFamily="2" charset="-78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(AH) Manal Black" pitchFamily="2" charset="-78"/>
                            </a:rPr>
                            <m:t>𝑸</m:t>
                          </m:r>
                        </m:e>
                        <m:sub>
                          <m:r>
                            <a:rPr lang="ar-SA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(AH) Manal Black" pitchFamily="2" charset="-78"/>
                            </a:rPr>
                            <m:t>𝟏</m:t>
                          </m:r>
                        </m:sub>
                      </m:sSub>
                      <m:r>
                        <a:rPr lang="ar-SA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(AH) Manal Black" pitchFamily="2" charset="-78"/>
                        </a:rPr>
                        <m:t>الأول</m:t>
                      </m:r>
                      <m:r>
                        <a:rPr lang="ar-SA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(AH) Manal Black" pitchFamily="2" charset="-78"/>
                        </a:rPr>
                        <m:t> </m:t>
                      </m:r>
                      <m:r>
                        <a:rPr lang="ar-SA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(AH) Manal Black" pitchFamily="2" charset="-78"/>
                        </a:rPr>
                        <m:t>الربيع</m:t>
                      </m:r>
                    </m:oMath>
                  </a14:m>
                  <a:r>
                    <a:rPr lang="ar-SA" sz="2000" b="1" dirty="0">
                      <a:solidFill>
                        <a:srgbClr val="FF0000"/>
                      </a:solidFill>
                      <a:cs typeface="(AH) Manal Black" pitchFamily="2" charset="-78"/>
                    </a:rPr>
                    <a:t> </a:t>
                  </a:r>
                  <a:endParaRPr lang="ar-AE" sz="800" b="1" dirty="0">
                    <a:solidFill>
                      <a:srgbClr val="FF0000"/>
                    </a:solidFill>
                    <a:cs typeface="(AH) Manal Black" pitchFamily="2" charset="-78"/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0A69AB25-B845-4729-ACEC-9193A09A19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372" y="3396773"/>
                  <a:ext cx="1257428" cy="437684"/>
                </a:xfrm>
                <a:prstGeom prst="rect">
                  <a:avLst/>
                </a:prstGeom>
                <a:blipFill>
                  <a:blip r:embed="rId20"/>
                  <a:stretch>
                    <a:fillRect l="-1942" r="-19903" b="-23611"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BB80148-649F-4EC0-BC8A-0465E8EFD11F}"/>
              </a:ext>
            </a:extLst>
          </p:cNvPr>
          <p:cNvSpPr/>
          <p:nvPr/>
        </p:nvSpPr>
        <p:spPr>
          <a:xfrm>
            <a:off x="8974287" y="2034171"/>
            <a:ext cx="667182" cy="804707"/>
          </a:xfrm>
          <a:prstGeom prst="ellipse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982567-1621-40CE-8E64-89CBBA3EB48E}"/>
              </a:ext>
            </a:extLst>
          </p:cNvPr>
          <p:cNvGrpSpPr/>
          <p:nvPr/>
        </p:nvGrpSpPr>
        <p:grpSpPr>
          <a:xfrm>
            <a:off x="10132900" y="2687950"/>
            <a:ext cx="1257428" cy="1121214"/>
            <a:chOff x="6716372" y="2713243"/>
            <a:chExt cx="1257428" cy="1121214"/>
          </a:xfrm>
        </p:grpSpPr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D295ABE2-4350-4ED0-937B-C07E31995584}"/>
                </a:ext>
              </a:extLst>
            </p:cNvPr>
            <p:cNvSpPr/>
            <p:nvPr/>
          </p:nvSpPr>
          <p:spPr>
            <a:xfrm rot="10800000">
              <a:off x="7210476" y="2713243"/>
              <a:ext cx="315309" cy="715757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2CFEEB-A2F9-4F44-B9B0-FB57ADB4C263}"/>
                    </a:ext>
                  </a:extLst>
                </p:cNvPr>
                <p:cNvSpPr txBox="1"/>
                <p:nvPr/>
              </p:nvSpPr>
              <p:spPr>
                <a:xfrm>
                  <a:off x="6716372" y="3396773"/>
                  <a:ext cx="1257428" cy="43768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ar-SA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(AH) Manal Black" pitchFamily="2" charset="-78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(AH) Manal Black" pitchFamily="2" charset="-78"/>
                            </a:rPr>
                            <m:t>𝑸</m:t>
                          </m:r>
                        </m:e>
                        <m:sub>
                          <m:r>
                            <a:rPr lang="ar-SA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(AH) Manal Black" pitchFamily="2" charset="-78"/>
                            </a:rPr>
                            <m:t>𝟑</m:t>
                          </m:r>
                        </m:sub>
                      </m:sSub>
                      <m:r>
                        <a:rPr lang="ar-SA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(AH) Manal Black" pitchFamily="2" charset="-78"/>
                        </a:rPr>
                        <m:t>الثالث</m:t>
                      </m:r>
                      <m:r>
                        <a:rPr lang="ar-SA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(AH) Manal Black" pitchFamily="2" charset="-78"/>
                        </a:rPr>
                        <m:t> </m:t>
                      </m:r>
                      <m:r>
                        <a:rPr lang="ar-SA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(AH) Manal Black" pitchFamily="2" charset="-78"/>
                        </a:rPr>
                        <m:t>الربيع</m:t>
                      </m:r>
                    </m:oMath>
                  </a14:m>
                  <a:r>
                    <a:rPr lang="ar-SA" sz="2000" b="1" dirty="0">
                      <a:solidFill>
                        <a:srgbClr val="FF0000"/>
                      </a:solidFill>
                      <a:cs typeface="(AH) Manal Black" pitchFamily="2" charset="-78"/>
                    </a:rPr>
                    <a:t> </a:t>
                  </a:r>
                  <a:endParaRPr lang="ar-AE" sz="800" b="1" dirty="0">
                    <a:solidFill>
                      <a:srgbClr val="FF0000"/>
                    </a:solidFill>
                    <a:cs typeface="(AH) Manal Black" pitchFamily="2" charset="-78"/>
                  </a:endParaRPr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CA63C69C-DA95-4035-BA03-4AF8A00C1E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372" y="3396773"/>
                  <a:ext cx="1257428" cy="437684"/>
                </a:xfrm>
                <a:prstGeom prst="rect">
                  <a:avLst/>
                </a:prstGeom>
                <a:blipFill>
                  <a:blip r:embed="rId22"/>
                  <a:stretch>
                    <a:fillRect l="-1449" r="-23671" b="-23611"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A6ECB8F-9758-49CA-90B8-EEF23D51684C}"/>
              </a:ext>
            </a:extLst>
          </p:cNvPr>
          <p:cNvSpPr/>
          <p:nvPr/>
        </p:nvSpPr>
        <p:spPr>
          <a:xfrm>
            <a:off x="10433090" y="1925170"/>
            <a:ext cx="703136" cy="804707"/>
          </a:xfrm>
          <a:prstGeom prst="ellipse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188A69-4B0D-4204-B627-73A468406211}"/>
              </a:ext>
            </a:extLst>
          </p:cNvPr>
          <p:cNvGrpSpPr/>
          <p:nvPr/>
        </p:nvGrpSpPr>
        <p:grpSpPr>
          <a:xfrm>
            <a:off x="6829425" y="2154600"/>
            <a:ext cx="4940812" cy="487830"/>
            <a:chOff x="6829425" y="2154600"/>
            <a:chExt cx="4940812" cy="4878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D504A37-265C-41AE-96CB-025226AB7F6C}"/>
                </a:ext>
              </a:extLst>
            </p:cNvPr>
            <p:cNvSpPr/>
            <p:nvPr/>
          </p:nvSpPr>
          <p:spPr>
            <a:xfrm>
              <a:off x="6829425" y="2154600"/>
              <a:ext cx="2017246" cy="478892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465277-FC2D-41D1-A0ED-2582698504B6}"/>
                </a:ext>
              </a:extLst>
            </p:cNvPr>
            <p:cNvSpPr/>
            <p:nvPr/>
          </p:nvSpPr>
          <p:spPr>
            <a:xfrm>
              <a:off x="9752991" y="2163538"/>
              <a:ext cx="2017246" cy="478892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1FC5D7E-494D-4A3B-B784-F17126D3D5BA}"/>
              </a:ext>
            </a:extLst>
          </p:cNvPr>
          <p:cNvSpPr txBox="1"/>
          <p:nvPr/>
        </p:nvSpPr>
        <p:spPr>
          <a:xfrm>
            <a:off x="7668835" y="4425859"/>
            <a:ext cx="39302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FF"/>
                </a:solidFill>
                <a:cs typeface="(AH) Manal Black" pitchFamily="2" charset="-78"/>
              </a:rPr>
              <a:t>الربيع الثالث – الربيع الأول=المدى</a:t>
            </a:r>
            <a:r>
              <a:rPr lang="ar-SA" sz="3200" b="1" dirty="0">
                <a:solidFill>
                  <a:srgbClr val="FF00FF"/>
                </a:solidFill>
                <a:cs typeface="(AH) Manal Black" pitchFamily="2" charset="-78"/>
              </a:rPr>
              <a:t> </a:t>
            </a:r>
            <a:r>
              <a:rPr lang="ar-SA" sz="2400" b="1" dirty="0">
                <a:solidFill>
                  <a:srgbClr val="FF00FF"/>
                </a:solidFill>
                <a:cs typeface="(AH) Manal Black" pitchFamily="2" charset="-78"/>
              </a:rPr>
              <a:t>الرُبعي</a:t>
            </a:r>
            <a:r>
              <a:rPr lang="ar-SA" sz="1200" dirty="0"/>
              <a:t> </a:t>
            </a:r>
            <a:endParaRPr lang="ar-AE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000972-9224-4679-BBBB-7F5F85980808}"/>
              </a:ext>
            </a:extLst>
          </p:cNvPr>
          <p:cNvSpPr txBox="1"/>
          <p:nvPr/>
        </p:nvSpPr>
        <p:spPr>
          <a:xfrm>
            <a:off x="9965632" y="5151113"/>
            <a:ext cx="15843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FF00FF"/>
                </a:solidFill>
                <a:cs typeface="(AH) Manal Black" pitchFamily="2" charset="-78"/>
              </a:rPr>
              <a:t>المدى الربعي = </a:t>
            </a:r>
            <a:endParaRPr lang="ar-AE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26D6E9-5CF3-4E95-9CAE-6F6ECA6A2A4F}"/>
              </a:ext>
            </a:extLst>
          </p:cNvPr>
          <p:cNvSpPr txBox="1"/>
          <p:nvPr/>
        </p:nvSpPr>
        <p:spPr>
          <a:xfrm>
            <a:off x="8526022" y="5165664"/>
            <a:ext cx="15843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cs typeface="(AH) Manal Black" pitchFamily="2" charset="-78"/>
              </a:rPr>
              <a:t>38-19 </a:t>
            </a:r>
            <a:endParaRPr lang="ar-AE" sz="1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9CBC9F-484C-4AD1-B04A-E4514A37FCF0}"/>
              </a:ext>
            </a:extLst>
          </p:cNvPr>
          <p:cNvSpPr txBox="1"/>
          <p:nvPr/>
        </p:nvSpPr>
        <p:spPr>
          <a:xfrm>
            <a:off x="9151936" y="5640980"/>
            <a:ext cx="15843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cs typeface="(AH) Manal Black" pitchFamily="2" charset="-78"/>
              </a:rPr>
              <a:t>=19</a:t>
            </a:r>
            <a:endParaRPr lang="ar-AE" sz="12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87A6C2-7300-4D13-B189-DA0DBB3959A9}"/>
              </a:ext>
            </a:extLst>
          </p:cNvPr>
          <p:cNvSpPr/>
          <p:nvPr/>
        </p:nvSpPr>
        <p:spPr>
          <a:xfrm>
            <a:off x="177870" y="2487355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193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7" grpId="0" animBg="1"/>
      <p:bldP spid="21" grpId="0" animBg="1"/>
      <p:bldP spid="25" grpId="0"/>
      <p:bldP spid="26" grpId="0"/>
      <p:bldP spid="27" grpId="0"/>
      <p:bldP spid="2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500" t="30932" r="2050" b="11734"/>
          <a:stretch/>
        </p:blipFill>
        <p:spPr>
          <a:xfrm>
            <a:off x="6111136" y="0"/>
            <a:ext cx="608086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50" t="30444" r="36675" b="7023"/>
          <a:stretch/>
        </p:blipFill>
        <p:spPr>
          <a:xfrm>
            <a:off x="0" y="0"/>
            <a:ext cx="611113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CBB6F-9E48-4BC4-8503-1E731EFE45C8}"/>
                  </a:ext>
                </a:extLst>
              </p:cNvPr>
              <p:cNvSpPr txBox="1"/>
              <p:nvPr/>
            </p:nvSpPr>
            <p:spPr>
              <a:xfrm>
                <a:off x="6196498" y="104775"/>
                <a:ext cx="189975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AE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</m:d>
                    </m:oMath>
                  </m:oMathPara>
                </a14:m>
                <a:endParaRPr lang="ar-AE" sz="32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ECBB6F-9E48-4BC4-8503-1E731EFE4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98" y="104775"/>
                <a:ext cx="189975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617237-927E-4231-9CC7-995D2C91CC8D}"/>
                  </a:ext>
                </a:extLst>
              </p:cNvPr>
              <p:cNvSpPr txBox="1"/>
              <p:nvPr/>
            </p:nvSpPr>
            <p:spPr>
              <a:xfrm>
                <a:off x="6196498" y="701993"/>
                <a:ext cx="189975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AE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</m:d>
                    </m:oMath>
                  </m:oMathPara>
                </a14:m>
                <a:endParaRPr lang="ar-AE" sz="32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617237-927E-4231-9CC7-995D2C91C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98" y="701993"/>
                <a:ext cx="189975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AB42D6-04DB-492B-82C2-21AE2005F4ED}"/>
                  </a:ext>
                </a:extLst>
              </p:cNvPr>
              <p:cNvSpPr txBox="1"/>
              <p:nvPr/>
            </p:nvSpPr>
            <p:spPr>
              <a:xfrm>
                <a:off x="9444523" y="111443"/>
                <a:ext cx="189975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AE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𝟖𝟎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</m:d>
                    </m:oMath>
                  </m:oMathPara>
                </a14:m>
                <a:endParaRPr lang="ar-AE" sz="32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AB42D6-04DB-492B-82C2-21AE2005F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523" y="111443"/>
                <a:ext cx="189975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9297B2-6B64-458C-B3C6-B8A943E37167}"/>
                  </a:ext>
                </a:extLst>
              </p:cNvPr>
              <p:cNvSpPr txBox="1"/>
              <p:nvPr/>
            </p:nvSpPr>
            <p:spPr>
              <a:xfrm>
                <a:off x="9444523" y="715329"/>
                <a:ext cx="189975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AE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e>
                      </m:d>
                    </m:oMath>
                  </m:oMathPara>
                </a14:m>
                <a:endParaRPr lang="ar-AE" sz="32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9297B2-6B64-458C-B3C6-B8A943E37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523" y="715329"/>
                <a:ext cx="189975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9458D7-9D81-42B1-9FE2-E2293581C906}"/>
                  </a:ext>
                </a:extLst>
              </p:cNvPr>
              <p:cNvSpPr txBox="1"/>
              <p:nvPr/>
            </p:nvSpPr>
            <p:spPr>
              <a:xfrm>
                <a:off x="7998791" y="56792"/>
                <a:ext cx="87850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9458D7-9D81-42B1-9FE2-E2293581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8791" y="56792"/>
                <a:ext cx="87850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2073D9-0F1E-48C7-BB07-0758C0D0CB4C}"/>
                  </a:ext>
                </a:extLst>
              </p:cNvPr>
              <p:cNvSpPr txBox="1"/>
              <p:nvPr/>
            </p:nvSpPr>
            <p:spPr>
              <a:xfrm>
                <a:off x="8053873" y="658773"/>
                <a:ext cx="87850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2073D9-0F1E-48C7-BB07-0758C0D0C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873" y="658773"/>
                <a:ext cx="878509" cy="553998"/>
              </a:xfrm>
              <a:prstGeom prst="rect">
                <a:avLst/>
              </a:prstGeom>
              <a:blipFill>
                <a:blip r:embed="rId9"/>
                <a:stretch>
                  <a:fillRect r="-1319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68914D-01EE-4896-83EE-2BA3C0D6CC63}"/>
                  </a:ext>
                </a:extLst>
              </p:cNvPr>
              <p:cNvSpPr txBox="1"/>
              <p:nvPr/>
            </p:nvSpPr>
            <p:spPr>
              <a:xfrm>
                <a:off x="11233978" y="104775"/>
                <a:ext cx="87850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68914D-01EE-4896-83EE-2BA3C0D6C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978" y="104775"/>
                <a:ext cx="878509" cy="553998"/>
              </a:xfrm>
              <a:prstGeom prst="rect">
                <a:avLst/>
              </a:prstGeom>
              <a:blipFill>
                <a:blip r:embed="rId10"/>
                <a:stretch>
                  <a:fillRect r="-13194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179305-FDB2-438C-86AE-6400E934EE54}"/>
                  </a:ext>
                </a:extLst>
              </p:cNvPr>
              <p:cNvSpPr txBox="1"/>
              <p:nvPr/>
            </p:nvSpPr>
            <p:spPr>
              <a:xfrm>
                <a:off x="11173655" y="665441"/>
                <a:ext cx="87850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179305-FDB2-438C-86AE-6400E934E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3655" y="665441"/>
                <a:ext cx="878509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528042-B90B-456B-A54F-BB6EA9CBD381}"/>
                  </a:ext>
                </a:extLst>
              </p:cNvPr>
              <p:cNvSpPr txBox="1"/>
              <p:nvPr/>
            </p:nvSpPr>
            <p:spPr>
              <a:xfrm flipH="1">
                <a:off x="6301940" y="3016517"/>
                <a:ext cx="3057525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AE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528042-B90B-456B-A54F-BB6EA9CBD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01940" y="3016517"/>
                <a:ext cx="3057525" cy="8066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7E0881-E404-46AD-9F2B-3F6C12EE4CFC}"/>
                  </a:ext>
                </a:extLst>
              </p:cNvPr>
              <p:cNvSpPr txBox="1"/>
              <p:nvPr/>
            </p:nvSpPr>
            <p:spPr>
              <a:xfrm>
                <a:off x="9151568" y="3142833"/>
                <a:ext cx="87850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7E0881-E404-46AD-9F2B-3F6C12EE4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568" y="3142833"/>
                <a:ext cx="878509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7967E5A7-822D-4739-AC16-9004CACDE613}"/>
              </a:ext>
            </a:extLst>
          </p:cNvPr>
          <p:cNvSpPr/>
          <p:nvPr/>
        </p:nvSpPr>
        <p:spPr>
          <a:xfrm>
            <a:off x="762867" y="1061086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0A737A-E38C-452C-9A77-250C2A15E66D}"/>
              </a:ext>
            </a:extLst>
          </p:cNvPr>
          <p:cNvSpPr txBox="1"/>
          <p:nvPr/>
        </p:nvSpPr>
        <p:spPr>
          <a:xfrm>
            <a:off x="6671122" y="269895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1">
            <a:spAutoFit/>
          </a:bodyPr>
          <a:lstStyle/>
          <a:p>
            <a:endParaRPr lang="ar-A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80352E-A5F1-401F-904E-2054B217EF41}"/>
                  </a:ext>
                </a:extLst>
              </p:cNvPr>
              <p:cNvSpPr txBox="1"/>
              <p:nvPr/>
            </p:nvSpPr>
            <p:spPr>
              <a:xfrm>
                <a:off x="10905020" y="3075186"/>
                <a:ext cx="1207467" cy="62164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المتوسط</m:t>
                      </m:r>
                    </m:oMath>
                  </m:oMathPara>
                </a14:m>
                <a:endParaRPr lang="ar-AE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980352E-A5F1-401F-904E-2054B217E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020" y="3075186"/>
                <a:ext cx="1207467" cy="621645"/>
              </a:xfrm>
              <a:prstGeom prst="rect">
                <a:avLst/>
              </a:prstGeom>
              <a:blipFill>
                <a:blip r:embed="rId14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0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725" t="24399" r="2125" b="12267"/>
          <a:stretch/>
        </p:blipFill>
        <p:spPr>
          <a:xfrm>
            <a:off x="6263640" y="0"/>
            <a:ext cx="592836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825" t="28711" r="34575" b="9555"/>
          <a:stretch/>
        </p:blipFill>
        <p:spPr>
          <a:xfrm>
            <a:off x="0" y="0"/>
            <a:ext cx="626364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9CFF86-3C73-4111-A236-04E7620EEF8E}"/>
              </a:ext>
            </a:extLst>
          </p:cNvPr>
          <p:cNvSpPr/>
          <p:nvPr/>
        </p:nvSpPr>
        <p:spPr>
          <a:xfrm>
            <a:off x="9934575" y="3429000"/>
            <a:ext cx="762000" cy="15144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67892EC-B6A1-443D-A411-8734ECC5882B}"/>
              </a:ext>
            </a:extLst>
          </p:cNvPr>
          <p:cNvSpPr/>
          <p:nvPr/>
        </p:nvSpPr>
        <p:spPr>
          <a:xfrm>
            <a:off x="335280" y="4186237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FB4A2A-F182-498D-AC90-E1033C32B51B}"/>
              </a:ext>
            </a:extLst>
          </p:cNvPr>
          <p:cNvCxnSpPr/>
          <p:nvPr/>
        </p:nvCxnSpPr>
        <p:spPr>
          <a:xfrm flipH="1">
            <a:off x="7534275" y="3429000"/>
            <a:ext cx="306705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300" t="24667" r="1375" b="18133"/>
          <a:stretch/>
        </p:blipFill>
        <p:spPr>
          <a:xfrm>
            <a:off x="6117616" y="0"/>
            <a:ext cx="608990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225" t="37911" r="39900" b="9822"/>
          <a:stretch/>
        </p:blipFill>
        <p:spPr>
          <a:xfrm>
            <a:off x="0" y="0"/>
            <a:ext cx="611761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05F0BE-10B1-4BE9-A7D1-8F4E7D7E946D}"/>
              </a:ext>
            </a:extLst>
          </p:cNvPr>
          <p:cNvCxnSpPr>
            <a:cxnSpLocks/>
          </p:cNvCxnSpPr>
          <p:nvPr/>
        </p:nvCxnSpPr>
        <p:spPr>
          <a:xfrm>
            <a:off x="7906392" y="4695825"/>
            <a:ext cx="1008365" cy="6236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61484F-55FA-4806-96BC-FDF8ED349D2E}"/>
              </a:ext>
            </a:extLst>
          </p:cNvPr>
          <p:cNvSpPr/>
          <p:nvPr/>
        </p:nvSpPr>
        <p:spPr>
          <a:xfrm>
            <a:off x="6640208" y="4219575"/>
            <a:ext cx="1247775" cy="476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الوسيط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27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43B8AE4-A4B6-45B6-9F81-22C1ED28D6F0}"/>
              </a:ext>
            </a:extLst>
          </p:cNvPr>
          <p:cNvSpPr/>
          <p:nvPr/>
        </p:nvSpPr>
        <p:spPr>
          <a:xfrm>
            <a:off x="-778668" y="8570214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0F9CC8-042B-4459-8505-F121021EB4FA}"/>
              </a:ext>
            </a:extLst>
          </p:cNvPr>
          <p:cNvSpPr/>
          <p:nvPr/>
        </p:nvSpPr>
        <p:spPr>
          <a:xfrm>
            <a:off x="0" y="5657849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707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B86BB4-635F-4DEF-9B65-484E1CB9A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1" t="23194" r="12422" b="15556"/>
          <a:stretch/>
        </p:blipFill>
        <p:spPr>
          <a:xfrm>
            <a:off x="1905" y="76199"/>
            <a:ext cx="4591050" cy="48291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12770E2-5632-4AA4-8D31-CD5396BBEF65}"/>
              </a:ext>
            </a:extLst>
          </p:cNvPr>
          <p:cNvGrpSpPr/>
          <p:nvPr/>
        </p:nvGrpSpPr>
        <p:grpSpPr>
          <a:xfrm>
            <a:off x="4648200" y="0"/>
            <a:ext cx="7543800" cy="6859124"/>
            <a:chOff x="4648200" y="0"/>
            <a:chExt cx="7543800" cy="68591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73425" t="29467" r="1150" b="13868"/>
            <a:stretch/>
          </p:blipFill>
          <p:spPr>
            <a:xfrm>
              <a:off x="6720840" y="0"/>
              <a:ext cx="5471160" cy="68591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51608" t="38178" r="29299" b="12355"/>
            <a:stretch/>
          </p:blipFill>
          <p:spPr>
            <a:xfrm>
              <a:off x="4648200" y="0"/>
              <a:ext cx="1962150" cy="6858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9EA1D31-1002-49A3-911E-EEF1CCA48273}"/>
                </a:ext>
              </a:extLst>
            </p:cNvPr>
            <p:cNvSpPr/>
            <p:nvPr/>
          </p:nvSpPr>
          <p:spPr>
            <a:xfrm>
              <a:off x="6234111" y="847726"/>
              <a:ext cx="219075" cy="2571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AD0E944-04AD-42E4-9B4B-414B5D838A06}"/>
                </a:ext>
              </a:extLst>
            </p:cNvPr>
            <p:cNvSpPr/>
            <p:nvPr/>
          </p:nvSpPr>
          <p:spPr>
            <a:xfrm>
              <a:off x="6215062" y="2562225"/>
              <a:ext cx="219075" cy="2571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1F86D17-305C-4B2A-A87B-864D1BB7434B}"/>
                </a:ext>
              </a:extLst>
            </p:cNvPr>
            <p:cNvSpPr/>
            <p:nvPr/>
          </p:nvSpPr>
          <p:spPr>
            <a:xfrm>
              <a:off x="6224586" y="4038601"/>
              <a:ext cx="219075" cy="2571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3A05E8-1EAB-47C6-851C-7341B91283DE}"/>
                </a:ext>
              </a:extLst>
            </p:cNvPr>
            <p:cNvSpPr/>
            <p:nvPr/>
          </p:nvSpPr>
          <p:spPr>
            <a:xfrm>
              <a:off x="6115048" y="5753101"/>
              <a:ext cx="219075" cy="25717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9F386C-5618-4C20-80F9-7F304F639910}"/>
              </a:ext>
            </a:extLst>
          </p:cNvPr>
          <p:cNvSpPr/>
          <p:nvPr/>
        </p:nvSpPr>
        <p:spPr>
          <a:xfrm>
            <a:off x="8177212" y="2057400"/>
            <a:ext cx="2528888" cy="6762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cs typeface="(AH) Manal Black" pitchFamily="2" charset="-78"/>
              </a:rPr>
              <a:t>التوزيع متماثل </a:t>
            </a:r>
            <a:endParaRPr lang="ar-AE" sz="3600" b="1" dirty="0">
              <a:solidFill>
                <a:srgbClr val="FF0000"/>
              </a:solidFill>
              <a:cs typeface="(AH) Manal Black" pitchFamily="2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171948-E41D-4DAF-9602-029C63C69E97}"/>
              </a:ext>
            </a:extLst>
          </p:cNvPr>
          <p:cNvSpPr/>
          <p:nvPr/>
        </p:nvSpPr>
        <p:spPr>
          <a:xfrm>
            <a:off x="6200773" y="4010024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5117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301" t="34000" r="1000" b="27600"/>
          <a:stretch/>
        </p:blipFill>
        <p:spPr>
          <a:xfrm>
            <a:off x="0" y="0"/>
            <a:ext cx="12192000" cy="263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99" t="37644" r="2101" b="11422"/>
          <a:stretch/>
        </p:blipFill>
        <p:spPr>
          <a:xfrm>
            <a:off x="-20394" y="2633472"/>
            <a:ext cx="12212394" cy="4224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AAD38CE-3BD4-4A7E-914C-4FA695074659}"/>
              </a:ext>
            </a:extLst>
          </p:cNvPr>
          <p:cNvCxnSpPr>
            <a:cxnSpLocks/>
          </p:cNvCxnSpPr>
          <p:nvPr/>
        </p:nvCxnSpPr>
        <p:spPr>
          <a:xfrm flipV="1">
            <a:off x="9001125" y="1966723"/>
            <a:ext cx="485775" cy="986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5A4FA6-DBDD-4AE2-8D66-03C5DD9C52D9}"/>
              </a:ext>
            </a:extLst>
          </p:cNvPr>
          <p:cNvSpPr/>
          <p:nvPr/>
        </p:nvSpPr>
        <p:spPr>
          <a:xfrm>
            <a:off x="8377237" y="2952750"/>
            <a:ext cx="1247775" cy="476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الربيع الأول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50</a:t>
            </a:r>
            <a:endParaRPr lang="ar-AE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4C360F-FB84-4B98-8B99-EC536837555F}"/>
              </a:ext>
            </a:extLst>
          </p:cNvPr>
          <p:cNvCxnSpPr>
            <a:cxnSpLocks/>
          </p:cNvCxnSpPr>
          <p:nvPr/>
        </p:nvCxnSpPr>
        <p:spPr>
          <a:xfrm flipH="1" flipV="1">
            <a:off x="10201275" y="1947674"/>
            <a:ext cx="457199" cy="10050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76068E-7E6A-46BF-93B2-41357A4CB083}"/>
              </a:ext>
            </a:extLst>
          </p:cNvPr>
          <p:cNvSpPr/>
          <p:nvPr/>
        </p:nvSpPr>
        <p:spPr>
          <a:xfrm>
            <a:off x="10034586" y="2971800"/>
            <a:ext cx="1247775" cy="476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الربيع الثالث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70</a:t>
            </a:r>
            <a:endParaRPr lang="ar-AE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1EAA91-464B-4E1D-BCE6-A3012928D406}"/>
              </a:ext>
            </a:extLst>
          </p:cNvPr>
          <p:cNvCxnSpPr>
            <a:cxnSpLocks/>
          </p:cNvCxnSpPr>
          <p:nvPr/>
        </p:nvCxnSpPr>
        <p:spPr>
          <a:xfrm>
            <a:off x="9344025" y="1085850"/>
            <a:ext cx="485773" cy="8618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B0B0A2-20EE-41DD-9789-5A67CC93E9E8}"/>
              </a:ext>
            </a:extLst>
          </p:cNvPr>
          <p:cNvSpPr/>
          <p:nvPr/>
        </p:nvSpPr>
        <p:spPr>
          <a:xfrm>
            <a:off x="8620124" y="581026"/>
            <a:ext cx="1247775" cy="476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الوسيط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60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DFDBAE-2C56-446D-B0BE-19970F04919A}"/>
              </a:ext>
            </a:extLst>
          </p:cNvPr>
          <p:cNvSpPr/>
          <p:nvPr/>
        </p:nvSpPr>
        <p:spPr>
          <a:xfrm>
            <a:off x="9255917" y="3805428"/>
            <a:ext cx="1247775" cy="476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المدى الربعي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70-50=20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1E8735-B9BF-43D6-AB41-C8CE1D4985BF}"/>
              </a:ext>
            </a:extLst>
          </p:cNvPr>
          <p:cNvSpPr/>
          <p:nvPr/>
        </p:nvSpPr>
        <p:spPr>
          <a:xfrm>
            <a:off x="9867900" y="4528946"/>
            <a:ext cx="1883568" cy="8027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rgbClr val="FF0000"/>
                </a:solidFill>
              </a:rPr>
              <a:t>توجد فجوة </a:t>
            </a:r>
          </a:p>
          <a:p>
            <a:pPr algn="ctr"/>
            <a:r>
              <a:rPr lang="ar-SA" b="1" dirty="0">
                <a:solidFill>
                  <a:srgbClr val="FF0000"/>
                </a:solidFill>
              </a:rPr>
              <a:t>بين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90-110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BE26A0-2D9C-452D-A382-03613140332D}"/>
              </a:ext>
            </a:extLst>
          </p:cNvPr>
          <p:cNvSpPr/>
          <p:nvPr/>
        </p:nvSpPr>
        <p:spPr>
          <a:xfrm>
            <a:off x="154782" y="5198364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178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750" t="23066" r="1525" b="15200"/>
          <a:stretch/>
        </p:blipFill>
        <p:spPr>
          <a:xfrm>
            <a:off x="6116320" y="0"/>
            <a:ext cx="607568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075" t="39045" r="25425" b="11689"/>
          <a:stretch/>
        </p:blipFill>
        <p:spPr>
          <a:xfrm>
            <a:off x="0" y="-9144"/>
            <a:ext cx="6116320" cy="6867144"/>
          </a:xfrm>
          <a:prstGeom prst="rect">
            <a:avLst/>
          </a:prstGeom>
          <a:solidFill>
            <a:srgbClr val="FF000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73C6DA-C037-4E19-806D-A0DB5B95618C}"/>
              </a:ext>
            </a:extLst>
          </p:cNvPr>
          <p:cNvSpPr/>
          <p:nvPr/>
        </p:nvSpPr>
        <p:spPr>
          <a:xfrm>
            <a:off x="10182225" y="4305300"/>
            <a:ext cx="104775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4BBB84-1010-4EBC-8E9E-34436A73A5E5}"/>
              </a:ext>
            </a:extLst>
          </p:cNvPr>
          <p:cNvSpPr/>
          <p:nvPr/>
        </p:nvSpPr>
        <p:spPr>
          <a:xfrm>
            <a:off x="10487025" y="4029075"/>
            <a:ext cx="104775" cy="85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DA22CC-6D79-470A-88AE-09453F697091}"/>
              </a:ext>
            </a:extLst>
          </p:cNvPr>
          <p:cNvCxnSpPr>
            <a:endCxn id="4" idx="3"/>
          </p:cNvCxnSpPr>
          <p:nvPr/>
        </p:nvCxnSpPr>
        <p:spPr>
          <a:xfrm flipV="1">
            <a:off x="9906000" y="4378471"/>
            <a:ext cx="291569" cy="2221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4BBB21-6A2A-4F6A-89DF-77E47C46EFA0}"/>
              </a:ext>
            </a:extLst>
          </p:cNvPr>
          <p:cNvCxnSpPr/>
          <p:nvPr/>
        </p:nvCxnSpPr>
        <p:spPr>
          <a:xfrm flipV="1">
            <a:off x="10265040" y="4108142"/>
            <a:ext cx="291569" cy="22210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202AF17-BE0A-438D-80D4-2EF866145B7D}"/>
              </a:ext>
            </a:extLst>
          </p:cNvPr>
          <p:cNvSpPr/>
          <p:nvPr/>
        </p:nvSpPr>
        <p:spPr>
          <a:xfrm>
            <a:off x="40640" y="5867400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607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699" t="46533" r="3325" b="13200"/>
          <a:stretch/>
        </p:blipFill>
        <p:spPr>
          <a:xfrm>
            <a:off x="0" y="0"/>
            <a:ext cx="12192000" cy="2889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850" t="25778" r="4800" b="8356"/>
          <a:stretch/>
        </p:blipFill>
        <p:spPr>
          <a:xfrm>
            <a:off x="0" y="2889504"/>
            <a:ext cx="12192000" cy="3968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5105886-CB10-4D0C-8586-9135B4E35B01}"/>
              </a:ext>
            </a:extLst>
          </p:cNvPr>
          <p:cNvGrpSpPr/>
          <p:nvPr/>
        </p:nvGrpSpPr>
        <p:grpSpPr>
          <a:xfrm>
            <a:off x="419100" y="434759"/>
            <a:ext cx="3059404" cy="801310"/>
            <a:chOff x="10987917" y="3859590"/>
            <a:chExt cx="3478373" cy="8013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D23691F-767E-42BD-808F-F583C8853493}"/>
                    </a:ext>
                  </a:extLst>
                </p:cNvPr>
                <p:cNvSpPr txBox="1"/>
                <p:nvPr/>
              </p:nvSpPr>
              <p:spPr>
                <a:xfrm>
                  <a:off x="10987917" y="3859590"/>
                  <a:ext cx="2601339" cy="8013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</a:rPr>
                    <a:t>S.A</a:t>
                  </a:r>
                  <a:r>
                    <a:rPr lang="en-US" sz="3200" b="1" dirty="0"/>
                    <a:t>=  B   +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ar-AE" sz="3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D23691F-767E-42BD-808F-F583C88534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7917" y="3859590"/>
                  <a:ext cx="2601339" cy="801310"/>
                </a:xfrm>
                <a:prstGeom prst="rect">
                  <a:avLst/>
                </a:prstGeom>
                <a:blipFill>
                  <a:blip r:embed="rId4"/>
                  <a:stretch>
                    <a:fillRect l="-1333" b="-9091"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9AA0090-832D-40F4-AB86-9B33CD2C4333}"/>
                    </a:ext>
                  </a:extLst>
                </p:cNvPr>
                <p:cNvSpPr txBox="1"/>
                <p:nvPr/>
              </p:nvSpPr>
              <p:spPr>
                <a:xfrm>
                  <a:off x="13287730" y="3859590"/>
                  <a:ext cx="1178560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ar-AE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ar-AE" sz="32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9AA0090-832D-40F4-AB86-9B33CD2C4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7730" y="3859590"/>
                  <a:ext cx="1178560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F9B5F9-C563-4AE6-AB3C-C4980643F2C6}"/>
              </a:ext>
            </a:extLst>
          </p:cNvPr>
          <p:cNvGrpSpPr/>
          <p:nvPr/>
        </p:nvGrpSpPr>
        <p:grpSpPr>
          <a:xfrm>
            <a:off x="174953" y="1286884"/>
            <a:ext cx="4566490" cy="801310"/>
            <a:chOff x="6666185" y="3736665"/>
            <a:chExt cx="2095861" cy="801310"/>
          </a:xfrm>
          <a:solidFill>
            <a:schemeClr val="bg1"/>
          </a:solidFill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7222DFE-9B73-4A80-BECA-61364FEE3F16}"/>
                    </a:ext>
                  </a:extLst>
                </p:cNvPr>
                <p:cNvSpPr txBox="1"/>
                <p:nvPr/>
              </p:nvSpPr>
              <p:spPr>
                <a:xfrm>
                  <a:off x="6666185" y="3736665"/>
                  <a:ext cx="1108791" cy="801310"/>
                </a:xfrm>
                <a:prstGeom prst="rect">
                  <a:avLst/>
                </a:prstGeom>
                <a:grp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</a:rPr>
                    <a:t>S.A</a:t>
                  </a:r>
                  <a:r>
                    <a:rPr lang="en-US" sz="3200" b="1" dirty="0"/>
                    <a:t>= 4  x  4+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ar-AE" sz="32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7222DFE-9B73-4A80-BECA-61364FEE3F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185" y="3736665"/>
                  <a:ext cx="1108791" cy="801310"/>
                </a:xfrm>
                <a:prstGeom prst="rect">
                  <a:avLst/>
                </a:prstGeom>
                <a:blipFill>
                  <a:blip r:embed="rId6"/>
                  <a:stretch>
                    <a:fillRect l="-4798" b="-9091"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D2AE69E-0561-4DEB-A310-5B2248E0437A}"/>
                    </a:ext>
                  </a:extLst>
                </p:cNvPr>
                <p:cNvSpPr txBox="1"/>
                <p:nvPr/>
              </p:nvSpPr>
              <p:spPr>
                <a:xfrm>
                  <a:off x="7774976" y="3819524"/>
                  <a:ext cx="987070" cy="584775"/>
                </a:xfrm>
                <a:prstGeom prst="rect">
                  <a:avLst/>
                </a:prstGeom>
                <a:grpFill/>
              </p:spPr>
              <p:txBody>
                <a:bodyPr wrap="square" rtlCol="1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ar-AE" sz="32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D2AE69E-0561-4DEB-A310-5B2248E04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976" y="3819524"/>
                  <a:ext cx="987070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B39607-21A7-4818-89D0-118E0A435EC7}"/>
                  </a:ext>
                </a:extLst>
              </p:cNvPr>
              <p:cNvSpPr txBox="1"/>
              <p:nvPr/>
            </p:nvSpPr>
            <p:spPr>
              <a:xfrm>
                <a:off x="419100" y="2150753"/>
                <a:ext cx="3412884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AE" sz="4000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B39607-21A7-4818-89D0-118E0A435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50753"/>
                <a:ext cx="3412884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10D5A4AE-3C18-4570-B464-E2DB93DCED17}"/>
              </a:ext>
            </a:extLst>
          </p:cNvPr>
          <p:cNvSpPr/>
          <p:nvPr/>
        </p:nvSpPr>
        <p:spPr>
          <a:xfrm>
            <a:off x="195470" y="6255444"/>
            <a:ext cx="266700" cy="3355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2420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75" t="33334" r="7751" b="11333"/>
          <a:stretch/>
        </p:blipFill>
        <p:spPr>
          <a:xfrm>
            <a:off x="0" y="28893"/>
            <a:ext cx="12192000" cy="2805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49" t="26578" r="3250" b="12355"/>
          <a:stretch/>
        </p:blipFill>
        <p:spPr>
          <a:xfrm>
            <a:off x="0" y="2834640"/>
            <a:ext cx="12192000" cy="402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463E1F-41C4-4F72-BF2B-C7A3D8B4E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00" t="61777" r="61500" b="20296"/>
          <a:stretch/>
        </p:blipFill>
        <p:spPr>
          <a:xfrm>
            <a:off x="10530371" y="826869"/>
            <a:ext cx="1463040" cy="1697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2C3BCD-5277-4C2A-88A5-C614A9B9CB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66" t="53601" r="73098" b="20296"/>
          <a:stretch/>
        </p:blipFill>
        <p:spPr>
          <a:xfrm>
            <a:off x="8645889" y="849470"/>
            <a:ext cx="1735608" cy="179008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DF3689-F039-4A66-A0B4-0B40FD64FE59}"/>
              </a:ext>
            </a:extLst>
          </p:cNvPr>
          <p:cNvGrpSpPr/>
          <p:nvPr/>
        </p:nvGrpSpPr>
        <p:grpSpPr>
          <a:xfrm>
            <a:off x="5755084" y="1306214"/>
            <a:ext cx="1612589" cy="1491095"/>
            <a:chOff x="779662" y="3010137"/>
            <a:chExt cx="1612589" cy="14910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FB1A01-FB60-4814-8F5F-D30BF6630AD3}"/>
                </a:ext>
              </a:extLst>
            </p:cNvPr>
            <p:cNvSpPr txBox="1"/>
            <p:nvPr/>
          </p:nvSpPr>
          <p:spPr>
            <a:xfrm>
              <a:off x="1687007" y="4131900"/>
              <a:ext cx="7052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6cm</a:t>
              </a:r>
              <a:endParaRPr lang="ar-AE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316F2F-D2FB-4209-9DC5-71FF56B41CEC}"/>
                </a:ext>
              </a:extLst>
            </p:cNvPr>
            <p:cNvSpPr txBox="1"/>
            <p:nvPr/>
          </p:nvSpPr>
          <p:spPr>
            <a:xfrm>
              <a:off x="779662" y="3010137"/>
              <a:ext cx="7052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8cm</a:t>
              </a:r>
              <a:endParaRPr lang="ar-AE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83A7F9-19DA-49DE-A854-3F0AD04FB31F}"/>
                </a:ext>
              </a:extLst>
            </p:cNvPr>
            <p:cNvSpPr txBox="1"/>
            <p:nvPr/>
          </p:nvSpPr>
          <p:spPr>
            <a:xfrm>
              <a:off x="1612493" y="3041463"/>
              <a:ext cx="705244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8cm</a:t>
              </a:r>
              <a:endParaRPr lang="ar-AE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41AAF3-7846-4451-9EB8-2D2E37690CE5}"/>
              </a:ext>
            </a:extLst>
          </p:cNvPr>
          <p:cNvGrpSpPr/>
          <p:nvPr/>
        </p:nvGrpSpPr>
        <p:grpSpPr>
          <a:xfrm>
            <a:off x="6523173" y="1231960"/>
            <a:ext cx="497037" cy="1380683"/>
            <a:chOff x="1436071" y="3288527"/>
            <a:chExt cx="497037" cy="138068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93CF65-7425-4B70-A2DA-AE16822CE305}"/>
                </a:ext>
              </a:extLst>
            </p:cNvPr>
            <p:cNvCxnSpPr>
              <a:cxnSpLocks/>
            </p:cNvCxnSpPr>
            <p:nvPr/>
          </p:nvCxnSpPr>
          <p:spPr>
            <a:xfrm>
              <a:off x="1436071" y="3362781"/>
              <a:ext cx="70862" cy="1306429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88488BC-6B18-49EB-9697-B568F8045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1502" y="3288527"/>
              <a:ext cx="461606" cy="112892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6BC3D8A-8B76-4D1F-B204-0E44B9A2C3A9}"/>
              </a:ext>
            </a:extLst>
          </p:cNvPr>
          <p:cNvSpPr txBox="1"/>
          <p:nvPr/>
        </p:nvSpPr>
        <p:spPr>
          <a:xfrm>
            <a:off x="9072064" y="3539613"/>
            <a:ext cx="25988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ar-SA" dirty="0"/>
              <a:t>حجم المنشور مستطيل  القاعدة= الطول </a:t>
            </a:r>
            <a:r>
              <a:rPr lang="en-US" dirty="0"/>
              <a:t>x</a:t>
            </a:r>
            <a:r>
              <a:rPr lang="ar-SA" dirty="0"/>
              <a:t> العرض </a:t>
            </a:r>
            <a:r>
              <a:rPr lang="en-US" dirty="0"/>
              <a:t>x</a:t>
            </a:r>
            <a:r>
              <a:rPr lang="ar-SA" dirty="0"/>
              <a:t> الارتفاع</a:t>
            </a:r>
            <a:endParaRPr lang="ar-AE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F9FCEE-953D-4047-92F7-F79C542F6DC5}"/>
              </a:ext>
            </a:extLst>
          </p:cNvPr>
          <p:cNvSpPr/>
          <p:nvPr/>
        </p:nvSpPr>
        <p:spPr>
          <a:xfrm>
            <a:off x="84791" y="3145057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392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510" t="31614" r="7371" b="30860"/>
          <a:stretch/>
        </p:blipFill>
        <p:spPr>
          <a:xfrm>
            <a:off x="0" y="0"/>
            <a:ext cx="12192000" cy="2573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487" t="32829" r="2513" b="8889"/>
          <a:stretch/>
        </p:blipFill>
        <p:spPr>
          <a:xfrm>
            <a:off x="0" y="2573518"/>
            <a:ext cx="12192000" cy="4284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1D9EE87-B376-4139-9BFF-F7232D421285}"/>
              </a:ext>
            </a:extLst>
          </p:cNvPr>
          <p:cNvSpPr/>
          <p:nvPr/>
        </p:nvSpPr>
        <p:spPr>
          <a:xfrm rot="15887653">
            <a:off x="181851" y="6219880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2BA71E-CFB7-4B04-AF3D-6F22681BB98E}"/>
              </a:ext>
            </a:extLst>
          </p:cNvPr>
          <p:cNvGrpSpPr/>
          <p:nvPr/>
        </p:nvGrpSpPr>
        <p:grpSpPr>
          <a:xfrm>
            <a:off x="6353175" y="1618434"/>
            <a:ext cx="354281" cy="750040"/>
            <a:chOff x="2209513" y="2103944"/>
            <a:chExt cx="354281" cy="75004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ED6ABF4-9902-4E52-9560-72458A2068D5}"/>
                </a:ext>
              </a:extLst>
            </p:cNvPr>
            <p:cNvCxnSpPr>
              <a:cxnSpLocks/>
            </p:cNvCxnSpPr>
            <p:nvPr/>
          </p:nvCxnSpPr>
          <p:spPr>
            <a:xfrm>
              <a:off x="2209513" y="2345160"/>
              <a:ext cx="0" cy="5088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DC5779A-146F-4A3B-ADEA-3BC82A3671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9513" y="2103944"/>
              <a:ext cx="354281" cy="2412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BACD9B6-B69B-4B1B-AB05-900FE05B9D24}"/>
              </a:ext>
            </a:extLst>
          </p:cNvPr>
          <p:cNvGrpSpPr/>
          <p:nvPr/>
        </p:nvGrpSpPr>
        <p:grpSpPr>
          <a:xfrm>
            <a:off x="9972854" y="651173"/>
            <a:ext cx="2040184" cy="1563281"/>
            <a:chOff x="6661324" y="4404974"/>
            <a:chExt cx="2369364" cy="184719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BDB953A-6635-42D0-88CD-A901B062DA09}"/>
                </a:ext>
              </a:extLst>
            </p:cNvPr>
            <p:cNvGrpSpPr/>
            <p:nvPr/>
          </p:nvGrpSpPr>
          <p:grpSpPr>
            <a:xfrm>
              <a:off x="6661324" y="4866639"/>
              <a:ext cx="2369364" cy="1385525"/>
              <a:chOff x="6661324" y="4866639"/>
              <a:chExt cx="2369364" cy="138552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77E8B86-847D-45F7-8F29-814C5FF8BB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6555" t="75098" r="55000" b="15071"/>
              <a:stretch/>
            </p:blipFill>
            <p:spPr>
              <a:xfrm>
                <a:off x="6664960" y="4866639"/>
                <a:ext cx="2365728" cy="1385525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B238677-A413-4F59-856F-6305874B9014}"/>
                  </a:ext>
                </a:extLst>
              </p:cNvPr>
              <p:cNvCxnSpPr/>
              <p:nvPr/>
            </p:nvCxnSpPr>
            <p:spPr>
              <a:xfrm flipV="1">
                <a:off x="6664960" y="5222240"/>
                <a:ext cx="0" cy="57912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ight Triangle 62">
                <a:extLst>
                  <a:ext uri="{FF2B5EF4-FFF2-40B4-BE49-F238E27FC236}">
                    <a16:creationId xmlns:a16="http://schemas.microsoft.com/office/drawing/2014/main" id="{2B5C51F4-113B-4CAE-8EF0-9E47B7D6743F}"/>
                  </a:ext>
                </a:extLst>
              </p:cNvPr>
              <p:cNvSpPr/>
              <p:nvPr/>
            </p:nvSpPr>
            <p:spPr>
              <a:xfrm rot="5173843">
                <a:off x="6731087" y="4812106"/>
                <a:ext cx="334853" cy="474380"/>
              </a:xfrm>
              <a:custGeom>
                <a:avLst/>
                <a:gdLst>
                  <a:gd name="connsiteX0" fmla="*/ 0 w 447040"/>
                  <a:gd name="connsiteY0" fmla="*/ 471589 h 471589"/>
                  <a:gd name="connsiteX1" fmla="*/ 0 w 447040"/>
                  <a:gd name="connsiteY1" fmla="*/ 0 h 471589"/>
                  <a:gd name="connsiteX2" fmla="*/ 447040 w 447040"/>
                  <a:gd name="connsiteY2" fmla="*/ 471589 h 471589"/>
                  <a:gd name="connsiteX3" fmla="*/ 0 w 447040"/>
                  <a:gd name="connsiteY3" fmla="*/ 471589 h 471589"/>
                  <a:gd name="connsiteX0" fmla="*/ 0 w 334853"/>
                  <a:gd name="connsiteY0" fmla="*/ 471589 h 474380"/>
                  <a:gd name="connsiteX1" fmla="*/ 0 w 334853"/>
                  <a:gd name="connsiteY1" fmla="*/ 0 h 474380"/>
                  <a:gd name="connsiteX2" fmla="*/ 334853 w 334853"/>
                  <a:gd name="connsiteY2" fmla="*/ 474380 h 474380"/>
                  <a:gd name="connsiteX3" fmla="*/ 0 w 334853"/>
                  <a:gd name="connsiteY3" fmla="*/ 471589 h 47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853" h="474380">
                    <a:moveTo>
                      <a:pt x="0" y="471589"/>
                    </a:moveTo>
                    <a:lnTo>
                      <a:pt x="0" y="0"/>
                    </a:lnTo>
                    <a:lnTo>
                      <a:pt x="334853" y="474380"/>
                    </a:lnTo>
                    <a:lnTo>
                      <a:pt x="0" y="4715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333CAA-517A-4BA7-81A8-B817750FCEA0}"/>
                </a:ext>
              </a:extLst>
            </p:cNvPr>
            <p:cNvSpPr txBox="1"/>
            <p:nvPr/>
          </p:nvSpPr>
          <p:spPr>
            <a:xfrm>
              <a:off x="7113251" y="4404974"/>
              <a:ext cx="73457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1m</a:t>
              </a:r>
              <a:endParaRPr lang="ar-AE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525949-6091-479B-9639-21148A4E8ACA}"/>
              </a:ext>
            </a:extLst>
          </p:cNvPr>
          <p:cNvGrpSpPr/>
          <p:nvPr/>
        </p:nvGrpSpPr>
        <p:grpSpPr>
          <a:xfrm>
            <a:off x="178962" y="504770"/>
            <a:ext cx="2412640" cy="1966226"/>
            <a:chOff x="5170016" y="4157908"/>
            <a:chExt cx="2412640" cy="196622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98CBE16-9332-41A5-A0A9-1DEB654E4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167" t="68498" r="61821" b="17551"/>
            <a:stretch/>
          </p:blipFill>
          <p:spPr>
            <a:xfrm>
              <a:off x="5170016" y="4157908"/>
              <a:ext cx="2244468" cy="1966226"/>
            </a:xfrm>
            <a:prstGeom prst="rect">
              <a:avLst/>
            </a:prstGeom>
          </p:spPr>
        </p:pic>
        <p:sp>
          <p:nvSpPr>
            <p:cNvPr id="16" name="Rectangle 76">
              <a:extLst>
                <a:ext uri="{FF2B5EF4-FFF2-40B4-BE49-F238E27FC236}">
                  <a16:creationId xmlns:a16="http://schemas.microsoft.com/office/drawing/2014/main" id="{F97BD17A-486E-4375-95BF-44A5B9D3B1B5}"/>
                </a:ext>
              </a:extLst>
            </p:cNvPr>
            <p:cNvSpPr/>
            <p:nvPr/>
          </p:nvSpPr>
          <p:spPr>
            <a:xfrm>
              <a:off x="6979920" y="4615729"/>
              <a:ext cx="414244" cy="1368511"/>
            </a:xfrm>
            <a:custGeom>
              <a:avLst/>
              <a:gdLst>
                <a:gd name="connsiteX0" fmla="*/ 0 w 434564"/>
                <a:gd name="connsiteY0" fmla="*/ 0 h 1338031"/>
                <a:gd name="connsiteX1" fmla="*/ 434564 w 434564"/>
                <a:gd name="connsiteY1" fmla="*/ 0 h 1338031"/>
                <a:gd name="connsiteX2" fmla="*/ 434564 w 434564"/>
                <a:gd name="connsiteY2" fmla="*/ 1338031 h 1338031"/>
                <a:gd name="connsiteX3" fmla="*/ 0 w 434564"/>
                <a:gd name="connsiteY3" fmla="*/ 1338031 h 1338031"/>
                <a:gd name="connsiteX4" fmla="*/ 0 w 434564"/>
                <a:gd name="connsiteY4" fmla="*/ 0 h 1338031"/>
                <a:gd name="connsiteX0" fmla="*/ 0 w 434564"/>
                <a:gd name="connsiteY0" fmla="*/ 274320 h 1338031"/>
                <a:gd name="connsiteX1" fmla="*/ 434564 w 434564"/>
                <a:gd name="connsiteY1" fmla="*/ 0 h 1338031"/>
                <a:gd name="connsiteX2" fmla="*/ 434564 w 434564"/>
                <a:gd name="connsiteY2" fmla="*/ 1338031 h 1338031"/>
                <a:gd name="connsiteX3" fmla="*/ 0 w 434564"/>
                <a:gd name="connsiteY3" fmla="*/ 1338031 h 1338031"/>
                <a:gd name="connsiteX4" fmla="*/ 0 w 434564"/>
                <a:gd name="connsiteY4" fmla="*/ 274320 h 1338031"/>
                <a:gd name="connsiteX0" fmla="*/ 0 w 434564"/>
                <a:gd name="connsiteY0" fmla="*/ 304800 h 1368511"/>
                <a:gd name="connsiteX1" fmla="*/ 404084 w 434564"/>
                <a:gd name="connsiteY1" fmla="*/ 0 h 1368511"/>
                <a:gd name="connsiteX2" fmla="*/ 434564 w 434564"/>
                <a:gd name="connsiteY2" fmla="*/ 1368511 h 1368511"/>
                <a:gd name="connsiteX3" fmla="*/ 0 w 434564"/>
                <a:gd name="connsiteY3" fmla="*/ 1368511 h 1368511"/>
                <a:gd name="connsiteX4" fmla="*/ 0 w 434564"/>
                <a:gd name="connsiteY4" fmla="*/ 304800 h 1368511"/>
                <a:gd name="connsiteX0" fmla="*/ 0 w 414244"/>
                <a:gd name="connsiteY0" fmla="*/ 304800 h 1368511"/>
                <a:gd name="connsiteX1" fmla="*/ 404084 w 414244"/>
                <a:gd name="connsiteY1" fmla="*/ 0 h 1368511"/>
                <a:gd name="connsiteX2" fmla="*/ 414244 w 414244"/>
                <a:gd name="connsiteY2" fmla="*/ 1104351 h 1368511"/>
                <a:gd name="connsiteX3" fmla="*/ 0 w 414244"/>
                <a:gd name="connsiteY3" fmla="*/ 1368511 h 1368511"/>
                <a:gd name="connsiteX4" fmla="*/ 0 w 414244"/>
                <a:gd name="connsiteY4" fmla="*/ 304800 h 136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244" h="1368511">
                  <a:moveTo>
                    <a:pt x="0" y="304800"/>
                  </a:moveTo>
                  <a:lnTo>
                    <a:pt x="404084" y="0"/>
                  </a:lnTo>
                  <a:cubicBezTo>
                    <a:pt x="407471" y="368117"/>
                    <a:pt x="410857" y="736234"/>
                    <a:pt x="414244" y="1104351"/>
                  </a:cubicBezTo>
                  <a:lnTo>
                    <a:pt x="0" y="1368511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rgbClr val="9DC4E7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2A173C-FA2E-4025-B641-BBD331073F8C}"/>
                </a:ext>
              </a:extLst>
            </p:cNvPr>
            <p:cNvSpPr txBox="1"/>
            <p:nvPr/>
          </p:nvSpPr>
          <p:spPr>
            <a:xfrm>
              <a:off x="6813757" y="4493377"/>
              <a:ext cx="768899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2m</a:t>
              </a:r>
              <a:endParaRPr lang="ar-AE" b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5207D8-EF41-42BB-824E-8194556B90E0}"/>
              </a:ext>
            </a:extLst>
          </p:cNvPr>
          <p:cNvGrpSpPr/>
          <p:nvPr/>
        </p:nvGrpSpPr>
        <p:grpSpPr>
          <a:xfrm>
            <a:off x="8172864" y="1982780"/>
            <a:ext cx="3840174" cy="546928"/>
            <a:chOff x="4592626" y="5044233"/>
            <a:chExt cx="4144974" cy="54692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C62FFB-7256-4CCB-BEF2-871C58844F0B}"/>
                </a:ext>
              </a:extLst>
            </p:cNvPr>
            <p:cNvGrpSpPr/>
            <p:nvPr/>
          </p:nvGrpSpPr>
          <p:grpSpPr>
            <a:xfrm>
              <a:off x="5722723" y="5044233"/>
              <a:ext cx="1928791" cy="537547"/>
              <a:chOff x="5722723" y="5490983"/>
              <a:chExt cx="1928791" cy="5375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955774CE-7CA3-410E-B9E4-1BA3DCC49A81}"/>
                      </a:ext>
                    </a:extLst>
                  </p:cNvPr>
                  <p:cNvSpPr txBox="1"/>
                  <p:nvPr/>
                </p:nvSpPr>
                <p:spPr>
                  <a:xfrm>
                    <a:off x="5722723" y="5490983"/>
                    <a:ext cx="62888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ar-AE" sz="3600" b="1" dirty="0"/>
                  </a:p>
                </p:txBody>
              </p:sp>
            </mc:Choice>
            <mc:Fallback xmlns=""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E9E53C65-55D2-4C30-A91B-119CE15F2D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2723" y="5490983"/>
                    <a:ext cx="628887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A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848B03CA-8F66-4E81-91AA-54D24F092A3F}"/>
                      </a:ext>
                    </a:extLst>
                  </p:cNvPr>
                  <p:cNvSpPr txBox="1"/>
                  <p:nvPr/>
                </p:nvSpPr>
                <p:spPr>
                  <a:xfrm>
                    <a:off x="7153743" y="5505310"/>
                    <a:ext cx="4977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ar-AE" sz="3600" b="1" dirty="0"/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9ED1CFC6-5695-470A-BA45-4E44180BB2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3743" y="5505310"/>
                    <a:ext cx="49777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A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9B6A163-6DDD-4A92-A47F-EBE502259B21}"/>
                </a:ext>
              </a:extLst>
            </p:cNvPr>
            <p:cNvGrpSpPr/>
            <p:nvPr/>
          </p:nvGrpSpPr>
          <p:grpSpPr>
            <a:xfrm>
              <a:off x="4592626" y="5051397"/>
              <a:ext cx="4144974" cy="539764"/>
              <a:chOff x="4160521" y="4882795"/>
              <a:chExt cx="4144974" cy="5397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1FA73457-4396-4DA6-9038-DA31C5EC06D5}"/>
                      </a:ext>
                    </a:extLst>
                  </p:cNvPr>
                  <p:cNvSpPr txBox="1"/>
                  <p:nvPr/>
                </p:nvSpPr>
                <p:spPr>
                  <a:xfrm>
                    <a:off x="4160521" y="4882795"/>
                    <a:ext cx="147188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oMath>
                      </m:oMathPara>
                    </a14:m>
                    <a:endParaRPr lang="ar-AE" sz="28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E882CD24-0A24-43BD-9183-214DB44D65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0521" y="4882795"/>
                    <a:ext cx="1471882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A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65DC7C9-4AFC-422B-89A4-86D1014A065E}"/>
                      </a:ext>
                    </a:extLst>
                  </p:cNvPr>
                  <p:cNvSpPr txBox="1"/>
                  <p:nvPr/>
                </p:nvSpPr>
                <p:spPr>
                  <a:xfrm>
                    <a:off x="5594524" y="4897122"/>
                    <a:ext cx="130985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oMath>
                      </m:oMathPara>
                    </a14:m>
                    <a:endParaRPr lang="ar-AE" sz="28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39716C72-8906-4427-9B26-33562C9748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4524" y="4897122"/>
                    <a:ext cx="1309855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A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509F87F-4411-4A66-8643-24D913EC784D}"/>
                      </a:ext>
                    </a:extLst>
                  </p:cNvPr>
                  <p:cNvSpPr txBox="1"/>
                  <p:nvPr/>
                </p:nvSpPr>
                <p:spPr>
                  <a:xfrm>
                    <a:off x="6995640" y="4899339"/>
                    <a:ext cx="130985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.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oMath>
                      </m:oMathPara>
                    </a14:m>
                    <a:endParaRPr lang="ar-AE" sz="28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D50E8894-A291-4262-85AA-7766E0D790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5640" y="4899339"/>
                    <a:ext cx="1309855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A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8EEDF9-AF38-471E-9C9E-B88852E3F327}"/>
              </a:ext>
            </a:extLst>
          </p:cNvPr>
          <p:cNvGrpSpPr/>
          <p:nvPr/>
        </p:nvGrpSpPr>
        <p:grpSpPr>
          <a:xfrm>
            <a:off x="7890897" y="2659548"/>
            <a:ext cx="4146165" cy="537547"/>
            <a:chOff x="4592626" y="5044233"/>
            <a:chExt cx="4144974" cy="53754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821AD9D-023E-45BD-84CF-0210E680A009}"/>
                </a:ext>
              </a:extLst>
            </p:cNvPr>
            <p:cNvGrpSpPr/>
            <p:nvPr/>
          </p:nvGrpSpPr>
          <p:grpSpPr>
            <a:xfrm>
              <a:off x="5722723" y="5044233"/>
              <a:ext cx="1928791" cy="537547"/>
              <a:chOff x="5722723" y="5490983"/>
              <a:chExt cx="1928791" cy="53754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06C59A12-3ADE-411D-8102-C42962AEF722}"/>
                      </a:ext>
                    </a:extLst>
                  </p:cNvPr>
                  <p:cNvSpPr txBox="1"/>
                  <p:nvPr/>
                </p:nvSpPr>
                <p:spPr>
                  <a:xfrm>
                    <a:off x="5722723" y="5490983"/>
                    <a:ext cx="62888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ar-AE" sz="3600" b="1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FEAF95C-4C91-4DEC-A737-9771EAB6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2723" y="5490983"/>
                    <a:ext cx="628887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A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9307DFBC-79C2-4B2E-A132-650ABA6068AB}"/>
                      </a:ext>
                    </a:extLst>
                  </p:cNvPr>
                  <p:cNvSpPr txBox="1"/>
                  <p:nvPr/>
                </p:nvSpPr>
                <p:spPr>
                  <a:xfrm>
                    <a:off x="7153743" y="5505310"/>
                    <a:ext cx="4977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ar-AE" sz="3600" b="1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FE9F064D-B6BD-449C-A758-D39FEF4F20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3743" y="5505310"/>
                    <a:ext cx="497771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A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AA0C1CF-8FD6-4B28-B642-36448DC995F9}"/>
                </a:ext>
              </a:extLst>
            </p:cNvPr>
            <p:cNvGrpSpPr/>
            <p:nvPr/>
          </p:nvGrpSpPr>
          <p:grpSpPr>
            <a:xfrm>
              <a:off x="4592626" y="5051397"/>
              <a:ext cx="4144974" cy="416654"/>
              <a:chOff x="4160521" y="4882795"/>
              <a:chExt cx="4144974" cy="416654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64AE2CD-B7AF-45C1-B140-CE50592DB65D}"/>
                      </a:ext>
                    </a:extLst>
                  </p:cNvPr>
                  <p:cNvSpPr txBox="1"/>
                  <p:nvPr/>
                </p:nvSpPr>
                <p:spPr>
                  <a:xfrm>
                    <a:off x="4160521" y="4882795"/>
                    <a:ext cx="147188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ar-AE" sz="28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64AE2CD-B7AF-45C1-B140-CE50592DB6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0521" y="4882795"/>
                    <a:ext cx="1471882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A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C2AE992-2421-4B17-A447-B6ECAB659B36}"/>
                      </a:ext>
                    </a:extLst>
                  </p:cNvPr>
                  <p:cNvSpPr txBox="1"/>
                  <p:nvPr/>
                </p:nvSpPr>
                <p:spPr>
                  <a:xfrm>
                    <a:off x="5594524" y="4897122"/>
                    <a:ext cx="130985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ar-AE" sz="28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3090AA83-4BDA-4ABA-BEB6-5364370222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4524" y="4897122"/>
                    <a:ext cx="1309855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A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269DD23D-495D-49B7-A83E-6D83860285FD}"/>
                      </a:ext>
                    </a:extLst>
                  </p:cNvPr>
                  <p:cNvSpPr txBox="1"/>
                  <p:nvPr/>
                </p:nvSpPr>
                <p:spPr>
                  <a:xfrm>
                    <a:off x="6995640" y="4899339"/>
                    <a:ext cx="130985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ar-AE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C84F97FA-AF64-4844-AF39-0F9711AD0B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5640" y="4899339"/>
                    <a:ext cx="1309855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ar-A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ABDD69-C292-4BAE-B690-5B1BA6453842}"/>
                  </a:ext>
                </a:extLst>
              </p:cNvPr>
              <p:cNvSpPr txBox="1"/>
              <p:nvPr/>
            </p:nvSpPr>
            <p:spPr>
              <a:xfrm>
                <a:off x="7900081" y="3154989"/>
                <a:ext cx="2291026" cy="5959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AE" sz="3200" b="1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3ABDD69-C292-4BAE-B690-5B1BA645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081" y="3154989"/>
                <a:ext cx="2291026" cy="5959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64D6EED-379B-4DAE-B732-A0AF8FF9622A}"/>
              </a:ext>
            </a:extLst>
          </p:cNvPr>
          <p:cNvGrpSpPr/>
          <p:nvPr/>
        </p:nvGrpSpPr>
        <p:grpSpPr>
          <a:xfrm>
            <a:off x="570782" y="2550146"/>
            <a:ext cx="2439120" cy="546592"/>
            <a:chOff x="4160521" y="4882795"/>
            <a:chExt cx="2632717" cy="546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B1C2C8D-289C-4E0A-9E95-C6679A70612D}"/>
                    </a:ext>
                  </a:extLst>
                </p:cNvPr>
                <p:cNvSpPr txBox="1"/>
                <p:nvPr/>
              </p:nvSpPr>
              <p:spPr>
                <a:xfrm>
                  <a:off x="4160521" y="4882795"/>
                  <a:ext cx="1471882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</m:oMath>
                  </a14:m>
                  <a:endParaRPr lang="ar-AE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AE4E05D6-DE31-4C68-92D2-817768205F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0521" y="4882795"/>
                  <a:ext cx="1471882" cy="523220"/>
                </a:xfrm>
                <a:prstGeom prst="rect">
                  <a:avLst/>
                </a:prstGeom>
                <a:blipFill>
                  <a:blip r:embed="rId19"/>
                  <a:stretch>
                    <a:fillRect l="-8929" t="-10465" b="-32558"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CA6B022-0FAB-4DE5-8D1C-36B13A6C32E5}"/>
                    </a:ext>
                  </a:extLst>
                </p:cNvPr>
                <p:cNvSpPr txBox="1"/>
                <p:nvPr/>
              </p:nvSpPr>
              <p:spPr>
                <a:xfrm>
                  <a:off x="4524463" y="4906167"/>
                  <a:ext cx="2268775" cy="52322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ar-AE" sz="28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CA6B022-0FAB-4DE5-8D1C-36B13A6C32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4463" y="4906167"/>
                  <a:ext cx="2268775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A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2C2B40A-6D98-474D-B265-E910DC6E9336}"/>
              </a:ext>
            </a:extLst>
          </p:cNvPr>
          <p:cNvSpPr txBox="1"/>
          <p:nvPr/>
        </p:nvSpPr>
        <p:spPr>
          <a:xfrm>
            <a:off x="1979677" y="2583459"/>
            <a:ext cx="13636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=6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</a:rPr>
              <a:t>X2X2</a:t>
            </a:r>
            <a:endParaRPr lang="ar-AE" sz="28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C79E8EE-B856-4778-8331-580121DD980E}"/>
                  </a:ext>
                </a:extLst>
              </p:cNvPr>
              <p:cNvSpPr txBox="1"/>
              <p:nvPr/>
            </p:nvSpPr>
            <p:spPr>
              <a:xfrm>
                <a:off x="1624545" y="2975166"/>
                <a:ext cx="2291026" cy="5959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AE" sz="3200" b="1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C79E8EE-B856-4778-8331-580121DD9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545" y="2975166"/>
                <a:ext cx="2291026" cy="5959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EC0075-3718-4BF4-B32B-CF2D9868EAAD}"/>
                  </a:ext>
                </a:extLst>
              </p:cNvPr>
              <p:cNvSpPr txBox="1"/>
              <p:nvPr/>
            </p:nvSpPr>
            <p:spPr>
              <a:xfrm>
                <a:off x="7708584" y="4460778"/>
                <a:ext cx="4187834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ar-AE" sz="2800" b="1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7EC0075-3718-4BF4-B32B-CF2D9868E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584" y="4460778"/>
                <a:ext cx="418783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9F631BC-DE2A-4317-8B1F-CB695035F118}"/>
                  </a:ext>
                </a:extLst>
              </p:cNvPr>
              <p:cNvSpPr txBox="1"/>
              <p:nvPr/>
            </p:nvSpPr>
            <p:spPr>
              <a:xfrm>
                <a:off x="7900081" y="4984745"/>
                <a:ext cx="2291026" cy="5959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ar-AE" sz="3200" b="1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9F631BC-DE2A-4317-8B1F-CB695035F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081" y="4984745"/>
                <a:ext cx="2291026" cy="5959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402A24-3AAB-48A0-BC6C-3578E9DD4580}"/>
                  </a:ext>
                </a:extLst>
              </p:cNvPr>
              <p:cNvSpPr txBox="1"/>
              <p:nvPr/>
            </p:nvSpPr>
            <p:spPr>
              <a:xfrm>
                <a:off x="7132836" y="1997107"/>
                <a:ext cx="138368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AE" sz="2800" b="1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8402A24-3AAB-48A0-BC6C-3578E9DD4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836" y="1997107"/>
                <a:ext cx="1383683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037257-09AF-4714-B6C0-CAE1D8851124}"/>
                  </a:ext>
                </a:extLst>
              </p:cNvPr>
              <p:cNvSpPr txBox="1"/>
              <p:nvPr/>
            </p:nvSpPr>
            <p:spPr>
              <a:xfrm>
                <a:off x="-25128" y="2521907"/>
                <a:ext cx="138368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AE" sz="2800" b="1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037257-09AF-4714-B6C0-CAE1D8851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128" y="2521907"/>
                <a:ext cx="1383683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D6BA2E-E4B1-45E6-A6B1-D86D9C87208D}"/>
                  </a:ext>
                </a:extLst>
              </p:cNvPr>
              <p:cNvSpPr txBox="1"/>
              <p:nvPr/>
            </p:nvSpPr>
            <p:spPr>
              <a:xfrm>
                <a:off x="7470148" y="4454291"/>
                <a:ext cx="138368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AE" sz="2800" b="1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D6BA2E-E4B1-45E6-A6B1-D86D9C872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148" y="4454291"/>
                <a:ext cx="1383683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B938332-7B9B-4ABB-A628-A723477D8755}"/>
              </a:ext>
            </a:extLst>
          </p:cNvPr>
          <p:cNvSpPr/>
          <p:nvPr/>
        </p:nvSpPr>
        <p:spPr>
          <a:xfrm>
            <a:off x="6010087" y="3695693"/>
            <a:ext cx="6286193" cy="523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cs typeface="(AH) Manal Black" pitchFamily="2" charset="-78"/>
              </a:rPr>
              <a:t>المساحة السطحية الكلية = مجموع المساحتين – مساحة الاوجه المتداخلة</a:t>
            </a:r>
            <a:endParaRPr lang="ar-AE" sz="2400" b="1" dirty="0"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93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959" t="34089" r="18814" b="12440"/>
          <a:stretch/>
        </p:blipFill>
        <p:spPr>
          <a:xfrm>
            <a:off x="5590128" y="0"/>
            <a:ext cx="660187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175" t="31730" r="36376" b="9022"/>
          <a:stretch/>
        </p:blipFill>
        <p:spPr>
          <a:xfrm>
            <a:off x="18286" y="0"/>
            <a:ext cx="570585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A98720-0532-446E-9AFC-C0A11AB5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741" r="71750" b="63111"/>
          <a:stretch/>
        </p:blipFill>
        <p:spPr>
          <a:xfrm>
            <a:off x="5819774" y="2133600"/>
            <a:ext cx="5928995" cy="898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00FB5E-BE9A-46BC-BA8E-93398941F0F8}"/>
                  </a:ext>
                </a:extLst>
              </p:cNvPr>
              <p:cNvSpPr txBox="1"/>
              <p:nvPr/>
            </p:nvSpPr>
            <p:spPr>
              <a:xfrm>
                <a:off x="6096000" y="5924550"/>
                <a:ext cx="3412159" cy="8094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AE" sz="28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00FB5E-BE9A-46BC-BA8E-93398941F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24550"/>
                <a:ext cx="3412159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FEB0E8-8B3E-4801-A7E9-B49664DDF550}"/>
                  </a:ext>
                </a:extLst>
              </p:cNvPr>
              <p:cNvSpPr txBox="1"/>
              <p:nvPr/>
            </p:nvSpPr>
            <p:spPr>
              <a:xfrm>
                <a:off x="9583254" y="5915765"/>
                <a:ext cx="1266825" cy="81823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sz="28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ar-AE" sz="28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FEB0E8-8B3E-4801-A7E9-B49664DDF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254" y="5915765"/>
                <a:ext cx="1266825" cy="8182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80D3EA-EF98-41DF-8D26-DC853CE1E2AD}"/>
                  </a:ext>
                </a:extLst>
              </p:cNvPr>
              <p:cNvSpPr txBox="1"/>
              <p:nvPr/>
            </p:nvSpPr>
            <p:spPr>
              <a:xfrm>
                <a:off x="10627126" y="6109439"/>
                <a:ext cx="445906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ar-AE" sz="2800" b="1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80D3EA-EF98-41DF-8D26-DC853CE1E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126" y="6109439"/>
                <a:ext cx="4459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42532BFE-F1BA-44A0-8463-1B2FB48ECA33}"/>
              </a:ext>
            </a:extLst>
          </p:cNvPr>
          <p:cNvSpPr/>
          <p:nvPr/>
        </p:nvSpPr>
        <p:spPr>
          <a:xfrm>
            <a:off x="160991" y="5657850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2278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551" t="34933" r="1975" b="47067"/>
          <a:stretch/>
        </p:blipFill>
        <p:spPr>
          <a:xfrm>
            <a:off x="1" y="0"/>
            <a:ext cx="12192000" cy="1545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675" t="32311" r="3150" b="10756"/>
          <a:stretch/>
        </p:blipFill>
        <p:spPr>
          <a:xfrm>
            <a:off x="0" y="1618488"/>
            <a:ext cx="12145309" cy="5239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8FDE8-4DA0-410B-BE7F-D9D99ACD0D0F}"/>
              </a:ext>
            </a:extLst>
          </p:cNvPr>
          <p:cNvSpPr txBox="1"/>
          <p:nvPr/>
        </p:nvSpPr>
        <p:spPr>
          <a:xfrm>
            <a:off x="5712785" y="1869599"/>
            <a:ext cx="626966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2800" b="1" dirty="0"/>
              <a:t>الوسيط : العدد الذي يقع في وسط الاعداد بعد ترتيبها</a:t>
            </a:r>
            <a:endParaRPr lang="ar-AE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A2EAF-5F6A-4D0F-982B-CACA290C1FF2}"/>
              </a:ext>
            </a:extLst>
          </p:cNvPr>
          <p:cNvSpPr txBox="1"/>
          <p:nvPr/>
        </p:nvSpPr>
        <p:spPr>
          <a:xfrm>
            <a:off x="7957008" y="2559308"/>
            <a:ext cx="205376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3600" b="1" dirty="0"/>
              <a:t>نرتب الأعداد</a:t>
            </a:r>
            <a:endParaRPr lang="ar-AE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C6A40D-F41E-412C-84C1-A2CC82046A37}"/>
                  </a:ext>
                </a:extLst>
              </p:cNvPr>
              <p:cNvSpPr txBox="1"/>
              <p:nvPr/>
            </p:nvSpPr>
            <p:spPr>
              <a:xfrm>
                <a:off x="6724997" y="3565380"/>
                <a:ext cx="5133628" cy="5539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𝟓𝟕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C6A40D-F41E-412C-84C1-A2CC82046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997" y="3565380"/>
                <a:ext cx="513362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C56C1-061D-4A04-B39E-6E421D55E58E}"/>
              </a:ext>
            </a:extLst>
          </p:cNvPr>
          <p:cNvCxnSpPr/>
          <p:nvPr/>
        </p:nvCxnSpPr>
        <p:spPr>
          <a:xfrm flipH="1">
            <a:off x="7600950" y="3565380"/>
            <a:ext cx="523875" cy="4732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D83EBA-EACC-4813-AE88-8FB349656173}"/>
              </a:ext>
            </a:extLst>
          </p:cNvPr>
          <p:cNvCxnSpPr/>
          <p:nvPr/>
        </p:nvCxnSpPr>
        <p:spPr>
          <a:xfrm flipH="1">
            <a:off x="10391775" y="3646158"/>
            <a:ext cx="523875" cy="4732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24F986-D47E-4302-A921-0CEF1DF90A8B}"/>
              </a:ext>
            </a:extLst>
          </p:cNvPr>
          <p:cNvCxnSpPr/>
          <p:nvPr/>
        </p:nvCxnSpPr>
        <p:spPr>
          <a:xfrm flipH="1">
            <a:off x="8272636" y="3715878"/>
            <a:ext cx="523875" cy="4732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5FD219-C04F-439E-A48A-7B4F20D440F6}"/>
              </a:ext>
            </a:extLst>
          </p:cNvPr>
          <p:cNvCxnSpPr/>
          <p:nvPr/>
        </p:nvCxnSpPr>
        <p:spPr>
          <a:xfrm flipH="1">
            <a:off x="9729787" y="3681018"/>
            <a:ext cx="523875" cy="4732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1B69F11-1577-4111-9781-3C524047989A}"/>
              </a:ext>
            </a:extLst>
          </p:cNvPr>
          <p:cNvSpPr/>
          <p:nvPr/>
        </p:nvSpPr>
        <p:spPr>
          <a:xfrm>
            <a:off x="8979026" y="3550134"/>
            <a:ext cx="703136" cy="804707"/>
          </a:xfrm>
          <a:prstGeom prst="ellipse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54F385-7AF8-42B1-B1AC-FD3046DAA97A}"/>
              </a:ext>
            </a:extLst>
          </p:cNvPr>
          <p:cNvSpPr/>
          <p:nvPr/>
        </p:nvSpPr>
        <p:spPr>
          <a:xfrm>
            <a:off x="94316" y="2259469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658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01" t="35867" r="1525" b="49066"/>
          <a:stretch/>
        </p:blipFill>
        <p:spPr>
          <a:xfrm>
            <a:off x="1" y="0"/>
            <a:ext cx="12192000" cy="14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375" t="33245" r="3300" b="11421"/>
          <a:stretch/>
        </p:blipFill>
        <p:spPr>
          <a:xfrm>
            <a:off x="-1" y="1517904"/>
            <a:ext cx="12150129" cy="5340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6EF80-A7A6-473A-A568-2BB1C7ABF82D}"/>
              </a:ext>
            </a:extLst>
          </p:cNvPr>
          <p:cNvSpPr txBox="1"/>
          <p:nvPr/>
        </p:nvSpPr>
        <p:spPr>
          <a:xfrm>
            <a:off x="5919572" y="1869599"/>
            <a:ext cx="606287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3600" b="1" dirty="0"/>
              <a:t>المدى : الفرق بين </a:t>
            </a:r>
            <a:r>
              <a:rPr lang="ar-SA" sz="3600" b="1" dirty="0" err="1"/>
              <a:t>أكبرعدد</a:t>
            </a:r>
            <a:r>
              <a:rPr lang="ar-SA" sz="3600" b="1" dirty="0"/>
              <a:t> وأصغر عدد</a:t>
            </a:r>
            <a:endParaRPr lang="ar-AE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538D0-B4F4-48D6-A3D6-95DB1AF360F4}"/>
              </a:ext>
            </a:extLst>
          </p:cNvPr>
          <p:cNvSpPr txBox="1"/>
          <p:nvPr/>
        </p:nvSpPr>
        <p:spPr>
          <a:xfrm>
            <a:off x="7283728" y="2646290"/>
            <a:ext cx="469872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3600" b="1" dirty="0"/>
              <a:t>المدى : أكبر عدد – أصغر عدد</a:t>
            </a:r>
            <a:endParaRPr lang="ar-AE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88609D-C450-4477-B721-4276342E25BB}"/>
                  </a:ext>
                </a:extLst>
              </p:cNvPr>
              <p:cNvSpPr txBox="1"/>
              <p:nvPr/>
            </p:nvSpPr>
            <p:spPr>
              <a:xfrm>
                <a:off x="6724997" y="3565380"/>
                <a:ext cx="5133628" cy="55399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36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88609D-C450-4477-B721-4276342E2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997" y="3565380"/>
                <a:ext cx="513362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E86D07A-0EE0-414C-BD0A-B445EC8DE3BC}"/>
              </a:ext>
            </a:extLst>
          </p:cNvPr>
          <p:cNvSpPr txBox="1"/>
          <p:nvPr/>
        </p:nvSpPr>
        <p:spPr>
          <a:xfrm>
            <a:off x="7778254" y="4428979"/>
            <a:ext cx="23455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sz="3600" b="1" dirty="0"/>
              <a:t>=15-5=</a:t>
            </a:r>
            <a:r>
              <a:rPr lang="ar-SA" sz="3600" b="1" dirty="0"/>
              <a:t>المدى</a:t>
            </a:r>
            <a:endParaRPr lang="ar-AE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BEAA2-28A6-4398-8D27-A0ABD2F3E71B}"/>
              </a:ext>
            </a:extLst>
          </p:cNvPr>
          <p:cNvSpPr txBox="1"/>
          <p:nvPr/>
        </p:nvSpPr>
        <p:spPr>
          <a:xfrm>
            <a:off x="10304881" y="4428979"/>
            <a:ext cx="60946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en-US" sz="3600" b="1" dirty="0"/>
              <a:t>10</a:t>
            </a:r>
            <a:endParaRPr lang="ar-AE" sz="36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FC646-B239-4E5B-8BB9-67916812DC00}"/>
              </a:ext>
            </a:extLst>
          </p:cNvPr>
          <p:cNvSpPr/>
          <p:nvPr/>
        </p:nvSpPr>
        <p:spPr>
          <a:xfrm>
            <a:off x="209550" y="2059414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275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650" t="34933" r="1825" b="15867"/>
          <a:stretch/>
        </p:blipFill>
        <p:spPr>
          <a:xfrm>
            <a:off x="5888735" y="0"/>
            <a:ext cx="629345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576" t="27911" r="39000" b="9022"/>
          <a:stretch/>
        </p:blipFill>
        <p:spPr>
          <a:xfrm>
            <a:off x="0" y="0"/>
            <a:ext cx="582472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D9A5AA9-DBD1-415E-9009-43F5FA48EBFE}"/>
              </a:ext>
            </a:extLst>
          </p:cNvPr>
          <p:cNvSpPr/>
          <p:nvPr/>
        </p:nvSpPr>
        <p:spPr>
          <a:xfrm>
            <a:off x="320745" y="896680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941CE-08CB-4CEA-9B15-9DF6AC00A374}"/>
              </a:ext>
            </a:extLst>
          </p:cNvPr>
          <p:cNvSpPr txBox="1"/>
          <p:nvPr/>
        </p:nvSpPr>
        <p:spPr>
          <a:xfrm>
            <a:off x="7060637" y="2107724"/>
            <a:ext cx="429316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SA" sz="3600" b="1" dirty="0"/>
              <a:t>المنوال : العدد الأكثر تكرارا</a:t>
            </a:r>
            <a:endParaRPr lang="ar-AE" sz="36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978539-72CF-4DC3-948A-3B0FF14A591E}"/>
              </a:ext>
            </a:extLst>
          </p:cNvPr>
          <p:cNvGrpSpPr/>
          <p:nvPr/>
        </p:nvGrpSpPr>
        <p:grpSpPr>
          <a:xfrm>
            <a:off x="7486650" y="4823679"/>
            <a:ext cx="2562225" cy="1295400"/>
            <a:chOff x="7486650" y="4823679"/>
            <a:chExt cx="2562225" cy="1295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7B1033-E824-47E3-A933-00C00E739AF0}"/>
                </a:ext>
              </a:extLst>
            </p:cNvPr>
            <p:cNvSpPr/>
            <p:nvPr/>
          </p:nvSpPr>
          <p:spPr>
            <a:xfrm>
              <a:off x="7486650" y="4857750"/>
              <a:ext cx="714375" cy="7239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189416-9C9C-4BFE-8F2A-EB255BECB67F}"/>
                </a:ext>
              </a:extLst>
            </p:cNvPr>
            <p:cNvSpPr/>
            <p:nvPr/>
          </p:nvSpPr>
          <p:spPr>
            <a:xfrm>
              <a:off x="9334500" y="4823679"/>
              <a:ext cx="714375" cy="7239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65DAF8-B40D-4F01-BCD8-6B3A861DD370}"/>
                </a:ext>
              </a:extLst>
            </p:cNvPr>
            <p:cNvSpPr/>
            <p:nvPr/>
          </p:nvSpPr>
          <p:spPr>
            <a:xfrm>
              <a:off x="8850030" y="5395179"/>
              <a:ext cx="714375" cy="7239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</p:spTree>
    <p:extLst>
      <p:ext uri="{BB962C8B-B14F-4D97-AF65-F5344CB8AC3E}">
        <p14:creationId xmlns:p14="http://schemas.microsoft.com/office/powerpoint/2010/main" val="30197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25" t="42667" r="1750" b="34133"/>
          <a:stretch/>
        </p:blipFill>
        <p:spPr>
          <a:xfrm>
            <a:off x="0" y="0"/>
            <a:ext cx="12192000" cy="1889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750" t="29244" r="3224" b="11823"/>
          <a:stretch/>
        </p:blipFill>
        <p:spPr>
          <a:xfrm>
            <a:off x="0" y="1889054"/>
            <a:ext cx="12179974" cy="4968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DDDFD8-58EC-416C-96C2-4F1D18E156B6}"/>
                  </a:ext>
                </a:extLst>
              </p:cNvPr>
              <p:cNvSpPr txBox="1"/>
              <p:nvPr/>
            </p:nvSpPr>
            <p:spPr>
              <a:xfrm>
                <a:off x="6734522" y="2105025"/>
                <a:ext cx="5133628" cy="5539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3600" b="1" i="1" smtClean="0"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𝟓𝟕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𝟔𝟑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𝟕𝟐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36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DDDFD8-58EC-416C-96C2-4F1D18E15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522" y="2105025"/>
                <a:ext cx="513362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E664D36-AED0-452B-81C0-83F1239E8D67}"/>
              </a:ext>
            </a:extLst>
          </p:cNvPr>
          <p:cNvSpPr/>
          <p:nvPr/>
        </p:nvSpPr>
        <p:spPr>
          <a:xfrm>
            <a:off x="7070765" y="1979670"/>
            <a:ext cx="703136" cy="804707"/>
          </a:xfrm>
          <a:prstGeom prst="ellipse">
            <a:avLst/>
          </a:prstGeom>
          <a:noFill/>
          <a:ln w="5715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D3BC2C-6156-406A-BF22-BA59D50D4583}"/>
              </a:ext>
            </a:extLst>
          </p:cNvPr>
          <p:cNvSpPr/>
          <p:nvPr/>
        </p:nvSpPr>
        <p:spPr>
          <a:xfrm>
            <a:off x="130245" y="3778108"/>
            <a:ext cx="285750" cy="2667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B3A5B5-7A75-442A-AB7C-E4D73747FB76}"/>
              </a:ext>
            </a:extLst>
          </p:cNvPr>
          <p:cNvSpPr txBox="1"/>
          <p:nvPr/>
        </p:nvSpPr>
        <p:spPr>
          <a:xfrm>
            <a:off x="4737229" y="3038421"/>
            <a:ext cx="734047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ar-SA" sz="2800" b="1" dirty="0"/>
              <a:t>القيمة المتطرفة : القيمة التي تكون بعيدة كثيرا عن باقي القيم </a:t>
            </a:r>
            <a:endParaRPr lang="ar-AE" sz="2800" b="1" dirty="0"/>
          </a:p>
        </p:txBody>
      </p:sp>
    </p:spTree>
    <p:extLst>
      <p:ext uri="{BB962C8B-B14F-4D97-AF65-F5344CB8AC3E}">
        <p14:creationId xmlns:p14="http://schemas.microsoft.com/office/powerpoint/2010/main" val="7164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142</TotalTime>
  <Words>277</Words>
  <Application>Microsoft Office PowerPoint</Application>
  <PresentationFormat>Widescreen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Impact</vt:lpstr>
      <vt:lpstr>Main Event</vt:lpstr>
      <vt:lpstr>الاختبار المركزي (2) الصف السادس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الاختبار المركزي قصير (2)</dc:title>
  <dc:creator>عبدالله المصري</dc:creator>
  <cp:lastModifiedBy>هيثم محمد المصري</cp:lastModifiedBy>
  <cp:revision>20</cp:revision>
  <dcterms:created xsi:type="dcterms:W3CDTF">2020-06-17T19:26:02Z</dcterms:created>
  <dcterms:modified xsi:type="dcterms:W3CDTF">2020-06-18T13:49:17Z</dcterms:modified>
</cp:coreProperties>
</file>