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68" r:id="rId4"/>
    <p:sldId id="256" r:id="rId5"/>
    <p:sldId id="281" r:id="rId6"/>
    <p:sldId id="294" r:id="rId7"/>
    <p:sldId id="286" r:id="rId8"/>
    <p:sldId id="260" r:id="rId9"/>
    <p:sldId id="287" r:id="rId10"/>
    <p:sldId id="295" r:id="rId11"/>
    <p:sldId id="296" r:id="rId12"/>
    <p:sldId id="297" r:id="rId13"/>
    <p:sldId id="27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 s" initials="ms" lastIdx="1" clrIdx="0">
    <p:extLst>
      <p:ext uri="{19B8F6BF-5375-455C-9EA6-DF929625EA0E}">
        <p15:presenceInfo xmlns:p15="http://schemas.microsoft.com/office/powerpoint/2012/main" userId="dff273a6c35664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FA8E8E"/>
    <a:srgbClr val="BA06A0"/>
    <a:srgbClr val="DA36CE"/>
    <a:srgbClr val="C224B7"/>
    <a:srgbClr val="ED9BE7"/>
    <a:srgbClr val="7B1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7E120D-6E5E-4B24-BE2F-49DBA3D4B3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85624B-A3FE-4BF6-B82E-F5F7EA4F8813}">
      <dgm:prSet/>
      <dgm:spPr>
        <a:solidFill>
          <a:schemeClr val="accent6">
            <a:lumMod val="75000"/>
            <a:alpha val="48000"/>
          </a:schemeClr>
        </a:solidFill>
      </dgm:spPr>
      <dgm:t>
        <a:bodyPr/>
        <a:lstStyle/>
        <a:p>
          <a:pPr algn="ctr" rtl="0"/>
          <a:r>
            <a:rPr lang="ar-AE" b="1" dirty="0"/>
            <a:t>أشكركم على حسن استماعكم</a:t>
          </a:r>
          <a:endParaRPr lang="en-US" dirty="0"/>
        </a:p>
      </dgm:t>
    </dgm:pt>
    <dgm:pt modelId="{DC124609-FFAE-46DB-829E-E372CBAAB7F5}" type="parTrans" cxnId="{DD2CB639-5003-43F0-A365-57923D1A0184}">
      <dgm:prSet/>
      <dgm:spPr/>
      <dgm:t>
        <a:bodyPr/>
        <a:lstStyle/>
        <a:p>
          <a:endParaRPr lang="en-US"/>
        </a:p>
      </dgm:t>
    </dgm:pt>
    <dgm:pt modelId="{4B81594F-A00A-4EB8-8142-AA018A13651F}" type="sibTrans" cxnId="{DD2CB639-5003-43F0-A365-57923D1A0184}">
      <dgm:prSet/>
      <dgm:spPr/>
      <dgm:t>
        <a:bodyPr/>
        <a:lstStyle/>
        <a:p>
          <a:endParaRPr lang="en-US"/>
        </a:p>
      </dgm:t>
    </dgm:pt>
    <dgm:pt modelId="{77F5C53F-7716-4AA7-B9B7-7F5F4F0F728A}">
      <dgm:prSet/>
      <dgm:spPr>
        <a:solidFill>
          <a:schemeClr val="accent6">
            <a:lumMod val="75000"/>
            <a:alpha val="48000"/>
          </a:schemeClr>
        </a:solidFill>
      </dgm:spPr>
      <dgm:t>
        <a:bodyPr/>
        <a:lstStyle/>
        <a:p>
          <a:pPr algn="ctr" rtl="0"/>
          <a:r>
            <a:rPr lang="ar-AE" b="1" dirty="0"/>
            <a:t>مع تمنياتي لكم بالتوفيق</a:t>
          </a:r>
          <a:endParaRPr lang="en-US" dirty="0"/>
        </a:p>
      </dgm:t>
    </dgm:pt>
    <dgm:pt modelId="{666A9BDF-C075-4320-B541-96A982373781}" type="parTrans" cxnId="{75DC5D83-0659-4EFE-97DF-CD0005146F21}">
      <dgm:prSet/>
      <dgm:spPr/>
      <dgm:t>
        <a:bodyPr/>
        <a:lstStyle/>
        <a:p>
          <a:endParaRPr lang="en-US"/>
        </a:p>
      </dgm:t>
    </dgm:pt>
    <dgm:pt modelId="{374C80D8-7D57-44CD-AD13-4B020BE15C19}" type="sibTrans" cxnId="{75DC5D83-0659-4EFE-97DF-CD0005146F21}">
      <dgm:prSet/>
      <dgm:spPr/>
      <dgm:t>
        <a:bodyPr/>
        <a:lstStyle/>
        <a:p>
          <a:endParaRPr lang="en-US"/>
        </a:p>
      </dgm:t>
    </dgm:pt>
    <dgm:pt modelId="{456D4BA6-00EB-40C5-8FAF-1E7D191B9DEE}">
      <dgm:prSet/>
      <dgm:spPr>
        <a:solidFill>
          <a:schemeClr val="accent6">
            <a:lumMod val="75000"/>
            <a:alpha val="52000"/>
          </a:schemeClr>
        </a:solidFill>
      </dgm:spPr>
      <dgm:t>
        <a:bodyPr/>
        <a:lstStyle/>
        <a:p>
          <a:pPr algn="ctr" rtl="0"/>
          <a:r>
            <a:rPr lang="ar-AE" b="1" dirty="0"/>
            <a:t>معلمة المادة : شيرين جمال</a:t>
          </a:r>
          <a:endParaRPr lang="en-US" dirty="0"/>
        </a:p>
      </dgm:t>
    </dgm:pt>
    <dgm:pt modelId="{0BE28108-187C-4CC7-8E37-BA639859A74B}" type="parTrans" cxnId="{9396C129-3AD0-4953-8D7F-73F47C94F431}">
      <dgm:prSet/>
      <dgm:spPr/>
      <dgm:t>
        <a:bodyPr/>
        <a:lstStyle/>
        <a:p>
          <a:endParaRPr lang="en-US"/>
        </a:p>
      </dgm:t>
    </dgm:pt>
    <dgm:pt modelId="{7E2480B4-DAD2-48C8-94D5-BF66368F5723}" type="sibTrans" cxnId="{9396C129-3AD0-4953-8D7F-73F47C94F431}">
      <dgm:prSet/>
      <dgm:spPr/>
      <dgm:t>
        <a:bodyPr/>
        <a:lstStyle/>
        <a:p>
          <a:endParaRPr lang="en-US"/>
        </a:p>
      </dgm:t>
    </dgm:pt>
    <dgm:pt modelId="{4AFE2E26-5137-4A0C-954F-0ADB878BAC34}" type="pres">
      <dgm:prSet presAssocID="{6B7E120D-6E5E-4B24-BE2F-49DBA3D4B3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C4350D-A5C4-475F-830B-F3E8356013B7}" type="pres">
      <dgm:prSet presAssocID="{7785624B-A3FE-4BF6-B82E-F5F7EA4F8813}" presName="parentText" presStyleLbl="node1" presStyleIdx="0" presStyleCnt="3" custLinFactY="-257373" custLinFactNeighborX="-369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FCD2-273B-4C68-9B55-943E57A5D4DE}" type="pres">
      <dgm:prSet presAssocID="{4B81594F-A00A-4EB8-8142-AA018A13651F}" presName="spacer" presStyleCnt="0"/>
      <dgm:spPr/>
    </dgm:pt>
    <dgm:pt modelId="{D8494EA5-4AC8-48AC-A899-F39B5EA64D05}" type="pres">
      <dgm:prSet presAssocID="{77F5C53F-7716-4AA7-B9B7-7F5F4F0F72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90BBA-CA3D-495E-916A-5157A34F462A}" type="pres">
      <dgm:prSet presAssocID="{374C80D8-7D57-44CD-AD13-4B020BE15C19}" presName="spacer" presStyleCnt="0"/>
      <dgm:spPr/>
    </dgm:pt>
    <dgm:pt modelId="{C8E87133-44DF-4023-A3B1-60FBB8BC81B3}" type="pres">
      <dgm:prSet presAssocID="{456D4BA6-00EB-40C5-8FAF-1E7D191B9DE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96C129-3AD0-4953-8D7F-73F47C94F431}" srcId="{6B7E120D-6E5E-4B24-BE2F-49DBA3D4B335}" destId="{456D4BA6-00EB-40C5-8FAF-1E7D191B9DEE}" srcOrd="2" destOrd="0" parTransId="{0BE28108-187C-4CC7-8E37-BA639859A74B}" sibTransId="{7E2480B4-DAD2-48C8-94D5-BF66368F5723}"/>
    <dgm:cxn modelId="{F1EE1AA0-1737-45A3-B604-2C2282368DDF}" type="presOf" srcId="{7785624B-A3FE-4BF6-B82E-F5F7EA4F8813}" destId="{80C4350D-A5C4-475F-830B-F3E8356013B7}" srcOrd="0" destOrd="0" presId="urn:microsoft.com/office/officeart/2005/8/layout/vList2"/>
    <dgm:cxn modelId="{DD2CB639-5003-43F0-A365-57923D1A0184}" srcId="{6B7E120D-6E5E-4B24-BE2F-49DBA3D4B335}" destId="{7785624B-A3FE-4BF6-B82E-F5F7EA4F8813}" srcOrd="0" destOrd="0" parTransId="{DC124609-FFAE-46DB-829E-E372CBAAB7F5}" sibTransId="{4B81594F-A00A-4EB8-8142-AA018A13651F}"/>
    <dgm:cxn modelId="{BB91AA5B-0E2D-46B9-A069-DD47ED28BB3C}" type="presOf" srcId="{456D4BA6-00EB-40C5-8FAF-1E7D191B9DEE}" destId="{C8E87133-44DF-4023-A3B1-60FBB8BC81B3}" srcOrd="0" destOrd="0" presId="urn:microsoft.com/office/officeart/2005/8/layout/vList2"/>
    <dgm:cxn modelId="{75DC5D83-0659-4EFE-97DF-CD0005146F21}" srcId="{6B7E120D-6E5E-4B24-BE2F-49DBA3D4B335}" destId="{77F5C53F-7716-4AA7-B9B7-7F5F4F0F728A}" srcOrd="1" destOrd="0" parTransId="{666A9BDF-C075-4320-B541-96A982373781}" sibTransId="{374C80D8-7D57-44CD-AD13-4B020BE15C19}"/>
    <dgm:cxn modelId="{352AFF42-0AE0-4580-BE3B-767D99131AA7}" type="presOf" srcId="{6B7E120D-6E5E-4B24-BE2F-49DBA3D4B335}" destId="{4AFE2E26-5137-4A0C-954F-0ADB878BAC34}" srcOrd="0" destOrd="0" presId="urn:microsoft.com/office/officeart/2005/8/layout/vList2"/>
    <dgm:cxn modelId="{ADC86468-C580-4884-8C78-D8171837FCE4}" type="presOf" srcId="{77F5C53F-7716-4AA7-B9B7-7F5F4F0F728A}" destId="{D8494EA5-4AC8-48AC-A899-F39B5EA64D05}" srcOrd="0" destOrd="0" presId="urn:microsoft.com/office/officeart/2005/8/layout/vList2"/>
    <dgm:cxn modelId="{C66E2E49-0928-4E1B-ACB8-53661076053B}" type="presParOf" srcId="{4AFE2E26-5137-4A0C-954F-0ADB878BAC34}" destId="{80C4350D-A5C4-475F-830B-F3E8356013B7}" srcOrd="0" destOrd="0" presId="urn:microsoft.com/office/officeart/2005/8/layout/vList2"/>
    <dgm:cxn modelId="{9909DC28-C89F-4C97-B159-885950623123}" type="presParOf" srcId="{4AFE2E26-5137-4A0C-954F-0ADB878BAC34}" destId="{5B91FCD2-273B-4C68-9B55-943E57A5D4DE}" srcOrd="1" destOrd="0" presId="urn:microsoft.com/office/officeart/2005/8/layout/vList2"/>
    <dgm:cxn modelId="{6B3C3040-59C3-42C2-B909-02B792882CB1}" type="presParOf" srcId="{4AFE2E26-5137-4A0C-954F-0ADB878BAC34}" destId="{D8494EA5-4AC8-48AC-A899-F39B5EA64D05}" srcOrd="2" destOrd="0" presId="urn:microsoft.com/office/officeart/2005/8/layout/vList2"/>
    <dgm:cxn modelId="{868F0B3A-5232-469D-8A5C-8304F9499E25}" type="presParOf" srcId="{4AFE2E26-5137-4A0C-954F-0ADB878BAC34}" destId="{28290BBA-CA3D-495E-916A-5157A34F462A}" srcOrd="3" destOrd="0" presId="urn:microsoft.com/office/officeart/2005/8/layout/vList2"/>
    <dgm:cxn modelId="{5B674A18-13EF-4230-A33D-A5707BF1E5C9}" type="presParOf" srcId="{4AFE2E26-5137-4A0C-954F-0ADB878BAC34}" destId="{C8E87133-44DF-4023-A3B1-60FBB8BC81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4350D-A5C4-475F-830B-F3E8356013B7}">
      <dsp:nvSpPr>
        <dsp:cNvPr id="0" name=""/>
        <dsp:cNvSpPr/>
      </dsp:nvSpPr>
      <dsp:spPr>
        <a:xfrm>
          <a:off x="0" y="0"/>
          <a:ext cx="7079011" cy="743535"/>
        </a:xfrm>
        <a:prstGeom prst="roundRect">
          <a:avLst/>
        </a:prstGeom>
        <a:solidFill>
          <a:schemeClr val="accent6">
            <a:lumMod val="75000"/>
            <a:alpha val="4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100" b="1" kern="1200" dirty="0"/>
            <a:t>أشكركم على حسن استماعكم</a:t>
          </a:r>
          <a:endParaRPr lang="en-US" sz="3100" kern="1200" dirty="0"/>
        </a:p>
      </dsp:txBody>
      <dsp:txXfrm>
        <a:off x="36296" y="36296"/>
        <a:ext cx="7006419" cy="670943"/>
      </dsp:txXfrm>
    </dsp:sp>
    <dsp:sp modelId="{D8494EA5-4AC8-48AC-A899-F39B5EA64D05}">
      <dsp:nvSpPr>
        <dsp:cNvPr id="0" name=""/>
        <dsp:cNvSpPr/>
      </dsp:nvSpPr>
      <dsp:spPr>
        <a:xfrm>
          <a:off x="0" y="845210"/>
          <a:ext cx="7079011" cy="743535"/>
        </a:xfrm>
        <a:prstGeom prst="roundRect">
          <a:avLst/>
        </a:prstGeom>
        <a:solidFill>
          <a:schemeClr val="accent6">
            <a:lumMod val="75000"/>
            <a:alpha val="4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100" b="1" kern="1200" dirty="0"/>
            <a:t>مع تمنياتي لكم بالتوفيق</a:t>
          </a:r>
          <a:endParaRPr lang="en-US" sz="3100" kern="1200" dirty="0"/>
        </a:p>
      </dsp:txBody>
      <dsp:txXfrm>
        <a:off x="36296" y="881506"/>
        <a:ext cx="7006419" cy="670943"/>
      </dsp:txXfrm>
    </dsp:sp>
    <dsp:sp modelId="{C8E87133-44DF-4023-A3B1-60FBB8BC81B3}">
      <dsp:nvSpPr>
        <dsp:cNvPr id="0" name=""/>
        <dsp:cNvSpPr/>
      </dsp:nvSpPr>
      <dsp:spPr>
        <a:xfrm>
          <a:off x="0" y="1678026"/>
          <a:ext cx="7079011" cy="743535"/>
        </a:xfrm>
        <a:prstGeom prst="roundRect">
          <a:avLst/>
        </a:prstGeom>
        <a:solidFill>
          <a:schemeClr val="accent6">
            <a:lumMod val="75000"/>
            <a:alpha val="5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100" b="1" kern="1200" dirty="0"/>
            <a:t>معلمة المادة : شيرين جمال</a:t>
          </a:r>
          <a:endParaRPr lang="en-US" sz="3100" kern="1200" dirty="0"/>
        </a:p>
      </dsp:txBody>
      <dsp:txXfrm>
        <a:off x="36296" y="1714322"/>
        <a:ext cx="7006419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8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9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1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6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8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2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5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5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4F00-3EFD-4CCA-BB35-A41D47430262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DC537-93A7-4325-A686-87584B60D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6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أغلفة فيس بوك بسم الله الرحمن الرحيم , اغلفة فيسبوك اسلاميه ...">
            <a:extLst>
              <a:ext uri="{FF2B5EF4-FFF2-40B4-BE49-F238E27FC236}">
                <a16:creationId xmlns:a16="http://schemas.microsoft.com/office/drawing/2014/main" id="{36EDE64B-6CBF-4D88-B033-7DB570468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1950"/>
            <a:ext cx="12192000" cy="77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630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0079166-BE52-4BA9-923C-2D1C16B5C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3">
                  <a:lumMod val="60000"/>
                  <a:lumOff val="40000"/>
                </a:schemeClr>
              </a:gs>
              <a:gs pos="83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</p:pic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0D4A62E8-ED98-4CF0-9B27-F5AE3C58CA4A}"/>
              </a:ext>
            </a:extLst>
          </p:cNvPr>
          <p:cNvSpPr/>
          <p:nvPr/>
        </p:nvSpPr>
        <p:spPr>
          <a:xfrm>
            <a:off x="1775791" y="1267865"/>
            <a:ext cx="9904075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استخرج من الجملة كلمة تتضمن همزة متوسطة منفردة</a:t>
            </a:r>
            <a:endParaRPr lang="ar-SA" sz="4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Rounded Rectangle 5">
            <a:extLst>
              <a:ext uri="{FF2B5EF4-FFF2-40B4-BE49-F238E27FC236}">
                <a16:creationId xmlns:a16="http://schemas.microsoft.com/office/drawing/2014/main" id="{E1A14096-D5A0-4647-AD6E-AB7D661293F7}"/>
              </a:ext>
            </a:extLst>
          </p:cNvPr>
          <p:cNvSpPr/>
          <p:nvPr/>
        </p:nvSpPr>
        <p:spPr>
          <a:xfrm>
            <a:off x="2093843" y="2060511"/>
            <a:ext cx="7947723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أتفاءَلُ بمنظرِ الورود، لأن رائحتها عبقةٌ</a:t>
            </a:r>
            <a:endParaRPr lang="ar-SA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9908D93-2976-438A-91A3-4CD938428CD7}"/>
              </a:ext>
            </a:extLst>
          </p:cNvPr>
          <p:cNvSpPr/>
          <p:nvPr/>
        </p:nvSpPr>
        <p:spPr>
          <a:xfrm rot="252610">
            <a:off x="8343596" y="3581183"/>
            <a:ext cx="169158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6">
                    <a:lumMod val="75000"/>
                  </a:schemeClr>
                </a:solidFill>
              </a:rPr>
              <a:t>لأنَّ</a:t>
            </a:r>
            <a:endParaRPr lang="en-US" sz="5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75472F1-ED33-4D41-89B2-744650F923CA}"/>
              </a:ext>
            </a:extLst>
          </p:cNvPr>
          <p:cNvSpPr/>
          <p:nvPr/>
        </p:nvSpPr>
        <p:spPr>
          <a:xfrm>
            <a:off x="4991100" y="3458634"/>
            <a:ext cx="19431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2">
                    <a:lumMod val="75000"/>
                  </a:schemeClr>
                </a:solidFill>
              </a:rPr>
              <a:t>رائحَتها</a:t>
            </a:r>
            <a:endParaRPr lang="en-US" sz="5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8FA7C93-0F41-4CE1-895A-488524898611}"/>
              </a:ext>
            </a:extLst>
          </p:cNvPr>
          <p:cNvSpPr/>
          <p:nvPr/>
        </p:nvSpPr>
        <p:spPr>
          <a:xfrm rot="21152406">
            <a:off x="1924764" y="3677651"/>
            <a:ext cx="1906145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tx2">
                    <a:lumMod val="75000"/>
                  </a:schemeClr>
                </a:solidFill>
              </a:rPr>
              <a:t>أتفاءَلُ</a:t>
            </a:r>
            <a:endParaRPr lang="en-US" sz="5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428EF3F-C915-438F-9D9B-4C7200CB4573}"/>
              </a:ext>
            </a:extLst>
          </p:cNvPr>
          <p:cNvSpPr/>
          <p:nvPr/>
        </p:nvSpPr>
        <p:spPr>
          <a:xfrm rot="21198459">
            <a:off x="1519127" y="3529159"/>
            <a:ext cx="2732104" cy="126896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0079166-BE52-4BA9-923C-2D1C16B5C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3">
                  <a:lumMod val="60000"/>
                  <a:lumOff val="40000"/>
                </a:schemeClr>
              </a:gs>
              <a:gs pos="83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</p:pic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0D4A62E8-ED98-4CF0-9B27-F5AE3C58CA4A}"/>
              </a:ext>
            </a:extLst>
          </p:cNvPr>
          <p:cNvSpPr/>
          <p:nvPr/>
        </p:nvSpPr>
        <p:spPr>
          <a:xfrm>
            <a:off x="1775791" y="1267865"/>
            <a:ext cx="9904075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استخرج من الجملة كلمة تتضمن همزة متوسطة منفردة</a:t>
            </a:r>
            <a:endParaRPr lang="ar-SA" sz="4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Rounded Rectangle 5">
            <a:extLst>
              <a:ext uri="{FF2B5EF4-FFF2-40B4-BE49-F238E27FC236}">
                <a16:creationId xmlns:a16="http://schemas.microsoft.com/office/drawing/2014/main" id="{E1A14096-D5A0-4647-AD6E-AB7D661293F7}"/>
              </a:ext>
            </a:extLst>
          </p:cNvPr>
          <p:cNvSpPr/>
          <p:nvPr/>
        </p:nvSpPr>
        <p:spPr>
          <a:xfrm>
            <a:off x="3273288" y="2060511"/>
            <a:ext cx="5499652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 براءَةَ الأطفال سرُّ جمالهم</a:t>
            </a:r>
            <a:endParaRPr lang="ar-SA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9908D93-2976-438A-91A3-4CD938428CD7}"/>
              </a:ext>
            </a:extLst>
          </p:cNvPr>
          <p:cNvSpPr/>
          <p:nvPr/>
        </p:nvSpPr>
        <p:spPr>
          <a:xfrm rot="252610">
            <a:off x="8162813" y="3578445"/>
            <a:ext cx="1978738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6">
                    <a:lumMod val="75000"/>
                  </a:schemeClr>
                </a:solidFill>
              </a:rPr>
              <a:t>الأطفال</a:t>
            </a:r>
            <a:endParaRPr lang="en-US" sz="5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75472F1-ED33-4D41-89B2-744650F923CA}"/>
              </a:ext>
            </a:extLst>
          </p:cNvPr>
          <p:cNvSpPr/>
          <p:nvPr/>
        </p:nvSpPr>
        <p:spPr>
          <a:xfrm>
            <a:off x="4991100" y="3458634"/>
            <a:ext cx="19431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2">
                    <a:lumMod val="75000"/>
                  </a:schemeClr>
                </a:solidFill>
              </a:rPr>
              <a:t>بَرَاءَةَ</a:t>
            </a:r>
            <a:endParaRPr lang="en-US" sz="5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8FA7C93-0F41-4CE1-895A-488524898611}"/>
              </a:ext>
            </a:extLst>
          </p:cNvPr>
          <p:cNvSpPr/>
          <p:nvPr/>
        </p:nvSpPr>
        <p:spPr>
          <a:xfrm rot="21152406">
            <a:off x="1924764" y="3677651"/>
            <a:ext cx="1906145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tx2">
                    <a:lumMod val="75000"/>
                  </a:schemeClr>
                </a:solidFill>
              </a:rPr>
              <a:t>إنَّ</a:t>
            </a:r>
            <a:endParaRPr lang="en-US" sz="5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428EF3F-C915-438F-9D9B-4C7200CB4573}"/>
              </a:ext>
            </a:extLst>
          </p:cNvPr>
          <p:cNvSpPr/>
          <p:nvPr/>
        </p:nvSpPr>
        <p:spPr>
          <a:xfrm>
            <a:off x="4657062" y="3348322"/>
            <a:ext cx="2732104" cy="126896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4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0079166-BE52-4BA9-923C-2D1C16B5C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3">
                  <a:lumMod val="60000"/>
                  <a:lumOff val="40000"/>
                </a:schemeClr>
              </a:gs>
              <a:gs pos="83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</p:pic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0D4A62E8-ED98-4CF0-9B27-F5AE3C58CA4A}"/>
              </a:ext>
            </a:extLst>
          </p:cNvPr>
          <p:cNvSpPr/>
          <p:nvPr/>
        </p:nvSpPr>
        <p:spPr>
          <a:xfrm>
            <a:off x="1775791" y="1267865"/>
            <a:ext cx="9904075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استخرج من الجملة كلمة تتضمن همزة متوسطة منفردة</a:t>
            </a:r>
            <a:endParaRPr lang="ar-SA" sz="4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Rounded Rectangle 5">
            <a:extLst>
              <a:ext uri="{FF2B5EF4-FFF2-40B4-BE49-F238E27FC236}">
                <a16:creationId xmlns:a16="http://schemas.microsoft.com/office/drawing/2014/main" id="{E1A14096-D5A0-4647-AD6E-AB7D661293F7}"/>
              </a:ext>
            </a:extLst>
          </p:cNvPr>
          <p:cNvSpPr/>
          <p:nvPr/>
        </p:nvSpPr>
        <p:spPr>
          <a:xfrm>
            <a:off x="2093843" y="2060511"/>
            <a:ext cx="7947723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جعلني الله فِداءَكِ يا بلادي،أنت أجملُ البلاد</a:t>
            </a:r>
            <a:endParaRPr lang="ar-SA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9908D93-2976-438A-91A3-4CD938428CD7}"/>
              </a:ext>
            </a:extLst>
          </p:cNvPr>
          <p:cNvSpPr/>
          <p:nvPr/>
        </p:nvSpPr>
        <p:spPr>
          <a:xfrm rot="252610">
            <a:off x="8343596" y="3581183"/>
            <a:ext cx="169158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6">
                    <a:lumMod val="75000"/>
                  </a:schemeClr>
                </a:solidFill>
              </a:rPr>
              <a:t>فِداءَكِ</a:t>
            </a:r>
            <a:endParaRPr lang="en-US" sz="5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75472F1-ED33-4D41-89B2-744650F923CA}"/>
              </a:ext>
            </a:extLst>
          </p:cNvPr>
          <p:cNvSpPr/>
          <p:nvPr/>
        </p:nvSpPr>
        <p:spPr>
          <a:xfrm>
            <a:off x="4991100" y="3458634"/>
            <a:ext cx="19431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2">
                    <a:lumMod val="75000"/>
                  </a:schemeClr>
                </a:solidFill>
              </a:rPr>
              <a:t>أنتِ</a:t>
            </a:r>
            <a:endParaRPr lang="en-US" sz="5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8FA7C93-0F41-4CE1-895A-488524898611}"/>
              </a:ext>
            </a:extLst>
          </p:cNvPr>
          <p:cNvSpPr/>
          <p:nvPr/>
        </p:nvSpPr>
        <p:spPr>
          <a:xfrm rot="21152406">
            <a:off x="1924764" y="3677651"/>
            <a:ext cx="1906145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tx2">
                    <a:lumMod val="75000"/>
                  </a:schemeClr>
                </a:solidFill>
              </a:rPr>
              <a:t>أجملُ</a:t>
            </a:r>
            <a:endParaRPr lang="en-US" sz="5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428EF3F-C915-438F-9D9B-4C7200CB4573}"/>
              </a:ext>
            </a:extLst>
          </p:cNvPr>
          <p:cNvSpPr/>
          <p:nvPr/>
        </p:nvSpPr>
        <p:spPr>
          <a:xfrm rot="187358">
            <a:off x="7823338" y="3403899"/>
            <a:ext cx="2732104" cy="126896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ture design with bokeh effect Free Photo">
            <a:extLst>
              <a:ext uri="{FF2B5EF4-FFF2-40B4-BE49-F238E27FC236}">
                <a16:creationId xmlns:a16="http://schemas.microsoft.com/office/drawing/2014/main" id="{1015FBD0-A21C-4AD6-B936-A761B7172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" y="0"/>
            <a:ext cx="121878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ounded Rectangle 3">
            <a:extLst>
              <a:ext uri="{FF2B5EF4-FFF2-40B4-BE49-F238E27FC236}">
                <a16:creationId xmlns:a16="http://schemas.microsoft.com/office/drawing/2014/main" id="{23BCCBCB-7538-4553-8B12-20E1BFEF798F}"/>
              </a:ext>
            </a:extLst>
          </p:cNvPr>
          <p:cNvSpPr/>
          <p:nvPr/>
        </p:nvSpPr>
        <p:spPr>
          <a:xfrm>
            <a:off x="1508760" y="287214"/>
            <a:ext cx="9387839" cy="741486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74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  <a:alpha val="48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استخرج من الفقرة الكلمات المحتوية على همزاتِ منفردة على السطر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FCC4BB0B-95D3-414E-B4EF-8DE2837848DB}"/>
              </a:ext>
            </a:extLst>
          </p:cNvPr>
          <p:cNvSpPr txBox="1">
            <a:spLocks/>
          </p:cNvSpPr>
          <p:nvPr/>
        </p:nvSpPr>
        <p:spPr>
          <a:xfrm>
            <a:off x="1659254" y="2349584"/>
            <a:ext cx="9086850" cy="175166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39000"/>
                </a:schemeClr>
              </a:gs>
              <a:gs pos="100000">
                <a:srgbClr val="C224B7">
                  <a:alpha val="44000"/>
                </a:srgb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chemeClr val="tx2">
                    <a:lumMod val="75000"/>
                  </a:schemeClr>
                </a:solidFill>
              </a:rPr>
              <a:t>تساءَلَ الذّئبُ عنْ سِرّ مساعَدَةِ الرَّجُلِ لهُ ، وتَراءى لَهُ أَنَّ الرَّجُلَ رقيقُ الْقَلْبِ ، وأَنَّ صَفاءَهُ نابِعٌ مِنْ خِبْرَتِهِ في الْحَياةِ ، وتَفاءَلَ كثيرًا بعدَ أنْ أصبحا صديقينِ .</a:t>
            </a:r>
            <a:endParaRPr lang="ar-AE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813669A-EE7E-4200-A3BF-FE0A350C3402}"/>
              </a:ext>
            </a:extLst>
          </p:cNvPr>
          <p:cNvSpPr/>
          <p:nvPr/>
        </p:nvSpPr>
        <p:spPr>
          <a:xfrm>
            <a:off x="9210262" y="2389339"/>
            <a:ext cx="1141110" cy="6114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5ECC86-248D-452B-8EB7-264DD9C8E6CA}"/>
              </a:ext>
            </a:extLst>
          </p:cNvPr>
          <p:cNvSpPr/>
          <p:nvPr/>
        </p:nvSpPr>
        <p:spPr>
          <a:xfrm>
            <a:off x="3061961" y="2440873"/>
            <a:ext cx="1041009" cy="5665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4CF5CC-92DC-46CC-B023-8EA22F9AA3B0}"/>
              </a:ext>
            </a:extLst>
          </p:cNvPr>
          <p:cNvSpPr/>
          <p:nvPr/>
        </p:nvSpPr>
        <p:spPr>
          <a:xfrm>
            <a:off x="5864797" y="2862471"/>
            <a:ext cx="1041009" cy="56653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7122E82-6BEC-426C-8001-BFB07DD695F6}"/>
              </a:ext>
            </a:extLst>
          </p:cNvPr>
          <p:cNvSpPr/>
          <p:nvPr/>
        </p:nvSpPr>
        <p:spPr>
          <a:xfrm>
            <a:off x="7832743" y="3379304"/>
            <a:ext cx="1041009" cy="56653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9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81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atic.vecteezy.com/system/resources/previews/000/261/382/non_2x/spring-or-summer-seasons-poster-ve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39458978"/>
              </p:ext>
            </p:extLst>
          </p:nvPr>
        </p:nvGraphicFramePr>
        <p:xfrm>
          <a:off x="4581011" y="995043"/>
          <a:ext cx="7079011" cy="2433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165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.vecteezy.com/system/resources/previews/000/678/505/non_2x/blue-and-pink-watercolor-textur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" t="8432" r="6755" b="7714"/>
          <a:stretch/>
        </p:blipFill>
        <p:spPr bwMode="auto">
          <a:xfrm>
            <a:off x="5273795" y="140677"/>
            <a:ext cx="1041632" cy="8115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25" y="1684819"/>
            <a:ext cx="3770730" cy="49072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" name="Rectangle 13"/>
          <p:cNvSpPr/>
          <p:nvPr/>
        </p:nvSpPr>
        <p:spPr>
          <a:xfrm>
            <a:off x="3846236" y="977050"/>
            <a:ext cx="3896750" cy="70776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alpha val="8000"/>
                </a:schemeClr>
              </a:gs>
              <a:gs pos="18000">
                <a:schemeClr val="accent5">
                  <a:lumMod val="20000"/>
                  <a:lumOff val="80000"/>
                </a:schemeClr>
              </a:gs>
              <a:gs pos="42000">
                <a:schemeClr val="accent5">
                  <a:lumMod val="60000"/>
                  <a:lumOff val="40000"/>
                  <a:alpha val="26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AE" b="1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مدرسة البيــــــان الوطنية الخاصة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en-US" sz="1400" b="1" dirty="0">
                <a:effectLst/>
                <a:latin typeface="Aparajita"/>
                <a:ea typeface="Calibri" panose="020F0502020204030204" pitchFamily="34" charset="0"/>
                <a:cs typeface="Arial" panose="020B0604020202020204" pitchFamily="34" charset="0"/>
              </a:rPr>
              <a:t>Al Bayan National Private</a:t>
            </a:r>
            <a:r>
              <a:rPr lang="en-US" sz="1600" b="1" dirty="0">
                <a:effectLst/>
                <a:latin typeface="Aparajita"/>
                <a:ea typeface="Calibri" panose="020F0502020204030204" pitchFamily="34" charset="0"/>
                <a:cs typeface="Arial" panose="020B0604020202020204" pitchFamily="34" charset="0"/>
              </a:rPr>
              <a:t> School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055232" y="1539065"/>
            <a:ext cx="3611566" cy="635878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اليوم:</a:t>
            </a:r>
            <a:r>
              <a:rPr lang="ar-AE" sz="3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الأحد</a:t>
            </a:r>
            <a:endParaRPr lang="ar-AE" sz="36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055232" y="2242909"/>
            <a:ext cx="3611566" cy="6431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3</a:t>
            </a:r>
            <a:r>
              <a:rPr lang="en-US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ar-AE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5</a:t>
            </a:r>
            <a:r>
              <a:rPr lang="en-US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/2020 </a:t>
            </a:r>
            <a:r>
              <a:rPr lang="ar-AE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التاريخ: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055232" y="2968329"/>
            <a:ext cx="3611566" cy="5749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الوحدة :  </a:t>
            </a:r>
            <a:r>
              <a:rPr lang="ar-AE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الأولى</a:t>
            </a:r>
            <a:endParaRPr lang="ar-SA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055232" y="3671145"/>
            <a:ext cx="3611566" cy="557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عنوان الدرس </a:t>
            </a:r>
            <a:r>
              <a:rPr lang="ar-SA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AE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الهمزة المتوسطة المنفردة على السطر</a:t>
            </a:r>
            <a:endParaRPr lang="ar-SA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055232" y="4279267"/>
            <a:ext cx="3611566" cy="6070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الصف</a:t>
            </a:r>
            <a:r>
              <a:rPr lang="ar-AE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الخامس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055232" y="4926590"/>
            <a:ext cx="3611566" cy="602671"/>
          </a:xfrm>
          <a:prstGeom prst="rect">
            <a:avLst/>
          </a:prstGeom>
          <a:solidFill>
            <a:srgbClr val="B381D9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المادة</a:t>
            </a:r>
            <a:r>
              <a:rPr lang="ar-AE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اللغة العربية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055232" y="5562416"/>
            <a:ext cx="3611566" cy="624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39700">
              <a:srgbClr val="11EF6B">
                <a:alpha val="40000"/>
              </a:srgbClr>
            </a:glo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defRPr>
                <a:uFillTx/>
              </a:defRPr>
            </a:pPr>
            <a:r>
              <a:rPr lang="ar-AE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معلمة المادة </a:t>
            </a:r>
            <a:r>
              <a:rPr lang="ar-AE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AE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شيرين جمال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044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88" y="1254034"/>
            <a:ext cx="5250016" cy="46111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491685" y="452598"/>
            <a:ext cx="3611566" cy="574971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نواتج التعلم</a:t>
            </a:r>
            <a:endParaRPr lang="ar-SA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297467" y="1732145"/>
            <a:ext cx="4971431" cy="1276908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يتعرف الطالب على الهمزة المتوسطة المنفردة على السطر</a:t>
            </a:r>
            <a:endParaRPr lang="ar-SA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297468" y="3224966"/>
            <a:ext cx="4971431" cy="1099384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يتمكن الطالب من كتابة الكلمات المتضمنة همزة متوسطة منفردة على السطر</a:t>
            </a:r>
            <a:endParaRPr lang="ar-SA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97466" y="4598865"/>
            <a:ext cx="4971431" cy="1266358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يكتب الطالب كلمات بصرية تحتوي على همزة متوسطة منفردة على السطر</a:t>
            </a:r>
            <a:endParaRPr lang="ar-SA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281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81EC461-B263-4B1E-BD39-A994711BF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A1326DA4-E1BB-4AF4-9C44-457ECB42D30F}"/>
              </a:ext>
            </a:extLst>
          </p:cNvPr>
          <p:cNvSpPr/>
          <p:nvPr/>
        </p:nvSpPr>
        <p:spPr>
          <a:xfrm rot="10800000" flipV="1">
            <a:off x="1033315" y="393895"/>
            <a:ext cx="10125367" cy="710077"/>
          </a:xfrm>
          <a:prstGeom prst="roundRect">
            <a:avLst/>
          </a:prstGeom>
          <a:gradFill>
            <a:gsLst>
              <a:gs pos="25000">
                <a:srgbClr val="4988C2">
                  <a:alpha val="39000"/>
                </a:srgbClr>
              </a:gs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>
                <a:uFillTx/>
              </a:defRPr>
            </a:pPr>
            <a:r>
              <a:rPr lang="ar-AE" sz="3600" dirty="0"/>
              <a:t>حالات كتابة الهمزة المتوسطة المنفردة على السطر</a:t>
            </a:r>
            <a:endParaRPr lang="en-US" sz="3600" dirty="0"/>
          </a:p>
        </p:txBody>
      </p:sp>
      <p:sp>
        <p:nvSpPr>
          <p:cNvPr id="14" name="Rounded Rectangle 15">
            <a:extLst>
              <a:ext uri="{FF2B5EF4-FFF2-40B4-BE49-F238E27FC236}">
                <a16:creationId xmlns:a16="http://schemas.microsoft.com/office/drawing/2014/main" id="{62EC7821-07D1-4638-B64F-69BC89539FBE}"/>
              </a:ext>
            </a:extLst>
          </p:cNvPr>
          <p:cNvSpPr/>
          <p:nvPr/>
        </p:nvSpPr>
        <p:spPr>
          <a:xfrm>
            <a:off x="1699846" y="1350499"/>
            <a:ext cx="8792308" cy="1561515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dirty="0">
                <a:solidFill>
                  <a:schemeClr val="accent6">
                    <a:lumMod val="75000"/>
                  </a:schemeClr>
                </a:solidFill>
              </a:rPr>
              <a:t> إذا وقعت الهمزة المتوسطة المفتوحة بعد ألف ساكنة كتبت مفردة على السطر ؛ لكراهة توالي ألفين في الكلمة . </a:t>
            </a:r>
          </a:p>
          <a:p>
            <a:pPr algn="ctr"/>
            <a:r>
              <a:rPr lang="ar-AE" sz="2800" b="1" dirty="0">
                <a:solidFill>
                  <a:schemeClr val="accent6">
                    <a:lumMod val="75000"/>
                  </a:schemeClr>
                </a:solidFill>
              </a:rPr>
              <a:t> مثل : يتضاءل  ، تفاءل .</a:t>
            </a:r>
            <a:endParaRPr lang="ar-SA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0E0ADB00-9CC4-4850-A55B-6630AE51F16B}"/>
              </a:ext>
            </a:extLst>
          </p:cNvPr>
          <p:cNvSpPr/>
          <p:nvPr/>
        </p:nvSpPr>
        <p:spPr>
          <a:xfrm>
            <a:off x="1728645" y="3161708"/>
            <a:ext cx="8734710" cy="1335285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>
                <a:uFillTx/>
              </a:defRPr>
            </a:pPr>
            <a:r>
              <a:rPr lang="ar-AE" sz="2800" b="1" dirty="0">
                <a:solidFill>
                  <a:schemeClr val="accent1">
                    <a:lumMod val="75000"/>
                  </a:schemeClr>
                </a:solidFill>
              </a:rPr>
              <a:t>تكتب مفردة على السطر إذا جاءت مفتوحة وسبقها واو ساكنة.</a:t>
            </a:r>
            <a:br>
              <a:rPr lang="ar-AE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AE" sz="2800" b="1" dirty="0">
                <a:solidFill>
                  <a:schemeClr val="accent1">
                    <a:lumMod val="75000"/>
                  </a:schemeClr>
                </a:solidFill>
              </a:rPr>
              <a:t>مثل : </a:t>
            </a:r>
            <a:r>
              <a:rPr lang="ar-AE" sz="2800" b="1" dirty="0" smtClean="0">
                <a:solidFill>
                  <a:schemeClr val="accent1">
                    <a:lumMod val="75000"/>
                  </a:schemeClr>
                </a:solidFill>
              </a:rPr>
              <a:t>مملوءةٌ </a:t>
            </a:r>
            <a:r>
              <a:rPr lang="ar-AE" sz="2800" b="1" dirty="0">
                <a:solidFill>
                  <a:schemeClr val="accent1">
                    <a:lumMod val="75000"/>
                  </a:schemeClr>
                </a:solidFill>
              </a:rPr>
              <a:t>، </a:t>
            </a:r>
            <a:r>
              <a:rPr lang="ar-AE" sz="2800" b="1" dirty="0" smtClean="0">
                <a:solidFill>
                  <a:schemeClr val="accent1">
                    <a:lumMod val="75000"/>
                  </a:schemeClr>
                </a:solidFill>
              </a:rPr>
              <a:t>نبوءةٌ </a:t>
            </a:r>
            <a:r>
              <a:rPr lang="ar-AE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ar-AE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469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DC578B-F02D-4787-B836-BE8239549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9024729" y="1589650"/>
            <a:ext cx="2261579" cy="606542"/>
          </a:xfrm>
          <a:prstGeom prst="roundRect">
            <a:avLst/>
          </a:prstGeom>
          <a:gradFill>
            <a:gsLst>
              <a:gs pos="0">
                <a:srgbClr val="C224B7">
                  <a:lumMod val="74000"/>
                  <a:alpha val="29000"/>
                </a:srgbClr>
              </a:gs>
              <a:gs pos="74000">
                <a:srgbClr val="7B1774"/>
              </a:gs>
              <a:gs pos="100000">
                <a:srgbClr val="C224B7"/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000" dirty="0"/>
              <a:t>يَتَفاءَلُ</a:t>
            </a:r>
            <a:endParaRPr lang="en-US" sz="3000" dirty="0"/>
          </a:p>
        </p:txBody>
      </p:sp>
      <p:sp>
        <p:nvSpPr>
          <p:cNvPr id="16" name="Rounded Rectangle 15"/>
          <p:cNvSpPr/>
          <p:nvPr/>
        </p:nvSpPr>
        <p:spPr>
          <a:xfrm>
            <a:off x="1160942" y="1589650"/>
            <a:ext cx="7694969" cy="606542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  <a:alpha val="42000"/>
                </a:schemeClr>
              </a:gs>
              <a:gs pos="74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وقعت الهمزة المتوسطة المفتوحة بعد ألف ساكنة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FFF4B972-6F22-40B5-BC5A-BDEC3452062D}"/>
              </a:ext>
            </a:extLst>
          </p:cNvPr>
          <p:cNvSpPr/>
          <p:nvPr/>
        </p:nvSpPr>
        <p:spPr>
          <a:xfrm rot="10800000" flipV="1">
            <a:off x="9024728" y="2477547"/>
            <a:ext cx="2261579" cy="606542"/>
          </a:xfrm>
          <a:prstGeom prst="roundRect">
            <a:avLst/>
          </a:prstGeom>
          <a:gradFill>
            <a:gsLst>
              <a:gs pos="25000">
                <a:srgbClr val="4988C2">
                  <a:alpha val="39000"/>
                </a:srgbClr>
              </a:gs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تَضاءَلَ</a:t>
            </a:r>
          </a:p>
        </p:txBody>
      </p:sp>
      <p:sp>
        <p:nvSpPr>
          <p:cNvPr id="28" name="Rounded Rectangle 15">
            <a:extLst>
              <a:ext uri="{FF2B5EF4-FFF2-40B4-BE49-F238E27FC236}">
                <a16:creationId xmlns:a16="http://schemas.microsoft.com/office/drawing/2014/main" id="{C507D744-945C-4949-88DC-DADC23545623}"/>
              </a:ext>
            </a:extLst>
          </p:cNvPr>
          <p:cNvSpPr/>
          <p:nvPr/>
        </p:nvSpPr>
        <p:spPr>
          <a:xfrm>
            <a:off x="1160942" y="2477547"/>
            <a:ext cx="7694969" cy="606542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  <a:alpha val="42000"/>
                </a:schemeClr>
              </a:gs>
              <a:gs pos="74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وقعت الهمزة المتوسطة المفتوحة بعد ألف ساكنة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7" name="Rounded Rectangle 9">
            <a:extLst>
              <a:ext uri="{FF2B5EF4-FFF2-40B4-BE49-F238E27FC236}">
                <a16:creationId xmlns:a16="http://schemas.microsoft.com/office/drawing/2014/main" id="{51B50050-8228-4A2D-BBE6-9ACAE3CDB239}"/>
              </a:ext>
            </a:extLst>
          </p:cNvPr>
          <p:cNvSpPr/>
          <p:nvPr/>
        </p:nvSpPr>
        <p:spPr>
          <a:xfrm>
            <a:off x="9024726" y="3287071"/>
            <a:ext cx="2261579" cy="594961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الْمُروءَةُ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8" name="Rounded Rectangle 16">
            <a:extLst>
              <a:ext uri="{FF2B5EF4-FFF2-40B4-BE49-F238E27FC236}">
                <a16:creationId xmlns:a16="http://schemas.microsoft.com/office/drawing/2014/main" id="{D7F415D8-1B5D-4917-A5C2-270A0E0C7674}"/>
              </a:ext>
            </a:extLst>
          </p:cNvPr>
          <p:cNvSpPr/>
          <p:nvPr/>
        </p:nvSpPr>
        <p:spPr>
          <a:xfrm>
            <a:off x="1160942" y="3301546"/>
            <a:ext cx="7694969" cy="606543"/>
          </a:xfrm>
          <a:prstGeom prst="roundRect">
            <a:avLst/>
          </a:prstGeom>
          <a:gradFill>
            <a:gsLst>
              <a:gs pos="25000">
                <a:srgbClr val="4988C2">
                  <a:alpha val="39000"/>
                </a:srgbClr>
              </a:gs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>
                <a:uFillTx/>
              </a:defRPr>
            </a:pPr>
            <a:r>
              <a:rPr lang="ar-AE" sz="3600" dirty="0"/>
              <a:t>جاءت الهمزة مفتوحة وسبقها واو ساكنة</a:t>
            </a:r>
            <a:endParaRPr lang="ar-AE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9" name="Rounded Rectangle 5">
            <a:extLst>
              <a:ext uri="{FF2B5EF4-FFF2-40B4-BE49-F238E27FC236}">
                <a16:creationId xmlns:a16="http://schemas.microsoft.com/office/drawing/2014/main" id="{F7D18478-7012-4B1B-92F4-5DE6F2AF19F5}"/>
              </a:ext>
            </a:extLst>
          </p:cNvPr>
          <p:cNvSpPr/>
          <p:nvPr/>
        </p:nvSpPr>
        <p:spPr>
          <a:xfrm>
            <a:off x="9024727" y="4247828"/>
            <a:ext cx="2261579" cy="606542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74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يَتَساءَلُ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0" name="Rounded Rectangle 15">
            <a:extLst>
              <a:ext uri="{FF2B5EF4-FFF2-40B4-BE49-F238E27FC236}">
                <a16:creationId xmlns:a16="http://schemas.microsoft.com/office/drawing/2014/main" id="{0CAC60F1-3CEB-4E09-8495-054237158B43}"/>
              </a:ext>
            </a:extLst>
          </p:cNvPr>
          <p:cNvSpPr/>
          <p:nvPr/>
        </p:nvSpPr>
        <p:spPr>
          <a:xfrm>
            <a:off x="1160942" y="4193924"/>
            <a:ext cx="7694969" cy="606542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  <a:alpha val="42000"/>
                </a:schemeClr>
              </a:gs>
              <a:gs pos="74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وقعت الهمزة المتوسطة المفتوحة بعد ألف ساكنة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03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27" grpId="0" animBg="1"/>
      <p:bldP spid="28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DC578B-F02D-4787-B836-BE8239549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58000"/>
          </a:xfrm>
          <a:prstGeom prst="rect">
            <a:avLst/>
          </a:prstGeom>
        </p:spPr>
      </p:pic>
      <p:sp>
        <p:nvSpPr>
          <p:cNvPr id="27" name="Rounded Rectangle 9">
            <a:extLst>
              <a:ext uri="{FF2B5EF4-FFF2-40B4-BE49-F238E27FC236}">
                <a16:creationId xmlns:a16="http://schemas.microsoft.com/office/drawing/2014/main" id="{82B9A428-94FA-45D8-BE8E-6AB3B356CE44}"/>
              </a:ext>
            </a:extLst>
          </p:cNvPr>
          <p:cNvSpPr/>
          <p:nvPr/>
        </p:nvSpPr>
        <p:spPr>
          <a:xfrm>
            <a:off x="8882021" y="1333041"/>
            <a:ext cx="2261579" cy="594961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51000"/>
                </a:schemeClr>
              </a:gs>
              <a:gs pos="7400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الْبَراءَةُ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8" name="Rounded Rectangle 15">
            <a:extLst>
              <a:ext uri="{FF2B5EF4-FFF2-40B4-BE49-F238E27FC236}">
                <a16:creationId xmlns:a16="http://schemas.microsoft.com/office/drawing/2014/main" id="{25FF835A-FFF0-4056-A043-BA9BFE4C6BD9}"/>
              </a:ext>
            </a:extLst>
          </p:cNvPr>
          <p:cNvSpPr/>
          <p:nvPr/>
        </p:nvSpPr>
        <p:spPr>
          <a:xfrm>
            <a:off x="1018237" y="1333041"/>
            <a:ext cx="7694969" cy="606542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  <a:alpha val="42000"/>
                </a:schemeClr>
              </a:gs>
              <a:gs pos="74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وقعت الهمزة المتوسطة المفتوحة بعد ألف ساكنة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A700345C-15F4-4403-92C4-A55DE50C6FFA}"/>
              </a:ext>
            </a:extLst>
          </p:cNvPr>
          <p:cNvSpPr/>
          <p:nvPr/>
        </p:nvSpPr>
        <p:spPr>
          <a:xfrm>
            <a:off x="8912184" y="2116655"/>
            <a:ext cx="2261579" cy="594961"/>
          </a:xfrm>
          <a:prstGeom prst="round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74000">
                <a:schemeClr val="tx2">
                  <a:lumMod val="7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مَمْلوءَةٌ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7581527-24D5-4CB8-8C47-083056DCD1A4}"/>
              </a:ext>
            </a:extLst>
          </p:cNvPr>
          <p:cNvSpPr/>
          <p:nvPr/>
        </p:nvSpPr>
        <p:spPr>
          <a:xfrm>
            <a:off x="1048399" y="2116655"/>
            <a:ext cx="7694969" cy="606543"/>
          </a:xfrm>
          <a:prstGeom prst="roundRect">
            <a:avLst/>
          </a:prstGeom>
          <a:gradFill>
            <a:gsLst>
              <a:gs pos="25000">
                <a:srgbClr val="4988C2">
                  <a:alpha val="39000"/>
                </a:srgbClr>
              </a:gs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>
                <a:uFillTx/>
              </a:defRPr>
            </a:pPr>
            <a:r>
              <a:rPr lang="ar-AE" sz="3600" dirty="0"/>
              <a:t>جاءت الهمزة مفتوحة وسبقها واو ساكنة</a:t>
            </a:r>
            <a:endParaRPr lang="ar-AE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1" name="Rounded Rectangle 9">
            <a:extLst>
              <a:ext uri="{FF2B5EF4-FFF2-40B4-BE49-F238E27FC236}">
                <a16:creationId xmlns:a16="http://schemas.microsoft.com/office/drawing/2014/main" id="{786B9462-E39C-4BF7-B365-02B23C39005F}"/>
              </a:ext>
            </a:extLst>
          </p:cNvPr>
          <p:cNvSpPr/>
          <p:nvPr/>
        </p:nvSpPr>
        <p:spPr>
          <a:xfrm>
            <a:off x="8912184" y="2930787"/>
            <a:ext cx="2261579" cy="594961"/>
          </a:xfrm>
          <a:prstGeom prst="round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4000">
                <a:schemeClr val="bg2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الْقِراءَةُ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2" name="Rounded Rectangle 15">
            <a:extLst>
              <a:ext uri="{FF2B5EF4-FFF2-40B4-BE49-F238E27FC236}">
                <a16:creationId xmlns:a16="http://schemas.microsoft.com/office/drawing/2014/main" id="{595DD093-4FFF-4DA8-9577-D020E66AD7CF}"/>
              </a:ext>
            </a:extLst>
          </p:cNvPr>
          <p:cNvSpPr/>
          <p:nvPr/>
        </p:nvSpPr>
        <p:spPr>
          <a:xfrm>
            <a:off x="1048399" y="2924996"/>
            <a:ext cx="7694969" cy="606542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  <a:alpha val="42000"/>
                </a:schemeClr>
              </a:gs>
              <a:gs pos="74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وقعت الهمزة المتوسطة المفتوحة بعد ألف ساكنة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3" name="Rounded Rectangle 5">
            <a:extLst>
              <a:ext uri="{FF2B5EF4-FFF2-40B4-BE49-F238E27FC236}">
                <a16:creationId xmlns:a16="http://schemas.microsoft.com/office/drawing/2014/main" id="{DAC1119F-9E46-40DF-A119-CF5774B6C707}"/>
              </a:ext>
            </a:extLst>
          </p:cNvPr>
          <p:cNvSpPr/>
          <p:nvPr/>
        </p:nvSpPr>
        <p:spPr>
          <a:xfrm>
            <a:off x="8912184" y="3879166"/>
            <a:ext cx="2261579" cy="606542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74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عَباءَةٌ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4" name="Rounded Rectangle 15">
            <a:extLst>
              <a:ext uri="{FF2B5EF4-FFF2-40B4-BE49-F238E27FC236}">
                <a16:creationId xmlns:a16="http://schemas.microsoft.com/office/drawing/2014/main" id="{6CF6D771-FB13-4A72-BC09-96C77FA651F2}"/>
              </a:ext>
            </a:extLst>
          </p:cNvPr>
          <p:cNvSpPr/>
          <p:nvPr/>
        </p:nvSpPr>
        <p:spPr>
          <a:xfrm>
            <a:off x="1018237" y="3879166"/>
            <a:ext cx="7694969" cy="606542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  <a:alpha val="42000"/>
                </a:schemeClr>
              </a:gs>
              <a:gs pos="74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وقعت الهمزة المتوسطة المفتوحة بعد ألف ساكنة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124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atic.vecteezy.com/system/resources/previews/000/261/382/non_2x/spring-or-summer-seasons-poster-ve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8"/>
            <a:ext cx="12192000" cy="6861478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482136" y="344448"/>
            <a:ext cx="11132976" cy="561675"/>
          </a:xfrm>
          <a:solidFill>
            <a:schemeClr val="accent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اقرأِ الجملِ الآتية ، وضع خطاً تحت كل كلمة تحتوي همزة متوسطة منفردة على السطر: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1941342" y="1408096"/>
            <a:ext cx="8979335" cy="7653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chemeClr val="accent4">
                    <a:lumMod val="75000"/>
                  </a:schemeClr>
                </a:solidFill>
              </a:rPr>
              <a:t>القراءةُ مفتاحُ العلمِ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439B23B2-374D-4398-89B4-97612C3B73D4}"/>
              </a:ext>
            </a:extLst>
          </p:cNvPr>
          <p:cNvSpPr txBox="1">
            <a:spLocks/>
          </p:cNvSpPr>
          <p:nvPr/>
        </p:nvSpPr>
        <p:spPr>
          <a:xfrm>
            <a:off x="1941340" y="2342221"/>
            <a:ext cx="8979337" cy="76535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200" b="1" dirty="0">
                <a:solidFill>
                  <a:schemeClr val="accent2">
                    <a:lumMod val="75000"/>
                  </a:schemeClr>
                </a:solidFill>
              </a:rPr>
              <a:t>يدَّعي المذنِبُ الْبَراءَةَ أمام القاضي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34C72CA3-43EC-40E3-8669-520B26AD16B3}"/>
              </a:ext>
            </a:extLst>
          </p:cNvPr>
          <p:cNvSpPr txBox="1">
            <a:spLocks/>
          </p:cNvSpPr>
          <p:nvPr/>
        </p:nvSpPr>
        <p:spPr>
          <a:xfrm>
            <a:off x="1946875" y="3355737"/>
            <a:ext cx="8979337" cy="765358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chemeClr val="accent4">
                    <a:lumMod val="50000"/>
                  </a:schemeClr>
                </a:solidFill>
              </a:rPr>
              <a:t>تَواءَمَ طَبْعُ الصّديقَيْن فاسْتَمَرَّتْ صَداقَتُهُما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8E31883-27AE-47D9-8C6B-545C6EEC7F6D}"/>
              </a:ext>
            </a:extLst>
          </p:cNvPr>
          <p:cNvSpPr txBox="1">
            <a:spLocks/>
          </p:cNvSpPr>
          <p:nvPr/>
        </p:nvSpPr>
        <p:spPr>
          <a:xfrm>
            <a:off x="1958942" y="4369253"/>
            <a:ext cx="8979337" cy="765358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 أبناءَكم أمانةٌ فحافظوا عليها</a:t>
            </a:r>
            <a:endParaRPr lang="ar-SA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6DBD83B-8CF2-4C2A-B3FD-ED20DE2B3FBB}"/>
              </a:ext>
            </a:extLst>
          </p:cNvPr>
          <p:cNvSpPr txBox="1">
            <a:spLocks/>
          </p:cNvSpPr>
          <p:nvPr/>
        </p:nvSpPr>
        <p:spPr>
          <a:xfrm>
            <a:off x="1958942" y="5382769"/>
            <a:ext cx="8979337" cy="765358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74000">
                <a:schemeClr val="accent3">
                  <a:lumMod val="60000"/>
                  <a:lumOff val="40000"/>
                </a:schemeClr>
              </a:gs>
              <a:gs pos="83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تَراءَى هِلالُ رَمَضانُ للناسِ</a:t>
            </a:r>
            <a:endParaRPr lang="ar-SA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1ABD73E-5AA2-4049-90EC-23A45A5622A2}"/>
              </a:ext>
            </a:extLst>
          </p:cNvPr>
          <p:cNvCxnSpPr/>
          <p:nvPr/>
        </p:nvCxnSpPr>
        <p:spPr>
          <a:xfrm flipH="1">
            <a:off x="6808762" y="2053884"/>
            <a:ext cx="99880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94B4D1-D18E-4ADD-8DE8-60FB12C55194}"/>
              </a:ext>
            </a:extLst>
          </p:cNvPr>
          <p:cNvCxnSpPr/>
          <p:nvPr/>
        </p:nvCxnSpPr>
        <p:spPr>
          <a:xfrm flipH="1">
            <a:off x="5877951" y="3022211"/>
            <a:ext cx="99880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EBF7853-92B8-4C95-8EAE-0A87A3457FCC}"/>
              </a:ext>
            </a:extLst>
          </p:cNvPr>
          <p:cNvCxnSpPr/>
          <p:nvPr/>
        </p:nvCxnSpPr>
        <p:spPr>
          <a:xfrm flipH="1">
            <a:off x="8492195" y="4032742"/>
            <a:ext cx="99880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FAF452-FCA9-4F6A-AE98-2FE5B1D93218}"/>
              </a:ext>
            </a:extLst>
          </p:cNvPr>
          <p:cNvCxnSpPr/>
          <p:nvPr/>
        </p:nvCxnSpPr>
        <p:spPr>
          <a:xfrm flipH="1">
            <a:off x="6998675" y="4986998"/>
            <a:ext cx="99880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753B164-906E-486D-A615-A62819C9DA8B}"/>
              </a:ext>
            </a:extLst>
          </p:cNvPr>
          <p:cNvCxnSpPr/>
          <p:nvPr/>
        </p:nvCxnSpPr>
        <p:spPr>
          <a:xfrm flipH="1">
            <a:off x="7193279" y="6011591"/>
            <a:ext cx="99880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66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6" grpId="0" animBg="1"/>
      <p:bldP spid="52" grpId="0" animBg="1"/>
      <p:bldP spid="64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15440" y="259932"/>
            <a:ext cx="8961120" cy="694217"/>
          </a:xfr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ar-AE" sz="3600" b="1" dirty="0">
                <a:solidFill>
                  <a:schemeClr val="accent4">
                    <a:lumMod val="75000"/>
                  </a:schemeClr>
                </a:solidFill>
              </a:rPr>
              <a:t>ضع الكلمة المناسبة في مكانها الصحيح من الجمل الآتية: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959926" y="1245627"/>
            <a:ext cx="1677568" cy="57885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AE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يَتَشاءَم</a:t>
            </a:r>
            <a:endParaRPr lang="ar-SA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117874" y="1245627"/>
            <a:ext cx="1677568" cy="57885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تتفاءَل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275822" y="1272833"/>
            <a:ext cx="1677568" cy="55676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يَتَثاءَب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433770" y="1272037"/>
            <a:ext cx="1677568" cy="55676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ED9BE7"/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rgbClr val="7B17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قِراءَة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3830F4-ACC0-41EA-AC8A-09F8DD23C021}"/>
              </a:ext>
            </a:extLst>
          </p:cNvPr>
          <p:cNvSpPr txBox="1">
            <a:spLocks/>
          </p:cNvSpPr>
          <p:nvPr/>
        </p:nvSpPr>
        <p:spPr>
          <a:xfrm>
            <a:off x="2591718" y="1272037"/>
            <a:ext cx="1677568" cy="55676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92D050"/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عِباءَة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065BAA0-432A-44D8-8609-F761D0C8B47B}"/>
              </a:ext>
            </a:extLst>
          </p:cNvPr>
          <p:cNvSpPr txBox="1">
            <a:spLocks/>
          </p:cNvSpPr>
          <p:nvPr/>
        </p:nvSpPr>
        <p:spPr>
          <a:xfrm>
            <a:off x="749666" y="1259230"/>
            <a:ext cx="1677568" cy="55676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F5B5B"/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نِساءَه</a:t>
            </a:r>
          </a:p>
        </p:txBody>
      </p: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44D10FF5-0A51-4AC4-8CAA-EB4ABE60E0CB}"/>
              </a:ext>
            </a:extLst>
          </p:cNvPr>
          <p:cNvSpPr/>
          <p:nvPr/>
        </p:nvSpPr>
        <p:spPr>
          <a:xfrm>
            <a:off x="6547495" y="2342689"/>
            <a:ext cx="5089999" cy="606542"/>
          </a:xfrm>
          <a:prstGeom prst="roundRect">
            <a:avLst/>
          </a:prstGeom>
          <a:gradFill>
            <a:gsLst>
              <a:gs pos="0">
                <a:srgbClr val="C224B7">
                  <a:lumMod val="74000"/>
                  <a:alpha val="29000"/>
                </a:srgbClr>
              </a:gs>
              <a:gs pos="74000">
                <a:srgbClr val="7B1774"/>
              </a:gs>
              <a:gs pos="100000">
                <a:srgbClr val="C224B7"/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000" dirty="0"/>
              <a:t>القرآن كلَّ صباحٍ</a:t>
            </a:r>
            <a:r>
              <a:rPr lang="en-US" sz="3000" dirty="0"/>
              <a:t>………</a:t>
            </a:r>
            <a:r>
              <a:rPr lang="ar-AE" sz="3000" dirty="0"/>
              <a:t> اعتاد ابني </a:t>
            </a:r>
            <a:endParaRPr lang="en-US" sz="3000" dirty="0"/>
          </a:p>
        </p:txBody>
      </p: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DCD756F-6405-47AE-AEEA-BB0C880B36F4}"/>
              </a:ext>
            </a:extLst>
          </p:cNvPr>
          <p:cNvSpPr/>
          <p:nvPr/>
        </p:nvSpPr>
        <p:spPr>
          <a:xfrm rot="10800000" flipV="1">
            <a:off x="875564" y="2342689"/>
            <a:ext cx="5254484" cy="606542"/>
          </a:xfrm>
          <a:prstGeom prst="roundRect">
            <a:avLst/>
          </a:prstGeom>
          <a:gradFill>
            <a:gsLst>
              <a:gs pos="25000">
                <a:srgbClr val="4988C2">
                  <a:alpha val="39000"/>
                </a:srgbClr>
              </a:gs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>
                <a:uFillTx/>
              </a:defRPr>
            </a:pPr>
            <a:r>
              <a:rPr lang="ar-A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طَرَّزْتُ .......أُخْتي بخيوطٍ ملوَّنَةٍ</a:t>
            </a:r>
          </a:p>
        </p:txBody>
      </p:sp>
      <p:sp>
        <p:nvSpPr>
          <p:cNvPr id="20" name="Rounded Rectangle 5">
            <a:extLst>
              <a:ext uri="{FF2B5EF4-FFF2-40B4-BE49-F238E27FC236}">
                <a16:creationId xmlns:a16="http://schemas.microsoft.com/office/drawing/2014/main" id="{77E507BC-5132-470B-BF5F-7F09BF231FAD}"/>
              </a:ext>
            </a:extLst>
          </p:cNvPr>
          <p:cNvSpPr/>
          <p:nvPr/>
        </p:nvSpPr>
        <p:spPr>
          <a:xfrm>
            <a:off x="6601089" y="3554385"/>
            <a:ext cx="5036405" cy="606542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74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/>
              <a:t>يَحْتَرِمُ الْمُجْتَمَعُ ..............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1AF5C9AA-3564-464C-BCA7-158C7994D0E2}"/>
              </a:ext>
            </a:extLst>
          </p:cNvPr>
          <p:cNvSpPr/>
          <p:nvPr/>
        </p:nvSpPr>
        <p:spPr>
          <a:xfrm>
            <a:off x="919218" y="3554385"/>
            <a:ext cx="5254484" cy="594961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51000"/>
                </a:schemeClr>
              </a:gs>
              <a:gs pos="7400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الْمُجْتَهِدَةُ ..........بِالنَّجاحِ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6ADA7DF2-145C-4FF2-9B5E-6F1978CAFFA0}"/>
              </a:ext>
            </a:extLst>
          </p:cNvPr>
          <p:cNvSpPr/>
          <p:nvPr/>
        </p:nvSpPr>
        <p:spPr>
          <a:xfrm>
            <a:off x="6601088" y="4904095"/>
            <a:ext cx="5036406" cy="594961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........ العاقِلِ من أيّ شَيْءٍ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4" name="Rounded Rectangle 15">
            <a:extLst>
              <a:ext uri="{FF2B5EF4-FFF2-40B4-BE49-F238E27FC236}">
                <a16:creationId xmlns:a16="http://schemas.microsoft.com/office/drawing/2014/main" id="{888B59DB-A732-4162-88F4-29854721DAA1}"/>
              </a:ext>
            </a:extLst>
          </p:cNvPr>
          <p:cNvSpPr/>
          <p:nvPr/>
        </p:nvSpPr>
        <p:spPr>
          <a:xfrm>
            <a:off x="860230" y="4898304"/>
            <a:ext cx="5269818" cy="606542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  <a:alpha val="42000"/>
                </a:schemeClr>
              </a:gs>
              <a:gs pos="74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 الشعور بالنّوْمِ ........الإنسانُ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FBFF4A5C-5B3A-4313-BF61-497FC317804F}"/>
              </a:ext>
            </a:extLst>
          </p:cNvPr>
          <p:cNvSpPr txBox="1">
            <a:spLocks/>
          </p:cNvSpPr>
          <p:nvPr/>
        </p:nvSpPr>
        <p:spPr>
          <a:xfrm>
            <a:off x="8903650" y="2372233"/>
            <a:ext cx="1055995" cy="60654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قراءةَ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0E98E8AE-07D6-470E-8E51-C6DC700EA0C7}"/>
              </a:ext>
            </a:extLst>
          </p:cNvPr>
          <p:cNvSpPr txBox="1">
            <a:spLocks/>
          </p:cNvSpPr>
          <p:nvPr/>
        </p:nvSpPr>
        <p:spPr>
          <a:xfrm>
            <a:off x="3609402" y="2365609"/>
            <a:ext cx="1055995" cy="60654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عِباءَةَ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4CF427C8-333E-491A-924C-BFE2BA0D7396}"/>
              </a:ext>
            </a:extLst>
          </p:cNvPr>
          <p:cNvSpPr txBox="1">
            <a:spLocks/>
          </p:cNvSpPr>
          <p:nvPr/>
        </p:nvSpPr>
        <p:spPr>
          <a:xfrm>
            <a:off x="7757340" y="3571556"/>
            <a:ext cx="1055995" cy="60654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نِساءَهُ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38DACC6-27BE-427B-ACC5-158B44D62EB6}"/>
              </a:ext>
            </a:extLst>
          </p:cNvPr>
          <p:cNvSpPr txBox="1">
            <a:spLocks/>
          </p:cNvSpPr>
          <p:nvPr/>
        </p:nvSpPr>
        <p:spPr>
          <a:xfrm>
            <a:off x="2782958" y="3551681"/>
            <a:ext cx="1186700" cy="60654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تَتَفاءَلُ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821E563-2DC3-40DB-A6FA-16D87B54C8A4}"/>
              </a:ext>
            </a:extLst>
          </p:cNvPr>
          <p:cNvSpPr txBox="1">
            <a:spLocks/>
          </p:cNvSpPr>
          <p:nvPr/>
        </p:nvSpPr>
        <p:spPr>
          <a:xfrm>
            <a:off x="9486750" y="4863644"/>
            <a:ext cx="1207755" cy="60654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يَتَشاءَمُ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5C9CF54-96FE-4DA8-A8F6-D1AFD168D418}"/>
              </a:ext>
            </a:extLst>
          </p:cNvPr>
          <p:cNvSpPr txBox="1">
            <a:spLocks/>
          </p:cNvSpPr>
          <p:nvPr/>
        </p:nvSpPr>
        <p:spPr>
          <a:xfrm>
            <a:off x="2193236" y="4896775"/>
            <a:ext cx="1252329" cy="60654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>
                <a:uFillTx/>
              </a:defRPr>
            </a:pPr>
            <a:r>
              <a:rPr lang="ar-A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يَتَثاءَبُ</a:t>
            </a:r>
            <a:endParaRPr lang="ar-AE" sz="4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63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  <p:bldP spid="18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0079166-BE52-4BA9-923C-2D1C16B5C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3">
                  <a:lumMod val="60000"/>
                  <a:lumOff val="40000"/>
                </a:schemeClr>
              </a:gs>
              <a:gs pos="83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</p:pic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0D4A62E8-ED98-4CF0-9B27-F5AE3C58CA4A}"/>
              </a:ext>
            </a:extLst>
          </p:cNvPr>
          <p:cNvSpPr/>
          <p:nvPr/>
        </p:nvSpPr>
        <p:spPr>
          <a:xfrm>
            <a:off x="1775791" y="1267865"/>
            <a:ext cx="9904075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استخرج من الجملة كلمة تتضمن همزة متوسطة منفردة</a:t>
            </a:r>
            <a:endParaRPr lang="ar-SA" sz="4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Rounded Rectangle 5">
            <a:extLst>
              <a:ext uri="{FF2B5EF4-FFF2-40B4-BE49-F238E27FC236}">
                <a16:creationId xmlns:a16="http://schemas.microsoft.com/office/drawing/2014/main" id="{E1A14096-D5A0-4647-AD6E-AB7D661293F7}"/>
              </a:ext>
            </a:extLst>
          </p:cNvPr>
          <p:cNvSpPr/>
          <p:nvPr/>
        </p:nvSpPr>
        <p:spPr>
          <a:xfrm>
            <a:off x="2093843" y="2060511"/>
            <a:ext cx="7947723" cy="81468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إنَّ حب الوطن فطرةٌ ، و إن فداءَه واجب .</a:t>
            </a:r>
            <a:endParaRPr lang="ar-SA" sz="5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9908D93-2976-438A-91A3-4CD938428CD7}"/>
              </a:ext>
            </a:extLst>
          </p:cNvPr>
          <p:cNvSpPr/>
          <p:nvPr/>
        </p:nvSpPr>
        <p:spPr>
          <a:xfrm rot="252610">
            <a:off x="8343596" y="3581183"/>
            <a:ext cx="169158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6">
                    <a:lumMod val="75000"/>
                  </a:schemeClr>
                </a:solidFill>
              </a:rPr>
              <a:t>إنَّ</a:t>
            </a:r>
            <a:endParaRPr lang="en-US" sz="5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75472F1-ED33-4D41-89B2-744650F923CA}"/>
              </a:ext>
            </a:extLst>
          </p:cNvPr>
          <p:cNvSpPr/>
          <p:nvPr/>
        </p:nvSpPr>
        <p:spPr>
          <a:xfrm>
            <a:off x="4991100" y="3458634"/>
            <a:ext cx="19431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 dirty="0">
                <a:solidFill>
                  <a:schemeClr val="accent2">
                    <a:lumMod val="75000"/>
                  </a:schemeClr>
                </a:solidFill>
              </a:rPr>
              <a:t>و إنَّ</a:t>
            </a:r>
            <a:endParaRPr lang="en-US" sz="5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8FA7C93-0F41-4CE1-895A-488524898611}"/>
              </a:ext>
            </a:extLst>
          </p:cNvPr>
          <p:cNvSpPr/>
          <p:nvPr/>
        </p:nvSpPr>
        <p:spPr>
          <a:xfrm rot="21152406">
            <a:off x="1924764" y="3677651"/>
            <a:ext cx="1906145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200" b="1">
                <a:solidFill>
                  <a:schemeClr val="tx2">
                    <a:lumMod val="75000"/>
                  </a:schemeClr>
                </a:solidFill>
              </a:rPr>
              <a:t>فداءَهُ</a:t>
            </a:r>
            <a:endParaRPr lang="en-US" sz="5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428EF3F-C915-438F-9D9B-4C7200CB4573}"/>
              </a:ext>
            </a:extLst>
          </p:cNvPr>
          <p:cNvSpPr/>
          <p:nvPr/>
        </p:nvSpPr>
        <p:spPr>
          <a:xfrm rot="21198459">
            <a:off x="1519127" y="3529159"/>
            <a:ext cx="2732104" cy="126896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4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370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Aparajita</vt:lpstr>
      <vt:lpstr>Arial</vt:lpstr>
      <vt:lpstr>Calibri</vt:lpstr>
      <vt:lpstr>Calibri Light</vt:lpstr>
      <vt:lpstr>Sakkal Majalla</vt:lpstr>
      <vt:lpstr>Times New Roman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اقرأِ الجملِ الآتية ، وضع خطاً تحت كل كلمة تحتوي همزة متوسطة منفردة على السطر:</vt:lpstr>
      <vt:lpstr>ضع الكلمة المناسبة في مكانها الصحيح من الجمل الآتية: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أكملِ الكلماتِ التاليةِ وفقَ النمطِ،ثمَ اِقرأْها:</dc:title>
  <dc:creator>971557633455</dc:creator>
  <cp:lastModifiedBy>971557633455</cp:lastModifiedBy>
  <cp:revision>119</cp:revision>
  <dcterms:created xsi:type="dcterms:W3CDTF">2020-04-08T16:26:01Z</dcterms:created>
  <dcterms:modified xsi:type="dcterms:W3CDTF">2020-05-03T09:44:44Z</dcterms:modified>
</cp:coreProperties>
</file>