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90" r:id="rId2"/>
    <p:sldId id="436" r:id="rId3"/>
    <p:sldId id="293" r:id="rId4"/>
    <p:sldId id="292" r:id="rId5"/>
    <p:sldId id="414" r:id="rId6"/>
    <p:sldId id="406" r:id="rId7"/>
    <p:sldId id="409" r:id="rId8"/>
    <p:sldId id="410" r:id="rId9"/>
    <p:sldId id="437" r:id="rId10"/>
    <p:sldId id="438" r:id="rId11"/>
    <p:sldId id="439" r:id="rId12"/>
    <p:sldId id="440" r:id="rId13"/>
    <p:sldId id="441" r:id="rId14"/>
    <p:sldId id="442" r:id="rId15"/>
    <p:sldId id="443" r:id="rId16"/>
    <p:sldId id="444" r:id="rId17"/>
    <p:sldId id="407" r:id="rId18"/>
    <p:sldId id="401" r:id="rId19"/>
    <p:sldId id="429" r:id="rId20"/>
    <p:sldId id="430" r:id="rId21"/>
    <p:sldId id="431" r:id="rId22"/>
    <p:sldId id="408" r:id="rId23"/>
    <p:sldId id="432" r:id="rId24"/>
    <p:sldId id="403" r:id="rId25"/>
    <p:sldId id="413" r:id="rId26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17F1"/>
    <a:srgbClr val="5A22E6"/>
    <a:srgbClr val="EC46A5"/>
    <a:srgbClr val="70B72F"/>
    <a:srgbClr val="ED3832"/>
    <a:srgbClr val="55C5BB"/>
    <a:srgbClr val="F2883B"/>
    <a:srgbClr val="EA3949"/>
    <a:srgbClr val="54C09D"/>
    <a:srgbClr val="55B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48" autoAdjust="0"/>
    <p:restoredTop sz="94714"/>
  </p:normalViewPr>
  <p:slideViewPr>
    <p:cSldViewPr snapToGrid="0" snapToObjects="1">
      <p:cViewPr varScale="1">
        <p:scale>
          <a:sx n="104" d="100"/>
          <a:sy n="104" d="100"/>
        </p:scale>
        <p:origin x="22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04/13/2021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11" Type="http://schemas.openxmlformats.org/officeDocument/2006/relationships/image" Target="../media/image25.png"/><Relationship Id="rId5" Type="http://schemas.openxmlformats.org/officeDocument/2006/relationships/image" Target="../media/image4.jpeg"/><Relationship Id="rId10" Type="http://schemas.openxmlformats.org/officeDocument/2006/relationships/image" Target="../media/image24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jpeg"/><Relationship Id="rId7" Type="http://schemas.openxmlformats.org/officeDocument/2006/relationships/image" Target="../media/image2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image" Target="../media/image1.jpeg"/><Relationship Id="rId9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0CE755-64CF-4350-BECF-C53452B9F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314" y="1750112"/>
            <a:ext cx="2704710" cy="34206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1E8BA5-0B64-48C2-91CD-C37E487012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105" t="18100" r="18695" b="13015"/>
          <a:stretch/>
        </p:blipFill>
        <p:spPr>
          <a:xfrm>
            <a:off x="7755691" y="1653968"/>
            <a:ext cx="2623931" cy="36128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07AAF-6C42-4DCE-AE0C-E7B2BE4F15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79" t="10886" r="19390" b="13294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20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612EE1-1B33-4924-9EFB-D21D2C251D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10886" r="18333" b="16931"/>
          <a:stretch/>
        </p:blipFill>
        <p:spPr>
          <a:xfrm>
            <a:off x="140820" y="234305"/>
            <a:ext cx="11826297" cy="640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06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9DFA7-39DD-438D-B714-D7622ED4A3C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10886" r="18637" b="13294"/>
          <a:stretch/>
        </p:blipFill>
        <p:spPr>
          <a:xfrm>
            <a:off x="174675" y="249417"/>
            <a:ext cx="11826297" cy="635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77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8F5B5B-4DB7-408A-8606-54B977DD732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80" t="10886" r="18409" b="13294"/>
          <a:stretch/>
        </p:blipFill>
        <p:spPr>
          <a:xfrm>
            <a:off x="140820" y="218572"/>
            <a:ext cx="11826297" cy="642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84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8BEDC-BFBE-4E07-9102-CEB0575490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79" t="10886" r="18182" b="13294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F8BEDC-BFBE-4E07-9102-CEB0575490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279" t="10886" r="18182" b="13294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270334-6EDB-4B11-9A28-A043B390D45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35" t="10886" r="18788" b="15871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89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3C486B-2B20-4A23-A4B0-AC8F5C7F40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76" t="10819" r="21129" b="12323"/>
          <a:stretch/>
        </p:blipFill>
        <p:spPr>
          <a:xfrm>
            <a:off x="140820" y="249417"/>
            <a:ext cx="11860152" cy="63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343D2D-AD31-4756-9FEC-FF54D8BDCF1F}"/>
              </a:ext>
            </a:extLst>
          </p:cNvPr>
          <p:cNvSpPr txBox="1"/>
          <p:nvPr/>
        </p:nvSpPr>
        <p:spPr>
          <a:xfrm rot="20517411">
            <a:off x="3145299" y="1518363"/>
            <a:ext cx="6944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"رَقيقة" في رحلتي مع كلمة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697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39D4F59-07E3-4372-8530-DF97E283C126}"/>
              </a:ext>
            </a:extLst>
          </p:cNvPr>
          <p:cNvSpPr/>
          <p:nvPr/>
        </p:nvSpPr>
        <p:spPr>
          <a:xfrm>
            <a:off x="2389283" y="297117"/>
            <a:ext cx="9488368" cy="623879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07C3B-6607-4BDA-BCA9-CDE85DD23CFC}"/>
              </a:ext>
            </a:extLst>
          </p:cNvPr>
          <p:cNvSpPr txBox="1"/>
          <p:nvPr/>
        </p:nvSpPr>
        <p:spPr>
          <a:xfrm>
            <a:off x="3189369" y="399272"/>
            <a:ext cx="8134419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ما اللوحة التي أعجبتك في نص لهذا أقبل يد أمي؟</a:t>
            </a:r>
            <a:endParaRPr lang="en-US" sz="4400" u="sng" dirty="0">
              <a:cs typeface="(AH) Manal Black" pitchFamily="2" charset="-7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90F4C-3374-4034-ACAA-99273E37C6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00" t="17803" r="18551" b="6629"/>
          <a:stretch/>
        </p:blipFill>
        <p:spPr>
          <a:xfrm>
            <a:off x="8547072" y="1323045"/>
            <a:ext cx="2776716" cy="247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79EE3B-8CD6-4DFB-8329-CE35E65785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845" t="16554" r="17971" b="13135"/>
          <a:stretch/>
        </p:blipFill>
        <p:spPr>
          <a:xfrm>
            <a:off x="5644141" y="1389307"/>
            <a:ext cx="2776716" cy="2411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8B16C-4201-4C01-8E8F-8F17F3FD7B6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7930" t="18100" r="18696" b="6629"/>
          <a:stretch/>
        </p:blipFill>
        <p:spPr>
          <a:xfrm>
            <a:off x="2741210" y="1483727"/>
            <a:ext cx="2776716" cy="2156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B27021-D6AA-46FB-AA85-1A378BFF51A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849" t="16554" r="19275" b="5341"/>
          <a:stretch/>
        </p:blipFill>
        <p:spPr>
          <a:xfrm>
            <a:off x="5770423" y="4249911"/>
            <a:ext cx="265043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1746BD-A07D-48DE-8C86-A75C27F05A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030" t="16811" r="19275" b="7282"/>
          <a:stretch/>
        </p:blipFill>
        <p:spPr>
          <a:xfrm>
            <a:off x="8610213" y="4057755"/>
            <a:ext cx="2650434" cy="2478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B5EF19-B611-4BB6-A1FD-49822A457F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939" t="16811" r="18985" b="9465"/>
          <a:stretch/>
        </p:blipFill>
        <p:spPr>
          <a:xfrm>
            <a:off x="2741211" y="4291599"/>
            <a:ext cx="2701022" cy="205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3D7A4D2-39F8-4AA7-AE54-BC2B25CB8DFE}"/>
              </a:ext>
            </a:extLst>
          </p:cNvPr>
          <p:cNvSpPr/>
          <p:nvPr/>
        </p:nvSpPr>
        <p:spPr>
          <a:xfrm>
            <a:off x="8697867" y="3198742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1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53EA86-8F9B-442B-88CF-D952F17BB254}"/>
              </a:ext>
            </a:extLst>
          </p:cNvPr>
          <p:cNvSpPr/>
          <p:nvPr/>
        </p:nvSpPr>
        <p:spPr>
          <a:xfrm>
            <a:off x="7356824" y="1483727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080E595-0FE1-4DF1-8E41-C0145C0AC070}"/>
              </a:ext>
            </a:extLst>
          </p:cNvPr>
          <p:cNvSpPr/>
          <p:nvPr/>
        </p:nvSpPr>
        <p:spPr>
          <a:xfrm>
            <a:off x="2791803" y="1533456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E7326B4-18B8-4BFE-B840-25DE67021BD5}"/>
              </a:ext>
            </a:extLst>
          </p:cNvPr>
          <p:cNvSpPr/>
          <p:nvPr/>
        </p:nvSpPr>
        <p:spPr>
          <a:xfrm>
            <a:off x="8850267" y="4291599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4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07F9115-9EF0-40FF-9866-2776AF768C80}"/>
              </a:ext>
            </a:extLst>
          </p:cNvPr>
          <p:cNvSpPr/>
          <p:nvPr/>
        </p:nvSpPr>
        <p:spPr>
          <a:xfrm>
            <a:off x="5971972" y="4365000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1747D21-C395-4AE6-A7A2-C5CE983AF5A9}"/>
              </a:ext>
            </a:extLst>
          </p:cNvPr>
          <p:cNvSpPr/>
          <p:nvPr/>
        </p:nvSpPr>
        <p:spPr>
          <a:xfrm>
            <a:off x="2741210" y="4577936"/>
            <a:ext cx="795131" cy="5726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chemeClr val="tx1"/>
                </a:solidFill>
              </a:rPr>
              <a:t>6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D885BD-8D3E-4100-AB77-72823C367048}"/>
              </a:ext>
            </a:extLst>
          </p:cNvPr>
          <p:cNvSpPr txBox="1"/>
          <p:nvPr/>
        </p:nvSpPr>
        <p:spPr>
          <a:xfrm>
            <a:off x="6714836" y="360946"/>
            <a:ext cx="4895305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(رقيقة )</a:t>
            </a:r>
            <a:endParaRPr lang="en-US" sz="4400" u="sng" dirty="0">
              <a:cs typeface="(AH) Manal Black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5961A1-D424-4B70-B6DF-CD99A7B507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522" t="16811" r="18985" b="9465"/>
          <a:stretch/>
        </p:blipFill>
        <p:spPr>
          <a:xfrm>
            <a:off x="3343201" y="1510005"/>
            <a:ext cx="7646498" cy="4744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8610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275DC2-ACFB-4D4F-8511-08A197CCDAA1}"/>
              </a:ext>
            </a:extLst>
          </p:cNvPr>
          <p:cNvSpPr/>
          <p:nvPr/>
        </p:nvSpPr>
        <p:spPr>
          <a:xfrm>
            <a:off x="2453081" y="3063614"/>
            <a:ext cx="5232523" cy="1569660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/>
            <a:r>
              <a:rPr lang="ar-AE" sz="4800" b="1" dirty="0">
                <a:ea typeface="Calibri" panose="020F0502020204030204" pitchFamily="34" charset="0"/>
                <a:cs typeface="Simplified Arabic" panose="02020603050405020304" pitchFamily="18" charset="-78"/>
              </a:rPr>
              <a:t> من يطرح سؤالا في درس</a:t>
            </a:r>
          </a:p>
          <a:p>
            <a:pPr algn="ctr"/>
            <a:r>
              <a:rPr lang="ar-AE" sz="4800" b="1" dirty="0">
                <a:ea typeface="Calibri" panose="020F0502020204030204" pitchFamily="34" charset="0"/>
                <a:cs typeface="Simplified Arabic" panose="02020603050405020304" pitchFamily="18" charset="-78"/>
              </a:rPr>
              <a:t> لهذا أقبل يد أمي؟ </a:t>
            </a:r>
            <a:endParaRPr lang="en-US" sz="4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F3BEA54-6CB5-4E63-B70F-C416944B7826}"/>
              </a:ext>
            </a:extLst>
          </p:cNvPr>
          <p:cNvSpPr/>
          <p:nvPr/>
        </p:nvSpPr>
        <p:spPr>
          <a:xfrm>
            <a:off x="5550089" y="1285124"/>
            <a:ext cx="2023311" cy="830997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ar-AE" sz="4800" b="1" dirty="0">
                <a:ea typeface="Calibri" panose="020F0502020204030204" pitchFamily="34" charset="0"/>
                <a:cs typeface="Simplified Arabic" panose="02020603050405020304" pitchFamily="18" charset="-78"/>
              </a:rPr>
              <a:t> التهيـئـة </a:t>
            </a:r>
            <a:endParaRPr lang="en-US" sz="4800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10C485-65A4-4DFC-903E-2219144BC80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105" t="18100" r="18695" b="13015"/>
          <a:stretch/>
        </p:blipFill>
        <p:spPr>
          <a:xfrm>
            <a:off x="7894264" y="1378790"/>
            <a:ext cx="3463861" cy="4769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7955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322089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2FF5449-1E0E-4C13-9717-19F2F8BAC500}"/>
              </a:ext>
            </a:extLst>
          </p:cNvPr>
          <p:cNvSpPr txBox="1"/>
          <p:nvPr/>
        </p:nvSpPr>
        <p:spPr>
          <a:xfrm>
            <a:off x="7499523" y="656001"/>
            <a:ext cx="421177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(رقيقة)</a:t>
            </a:r>
            <a:endParaRPr lang="en-US" sz="4400" u="sng" dirty="0"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78CA73-1A6B-4505-A9AE-A7847DF8CDF6}"/>
              </a:ext>
            </a:extLst>
          </p:cNvPr>
          <p:cNvSpPr txBox="1"/>
          <p:nvPr/>
        </p:nvSpPr>
        <p:spPr>
          <a:xfrm>
            <a:off x="4664765" y="1759354"/>
            <a:ext cx="504666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cs typeface="+mj-cs"/>
              </a:rPr>
              <a:t>هَذِهِ الْمَحارِمُ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رَقيقَة</a:t>
            </a:r>
            <a:r>
              <a:rPr lang="ar-AE" sz="4400" dirty="0">
                <a:cs typeface="+mj-cs"/>
              </a:rPr>
              <a:t>ُ الْمَلْمَسِ</a:t>
            </a:r>
            <a:endParaRPr lang="en-US" sz="4400" dirty="0">
              <a:cs typeface="+mj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DB49DD7-65C2-42B9-8AC7-22C46B000C9D}"/>
              </a:ext>
            </a:extLst>
          </p:cNvPr>
          <p:cNvSpPr/>
          <p:nvPr/>
        </p:nvSpPr>
        <p:spPr>
          <a:xfrm>
            <a:off x="9605411" y="548679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0553C4E-3703-4B20-9CC2-D5BF0F4B03D5}"/>
              </a:ext>
            </a:extLst>
          </p:cNvPr>
          <p:cNvSpPr/>
          <p:nvPr/>
        </p:nvSpPr>
        <p:spPr>
          <a:xfrm>
            <a:off x="6664636" y="548679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F4E9D50-C3BF-4987-98D2-1842C06237BF}"/>
              </a:ext>
            </a:extLst>
          </p:cNvPr>
          <p:cNvSpPr/>
          <p:nvPr/>
        </p:nvSpPr>
        <p:spPr>
          <a:xfrm>
            <a:off x="3837499" y="5486799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AE5BC6-EE13-49FA-BBF5-2C8C617EDDD9}"/>
              </a:ext>
            </a:extLst>
          </p:cNvPr>
          <p:cNvSpPr/>
          <p:nvPr/>
        </p:nvSpPr>
        <p:spPr>
          <a:xfrm>
            <a:off x="5745266" y="2972786"/>
            <a:ext cx="2882347" cy="26504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picture containing comb&#10;&#10;Description automatically generated">
            <a:extLst>
              <a:ext uri="{FF2B5EF4-FFF2-40B4-BE49-F238E27FC236}">
                <a16:creationId xmlns:a16="http://schemas.microsoft.com/office/drawing/2014/main" id="{F48A1784-BCB9-4E21-BA14-DA70222E7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549" y="3062238"/>
            <a:ext cx="2339008" cy="233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421A13-FD59-4BEE-AD4B-87D86ADC77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36" y="3331629"/>
            <a:ext cx="2460762" cy="1887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383B85-663C-46A2-85B2-C4657107F9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667" t="38057" r="30339" b="43104"/>
          <a:stretch/>
        </p:blipFill>
        <p:spPr>
          <a:xfrm>
            <a:off x="6022734" y="3232687"/>
            <a:ext cx="2299476" cy="202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64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485D606-1C30-402D-9600-92F310DEA1CA}"/>
              </a:ext>
            </a:extLst>
          </p:cNvPr>
          <p:cNvSpPr txBox="1"/>
          <p:nvPr/>
        </p:nvSpPr>
        <p:spPr>
          <a:xfrm>
            <a:off x="6604214" y="414697"/>
            <a:ext cx="5046663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ar-AE" sz="4400" u="sng" dirty="0">
                <a:cs typeface="(AH) Manal Black" pitchFamily="2" charset="-78"/>
              </a:rPr>
              <a:t>رحلة مع كلمة (رَقيقة )</a:t>
            </a:r>
            <a:endParaRPr lang="en-US" sz="4400" u="sng" dirty="0"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4B9471-1B79-4E41-9D3B-D250EC0CEF77}"/>
              </a:ext>
            </a:extLst>
          </p:cNvPr>
          <p:cNvSpPr txBox="1"/>
          <p:nvPr/>
        </p:nvSpPr>
        <p:spPr>
          <a:xfrm>
            <a:off x="5017266" y="1691038"/>
            <a:ext cx="4279244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cs typeface="+mj-cs"/>
              </a:rPr>
              <a:t> </a:t>
            </a:r>
            <a:r>
              <a:rPr lang="ar-AE" sz="4400" dirty="0">
                <a:cs typeface="+mj-cs"/>
              </a:rPr>
              <a:t>هذِهِ الْبِنْتُ </a:t>
            </a:r>
            <a:r>
              <a:rPr lang="ar-AE" sz="4400" dirty="0">
                <a:highlight>
                  <a:srgbClr val="FFFF00"/>
                </a:highlight>
                <a:cs typeface="+mj-cs"/>
              </a:rPr>
              <a:t>رَقيقَةُ</a:t>
            </a:r>
            <a:r>
              <a:rPr lang="ar-AE" sz="4400" dirty="0">
                <a:cs typeface="+mj-cs"/>
              </a:rPr>
              <a:t> الْقَلْبِ</a:t>
            </a:r>
            <a:endParaRPr lang="en-US" sz="4400" dirty="0">
              <a:cs typeface="+mj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8AACFC3-4FDD-4693-B74C-BA2A5EA5E0EF}"/>
              </a:ext>
            </a:extLst>
          </p:cNvPr>
          <p:cNvSpPr/>
          <p:nvPr/>
        </p:nvSpPr>
        <p:spPr>
          <a:xfrm>
            <a:off x="9544989" y="5502401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>
                <a:solidFill>
                  <a:schemeClr val="tx1"/>
                </a:solidFill>
              </a:rPr>
              <a:t>1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D1E4C4B-7A94-4A0E-9240-EA3AEFA005DA}"/>
              </a:ext>
            </a:extLst>
          </p:cNvPr>
          <p:cNvSpPr/>
          <p:nvPr/>
        </p:nvSpPr>
        <p:spPr>
          <a:xfrm>
            <a:off x="6604214" y="5502401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EAAA49-2F3B-4964-B658-793950A31DD6}"/>
              </a:ext>
            </a:extLst>
          </p:cNvPr>
          <p:cNvSpPr/>
          <p:nvPr/>
        </p:nvSpPr>
        <p:spPr>
          <a:xfrm>
            <a:off x="3777077" y="5502401"/>
            <a:ext cx="1046922" cy="9409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9CEE6-29E4-4F2F-9A93-14A40C609CCB}"/>
              </a:ext>
            </a:extLst>
          </p:cNvPr>
          <p:cNvSpPr/>
          <p:nvPr/>
        </p:nvSpPr>
        <p:spPr>
          <a:xfrm>
            <a:off x="2859364" y="3260036"/>
            <a:ext cx="2882347" cy="216362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21ACE5C-0A27-419C-B00E-FEEF8BD996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556" t="61149" r="29710" b="14105"/>
          <a:stretch/>
        </p:blipFill>
        <p:spPr>
          <a:xfrm>
            <a:off x="2956411" y="3429001"/>
            <a:ext cx="2650906" cy="1868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 descr="A person&#10;&#10;Description automatically generated">
            <a:extLst>
              <a:ext uri="{FF2B5EF4-FFF2-40B4-BE49-F238E27FC236}">
                <a16:creationId xmlns:a16="http://schemas.microsoft.com/office/drawing/2014/main" id="{4D3D3495-EAB1-4D47-85E4-A4A7FE7A45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r="38841"/>
          <a:stretch/>
        </p:blipFill>
        <p:spPr>
          <a:xfrm>
            <a:off x="9055867" y="3429001"/>
            <a:ext cx="2342782" cy="173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 descr="A picture containing person, woman, man, standing&#10;&#10;Description automatically generated">
            <a:extLst>
              <a:ext uri="{FF2B5EF4-FFF2-40B4-BE49-F238E27FC236}">
                <a16:creationId xmlns:a16="http://schemas.microsoft.com/office/drawing/2014/main" id="{929462DE-B164-488D-8F72-84DB3B3FD44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>
          <a:xfrm>
            <a:off x="6155278" y="3429000"/>
            <a:ext cx="2382115" cy="173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72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D57B77-5B9C-449A-861A-E18FA43EA746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5349DA-D79D-4E14-8094-6FBDD9495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53A8E35-393D-490D-AC6C-03A91D7E889B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9C76962-C194-4B6F-A556-0AD7D9C7DB2D}"/>
              </a:ext>
            </a:extLst>
          </p:cNvPr>
          <p:cNvSpPr txBox="1"/>
          <p:nvPr/>
        </p:nvSpPr>
        <p:spPr>
          <a:xfrm>
            <a:off x="3731492" y="4704049"/>
            <a:ext cx="1843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dirty="0"/>
              <a:t>الصفحة 29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37129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C8701FE-AB4C-458A-B853-D8820E24479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1C4855-77E1-4E40-AFA6-0240A6F3E765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-173679" y="211873"/>
              <a:chExt cx="12192000" cy="6858000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8CE1B636-9843-42DB-B848-A6280376FC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73679" y="211873"/>
                <a:ext cx="12192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84A56A07-4BDD-4262-9A26-13DE98165F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2321" y="508990"/>
                <a:ext cx="9008918" cy="53997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صورة 4">
                <a:extLst>
                  <a:ext uri="{FF2B5EF4-FFF2-40B4-BE49-F238E27FC236}">
                    <a16:creationId xmlns:a16="http://schemas.microsoft.com/office/drawing/2014/main" id="{333CA73F-0059-46B2-874C-13134D2E4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3679" y="1490310"/>
                <a:ext cx="1881285" cy="1206005"/>
              </a:xfrm>
              <a:prstGeom prst="rect">
                <a:avLst/>
              </a:prstGeom>
              <a:ln w="38100">
                <a:solidFill>
                  <a:srgbClr val="21B0C0"/>
                </a:solidFill>
              </a:ln>
            </p:spPr>
          </p:pic>
          <p:pic>
            <p:nvPicPr>
              <p:cNvPr id="1030" name="Picture 6" descr="ورق عمل درس اللغوى (المعرب والمبني من الأسماء) مادة لغتى للصف الاول المتوسط  لعام 1441 - مؤسسة التحاضير الحديثة">
                <a:extLst>
                  <a:ext uri="{FF2B5EF4-FFF2-40B4-BE49-F238E27FC236}">
                    <a16:creationId xmlns:a16="http://schemas.microsoft.com/office/drawing/2014/main" id="{D377AA55-5337-4E25-BE16-6CA6D7FD70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678" y="2763981"/>
                <a:ext cx="1881285" cy="13300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0427A89-0EDB-47E9-918A-B1E045E77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0381" y="533961"/>
                <a:ext cx="9378174" cy="6213823"/>
              </a:xfrm>
              <a:prstGeom prst="rect">
                <a:avLst/>
              </a:prstGeom>
            </p:spPr>
          </p:pic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39D4F59-07E3-4372-8530-DF97E283C126}"/>
                </a:ext>
              </a:extLst>
            </p:cNvPr>
            <p:cNvSpPr/>
            <p:nvPr/>
          </p:nvSpPr>
          <p:spPr>
            <a:xfrm>
              <a:off x="2389283" y="297117"/>
              <a:ext cx="9488368" cy="623879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BA582E5-9761-4E05-BF7D-53CDD8979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2392" y="249451"/>
            <a:ext cx="7956118" cy="63341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C12D3B-F676-4E3A-873F-39713F458FB8}"/>
              </a:ext>
            </a:extLst>
          </p:cNvPr>
          <p:cNvCxnSpPr>
            <a:cxnSpLocks/>
          </p:cNvCxnSpPr>
          <p:nvPr/>
        </p:nvCxnSpPr>
        <p:spPr>
          <a:xfrm flipH="1">
            <a:off x="5384800" y="1467677"/>
            <a:ext cx="1422568" cy="365833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B79850-05FB-4F7B-9E80-9E5735F26A91}"/>
              </a:ext>
            </a:extLst>
          </p:cNvPr>
          <p:cNvCxnSpPr>
            <a:cxnSpLocks/>
          </p:cNvCxnSpPr>
          <p:nvPr/>
        </p:nvCxnSpPr>
        <p:spPr>
          <a:xfrm flipH="1" flipV="1">
            <a:off x="5246255" y="1708727"/>
            <a:ext cx="2584136" cy="270625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C67D26-C817-4420-84BD-52894CBF61E9}"/>
              </a:ext>
            </a:extLst>
          </p:cNvPr>
          <p:cNvCxnSpPr>
            <a:cxnSpLocks/>
          </p:cNvCxnSpPr>
          <p:nvPr/>
        </p:nvCxnSpPr>
        <p:spPr>
          <a:xfrm flipH="1" flipV="1">
            <a:off x="5135418" y="3429000"/>
            <a:ext cx="2720196" cy="23605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26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CB3DAA2-24DD-4E3A-9893-23A3698B017D}"/>
              </a:ext>
            </a:extLst>
          </p:cNvPr>
          <p:cNvSpPr txBox="1"/>
          <p:nvPr/>
        </p:nvSpPr>
        <p:spPr>
          <a:xfrm>
            <a:off x="3298518" y="1419774"/>
            <a:ext cx="379511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l" rtl="1"/>
            <a:r>
              <a:rPr lang="ar-AE" sz="2400" u="sng" dirty="0">
                <a:cs typeface="(AH) Manal Black" pitchFamily="2" charset="-78"/>
              </a:rPr>
              <a:t>حل واجب النشاط كتاب ص -31</a:t>
            </a:r>
            <a:endParaRPr lang="en-US" sz="2400" u="sng" dirty="0">
              <a:cs typeface="(AH) Manal Black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7B8D86-2E56-49D4-901E-CA41451C41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88" t="17327" r="31739" b="8949"/>
          <a:stretch/>
        </p:blipFill>
        <p:spPr>
          <a:xfrm>
            <a:off x="7374380" y="931293"/>
            <a:ext cx="3929478" cy="4832913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1479B9-9F18-44E6-BD4A-ABDF65EA66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3482109" y="2484442"/>
            <a:ext cx="2986162" cy="3149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2C7F51-7849-4D7A-A9BD-CCF0B9F64714}"/>
              </a:ext>
            </a:extLst>
          </p:cNvPr>
          <p:cNvSpPr txBox="1"/>
          <p:nvPr/>
        </p:nvSpPr>
        <p:spPr>
          <a:xfrm>
            <a:off x="7333673" y="2304738"/>
            <a:ext cx="3857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استعد للتحدث أمام زملائك عن والدك في الحصة القادمة  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323E97C-8B6D-4DA0-A40C-EB82340083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4" t="9275" r="20821" b="7247"/>
          <a:stretch/>
        </p:blipFill>
        <p:spPr>
          <a:xfrm>
            <a:off x="2558028" y="992874"/>
            <a:ext cx="4325879" cy="4562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558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42E73C-3FAD-486D-8D07-4458FC5B5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060" y="232877"/>
            <a:ext cx="9378174" cy="62138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058E73-9B2D-4010-913F-A4AA58E917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4058" t="19389" r="11739" b="16168"/>
          <a:stretch/>
        </p:blipFill>
        <p:spPr>
          <a:xfrm>
            <a:off x="2896888" y="2060486"/>
            <a:ext cx="3882889" cy="3926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A27CC6-F135-4E8D-B0C2-2100AAF4534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105" t="18100" r="18695" b="13015"/>
          <a:stretch/>
        </p:blipFill>
        <p:spPr>
          <a:xfrm>
            <a:off x="7813270" y="1428920"/>
            <a:ext cx="3463861" cy="4769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DD298F-1929-4CBE-87E9-A23D40F1268B}"/>
              </a:ext>
            </a:extLst>
          </p:cNvPr>
          <p:cNvSpPr txBox="1"/>
          <p:nvPr/>
        </p:nvSpPr>
        <p:spPr>
          <a:xfrm>
            <a:off x="3053854" y="322000"/>
            <a:ext cx="7328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dirty="0">
                <a:solidFill>
                  <a:srgbClr val="FF0000"/>
                </a:solidFill>
                <a:cs typeface="(AH) Manal Black" pitchFamily="2" charset="-78"/>
              </a:rPr>
              <a:t>عنوان الدرس </a:t>
            </a:r>
          </a:p>
          <a:p>
            <a:r>
              <a:rPr lang="ar-AE" sz="4800" dirty="0">
                <a:cs typeface="(AH) Manal Black" pitchFamily="2" charset="-78"/>
              </a:rPr>
              <a:t>لهذا أقبل يد أمـي </a:t>
            </a:r>
            <a:endParaRPr lang="en-US" sz="48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2E5BFE7-7A09-4180-BFD1-338289909D4C}"/>
              </a:ext>
            </a:extLst>
          </p:cNvPr>
          <p:cNvSpPr txBox="1"/>
          <p:nvPr/>
        </p:nvSpPr>
        <p:spPr>
          <a:xfrm>
            <a:off x="7506685" y="923449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:-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60C9D4-A208-4223-B31F-EEA7F3B4036A}"/>
              </a:ext>
            </a:extLst>
          </p:cNvPr>
          <p:cNvSpPr txBox="1"/>
          <p:nvPr/>
        </p:nvSpPr>
        <p:spPr>
          <a:xfrm>
            <a:off x="3291578" y="2194438"/>
            <a:ext cx="7760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قراءة صحيحة على أن تكون الكلمات مشكولة شكلا تاما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07E72-7792-4971-A555-40A2F416D8A0}"/>
              </a:ext>
            </a:extLst>
          </p:cNvPr>
          <p:cNvSpPr txBox="1"/>
          <p:nvPr/>
        </p:nvSpPr>
        <p:spPr>
          <a:xfrm>
            <a:off x="3961421" y="3681642"/>
            <a:ext cx="7090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يميز المتعلم معنى كلمة "رَقيقة" في رحلتي مع كلمة </a:t>
            </a:r>
            <a:endParaRPr lang="en-US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811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DA6049-3DB1-4AD0-8D18-7F45B90C5C61}"/>
              </a:ext>
            </a:extLst>
          </p:cNvPr>
          <p:cNvSpPr txBox="1"/>
          <p:nvPr/>
        </p:nvSpPr>
        <p:spPr>
          <a:xfrm>
            <a:off x="2452604" y="1203561"/>
            <a:ext cx="81139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يقرأ المتعلم النص القصصي قراءة صحيحة على أن تكون الكلمات مشكولة شكلا تاما </a:t>
            </a:r>
            <a:endParaRPr 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497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11" name="FullSizeRender (2)">
            <a:hlinkClick r:id="" action="ppaction://media"/>
            <a:extLst>
              <a:ext uri="{FF2B5EF4-FFF2-40B4-BE49-F238E27FC236}">
                <a16:creationId xmlns:a16="http://schemas.microsoft.com/office/drawing/2014/main" id="{FB3701B6-074A-4535-A75C-B3A85B03B7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31769" y="318052"/>
            <a:ext cx="9310466" cy="5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64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42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3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637268E-8C8A-4A0A-92CB-173217D1EB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01" t="10886" r="18182" b="12598"/>
          <a:stretch/>
        </p:blipFill>
        <p:spPr>
          <a:xfrm>
            <a:off x="140820" y="249417"/>
            <a:ext cx="11826297" cy="6390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EB7BED-9A68-44CF-BF51-8B559BE31E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572" t="10886" r="18636" b="10887"/>
          <a:stretch/>
        </p:blipFill>
        <p:spPr>
          <a:xfrm>
            <a:off x="140820" y="193601"/>
            <a:ext cx="11826297" cy="644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5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1756</TotalTime>
  <Words>219</Words>
  <Application>Microsoft Office PowerPoint</Application>
  <PresentationFormat>Widescreen</PresentationFormat>
  <Paragraphs>57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145</cp:revision>
  <dcterms:created xsi:type="dcterms:W3CDTF">2020-08-22T21:07:06Z</dcterms:created>
  <dcterms:modified xsi:type="dcterms:W3CDTF">2021-04-13T06:15:30Z</dcterms:modified>
</cp:coreProperties>
</file>