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8" r:id="rId2"/>
    <p:sldId id="339" r:id="rId3"/>
    <p:sldId id="379" r:id="rId4"/>
    <p:sldId id="346" r:id="rId5"/>
    <p:sldId id="364" r:id="rId6"/>
    <p:sldId id="365" r:id="rId7"/>
    <p:sldId id="366" r:id="rId8"/>
    <p:sldId id="367" r:id="rId9"/>
    <p:sldId id="368" r:id="rId10"/>
    <p:sldId id="369" r:id="rId11"/>
    <p:sldId id="340" r:id="rId12"/>
    <p:sldId id="373" r:id="rId13"/>
    <p:sldId id="372" r:id="rId14"/>
    <p:sldId id="371" r:id="rId15"/>
    <p:sldId id="376" r:id="rId16"/>
    <p:sldId id="377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72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3399FF"/>
    <a:srgbClr val="FF9900"/>
    <a:srgbClr val="FF7C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 autoAdjust="0"/>
    <p:restoredTop sz="94660"/>
  </p:normalViewPr>
  <p:slideViewPr>
    <p:cSldViewPr showGuides="1">
      <p:cViewPr varScale="1">
        <p:scale>
          <a:sx n="45" d="100"/>
          <a:sy n="45" d="100"/>
        </p:scale>
        <p:origin x="858" y="42"/>
      </p:cViewPr>
      <p:guideLst>
        <p:guide orient="horz" pos="2160"/>
        <p:guide pos="2880"/>
        <p:guide orient="horz" pos="427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62EAC-2B61-456C-9464-B9F4C9FE678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2E6D-18BC-4F1A-B47C-D498EBF26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2E6D-18BC-4F1A-B47C-D498EBF26B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AC35-F260-484D-A6EA-876E7BB869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2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98DE-15BE-4A06-874E-9C9F67F0DBB6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25FE-47E1-4D4F-80A1-B4ED0435D89F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6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D1EB-D50C-4A24-8504-385CF0754CD6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9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90C6-46D6-49FC-B11F-A90091A964EA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5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9FB-5BEB-4DEE-AB03-AAAE528EB2B9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6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1CF7-9E82-4C61-84BD-6954E0987232}" type="datetime1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0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9577-61B9-44F1-8074-868B3A499973}" type="datetime1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4E5-27A5-43F4-8DAF-B2A08571E4EC}" type="datetime1">
              <a:rPr lang="en-GB" smtClean="0"/>
              <a:t>04/04/2020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0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082F-29CC-4D1C-BF67-15C8B8846699}" type="datetime1">
              <a:rPr lang="en-GB" smtClean="0"/>
              <a:t>04/04/2020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6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F70-D17B-4DF5-8F78-D7E7B6C2194E}" type="datetime1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6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9225-B984-4D34-9763-464FB8EEB2ED}" type="datetime1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8241-9C20-4DA6-B14E-CBD803CBB779}" type="datetime1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0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خلفية سبو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" y="1524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6705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4400" b="1" dirty="0">
                <a:solidFill>
                  <a:srgbClr val="FF7C80"/>
                </a:solidFill>
                <a:latin typeface="Aharoni" panose="02010803020104030203" pitchFamily="2" charset="-79"/>
              </a:rPr>
              <a:t>اليوم</a:t>
            </a:r>
            <a:r>
              <a:rPr lang="ar-EG" sz="4400" b="1" dirty="0">
                <a:latin typeface="Aharoni" panose="02010803020104030203" pitchFamily="2" charset="-79"/>
              </a:rPr>
              <a:t>: </a:t>
            </a:r>
            <a:r>
              <a:rPr lang="ar-EG" sz="4400" b="1" dirty="0">
                <a:solidFill>
                  <a:schemeClr val="bg1"/>
                </a:solidFill>
                <a:latin typeface="Aharoni" panose="02010803020104030203" pitchFamily="2" charset="-79"/>
              </a:rPr>
              <a:t>الأثنين</a:t>
            </a:r>
          </a:p>
          <a:p>
            <a:pPr marL="0" indent="0" algn="r">
              <a:buNone/>
            </a:pPr>
            <a:r>
              <a:rPr lang="ar-EG" sz="4400" b="1" dirty="0">
                <a:solidFill>
                  <a:srgbClr val="FF7C80"/>
                </a:solidFill>
                <a:latin typeface="Aharoni" panose="02010803020104030203" pitchFamily="2" charset="-79"/>
              </a:rPr>
              <a:t>التاريخ</a:t>
            </a:r>
            <a:r>
              <a:rPr lang="ar-EG" sz="4400" b="1" dirty="0">
                <a:latin typeface="Aharoni" panose="02010803020104030203" pitchFamily="2" charset="-79"/>
              </a:rPr>
              <a:t>: </a:t>
            </a:r>
            <a:r>
              <a:rPr lang="ar-EG" sz="4400" b="1" dirty="0">
                <a:solidFill>
                  <a:schemeClr val="bg1"/>
                </a:solidFill>
                <a:latin typeface="Aharoni" panose="02010803020104030203" pitchFamily="2" charset="-79"/>
              </a:rPr>
              <a:t>13 – شعبان 1441 </a:t>
            </a:r>
            <a:r>
              <a:rPr lang="ar-EG" sz="4400" b="1" dirty="0">
                <a:latin typeface="Aharoni" panose="02010803020104030203" pitchFamily="2" charset="-79"/>
              </a:rPr>
              <a:t>ه</a:t>
            </a:r>
          </a:p>
          <a:p>
            <a:pPr marL="0" indent="0" algn="r">
              <a:buNone/>
            </a:pPr>
            <a:r>
              <a:rPr lang="ar-EG" sz="4400" b="1" dirty="0">
                <a:latin typeface="Aharoni" panose="02010803020104030203" pitchFamily="2" charset="-79"/>
              </a:rPr>
              <a:t>          </a:t>
            </a:r>
            <a:r>
              <a:rPr lang="ar-EG" sz="4400" b="1" dirty="0">
                <a:solidFill>
                  <a:schemeClr val="bg1"/>
                </a:solidFill>
                <a:latin typeface="Aharoni" panose="02010803020104030203" pitchFamily="2" charset="-79"/>
              </a:rPr>
              <a:t>6 إبريل 2020</a:t>
            </a:r>
            <a:r>
              <a:rPr lang="ar-EG" sz="4400" b="1" dirty="0">
                <a:latin typeface="Aharoni" panose="02010803020104030203" pitchFamily="2" charset="-79"/>
              </a:rPr>
              <a:t> م </a:t>
            </a:r>
          </a:p>
          <a:p>
            <a:pPr marL="0" indent="0" algn="r">
              <a:buNone/>
            </a:pPr>
            <a:r>
              <a:rPr lang="ar-EG" sz="4400" b="1" dirty="0">
                <a:solidFill>
                  <a:srgbClr val="FF7C80"/>
                </a:solidFill>
                <a:latin typeface="Aharoni" panose="02010803020104030203" pitchFamily="2" charset="-79"/>
              </a:rPr>
              <a:t>المادة</a:t>
            </a:r>
            <a:r>
              <a:rPr lang="ar-EG" sz="4400" b="1" dirty="0">
                <a:latin typeface="Aharoni" panose="02010803020104030203" pitchFamily="2" charset="-79"/>
              </a:rPr>
              <a:t>: </a:t>
            </a:r>
            <a:r>
              <a:rPr lang="ar-EG" sz="4400" b="1" dirty="0">
                <a:solidFill>
                  <a:schemeClr val="bg1"/>
                </a:solidFill>
                <a:latin typeface="Aharoni" panose="02010803020104030203" pitchFamily="2" charset="-79"/>
              </a:rPr>
              <a:t>اللغة العربية</a:t>
            </a:r>
          </a:p>
          <a:p>
            <a:pPr marL="0" indent="0" algn="r">
              <a:buNone/>
            </a:pPr>
            <a:endParaRPr lang="en-GB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خريجات عام التسامح ٢٠١٩ 🇦🇪 (@12adv2) | Twit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22429" r="14923" b="14159"/>
          <a:stretch/>
        </p:blipFill>
        <p:spPr bwMode="auto">
          <a:xfrm>
            <a:off x="448101" y="533401"/>
            <a:ext cx="12192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6574B-EBE4-4844-95BA-F7AEE2DF3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29" t="19264" r="7537" b="7312"/>
          <a:stretch/>
        </p:blipFill>
        <p:spPr>
          <a:xfrm>
            <a:off x="6477000" y="600504"/>
            <a:ext cx="2438400" cy="914400"/>
          </a:xfrm>
          <a:prstGeom prst="rect">
            <a:avLst/>
          </a:prstGeom>
        </p:spPr>
      </p:pic>
      <p:pic>
        <p:nvPicPr>
          <p:cNvPr id="1028" name="Picture 4" descr="رسائل ملهمة للوطن وإسعاد المواطن - ملاحق - حصاد العام - حصاد العام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t="37333" r="13280" b="33112"/>
          <a:stretch/>
        </p:blipFill>
        <p:spPr bwMode="auto">
          <a:xfrm>
            <a:off x="1658202" y="533401"/>
            <a:ext cx="154219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4003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2859542"/>
            <a:ext cx="3855543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بَعْدَ أَيّامِ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3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68137"/>
          <a:stretch/>
        </p:blipFill>
        <p:spPr bwMode="auto">
          <a:xfrm>
            <a:off x="25842" y="0"/>
            <a:ext cx="3768236" cy="21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18288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 rot="21021677">
            <a:off x="736762" y="996441"/>
            <a:ext cx="2137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أَجِب وَدَرْدِش</a:t>
            </a:r>
            <a:endParaRPr lang="en-GB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1" t="34555"/>
          <a:stretch/>
        </p:blipFill>
        <p:spPr bwMode="auto">
          <a:xfrm>
            <a:off x="0" y="3256138"/>
            <a:ext cx="1568230" cy="1101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Image result for wri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" y="2133600"/>
            <a:ext cx="1574358" cy="1122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81600" y="3707813"/>
            <a:ext cx="26603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EG" sz="7200" dirty="0"/>
              <a:t>أَضْلاع</a:t>
            </a:r>
            <a:endParaRPr lang="en-GB" sz="7200" dirty="0"/>
          </a:p>
        </p:txBody>
      </p:sp>
      <p:sp>
        <p:nvSpPr>
          <p:cNvPr id="14" name="Rectangle 13"/>
          <p:cNvSpPr/>
          <p:nvPr/>
        </p:nvSpPr>
        <p:spPr>
          <a:xfrm>
            <a:off x="6400829" y="2352020"/>
            <a:ext cx="143821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ar-EG" sz="7200" dirty="0"/>
              <a:t>رُبْما</a:t>
            </a:r>
            <a:endParaRPr lang="ar-AE" sz="7200" dirty="0"/>
          </a:p>
        </p:txBody>
      </p:sp>
      <p:sp>
        <p:nvSpPr>
          <p:cNvPr id="17" name="Rectangle 16"/>
          <p:cNvSpPr/>
          <p:nvPr/>
        </p:nvSpPr>
        <p:spPr>
          <a:xfrm>
            <a:off x="3510294" y="5105400"/>
            <a:ext cx="43316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7200" dirty="0"/>
              <a:t>يا لَها مَنْ فِكْرَةٍ</a:t>
            </a:r>
            <a:endParaRPr lang="en-GB" sz="72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07824" y="397898"/>
            <a:ext cx="5536176" cy="1954122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ar-EG" b="1" dirty="0"/>
              <a:t>أُوظَّفُ </a:t>
            </a:r>
            <a:r>
              <a:rPr lang="ar-EG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ar-EG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ar-EG" b="1" dirty="0"/>
              <a:t>الْمُفرداتُ الْجَديدةُ في جُمَلٍ مِنْ إِنْشائكِ۔</a:t>
            </a:r>
            <a:endParaRPr lang="en-GB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 dirty="0"/>
              <a:t>المعلمة مريم خميس الشامسي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766" y="4376814"/>
            <a:ext cx="1630907" cy="1066801"/>
            <a:chOff x="-4591107" y="4966359"/>
            <a:chExt cx="1949355" cy="1066801"/>
          </a:xfrm>
        </p:grpSpPr>
        <p:pic>
          <p:nvPicPr>
            <p:cNvPr id="20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118287" y="0"/>
            <a:ext cx="2023311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الروتين اليومي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813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50408" y="381000"/>
            <a:ext cx="6657567" cy="5943600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ar-EG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نَسْتَطيعُ أَنْ نُشكل مَنْ ثَلاَثة أَعْواد خَشبيةٍ مُتَساويةٍ</a:t>
            </a:r>
            <a:br>
              <a:rPr lang="ar-EG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EG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EG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EG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EG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EG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mazon.com: ‫فكر كمهندس: أطلق عنان أحلامك، كن مختلفاً، واستمتع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26830"/>
          <a:stretch/>
        </p:blipFill>
        <p:spPr bwMode="auto">
          <a:xfrm>
            <a:off x="21609" y="0"/>
            <a:ext cx="1828800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yalty-Free Minutes Stock Images,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" b="16398"/>
          <a:stretch/>
        </p:blipFill>
        <p:spPr bwMode="auto">
          <a:xfrm>
            <a:off x="-1" y="4301964"/>
            <a:ext cx="1850409" cy="1158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31246" y="0"/>
            <a:ext cx="1512754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التهيئة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Picture 4" descr="شات اجيال , دردشة اجيال , اجيال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8"/>
          <a:stretch/>
        </p:blipFill>
        <p:spPr bwMode="auto">
          <a:xfrm>
            <a:off x="24139" y="2152630"/>
            <a:ext cx="1826269" cy="10477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1" t="34555"/>
          <a:stretch/>
        </p:blipFill>
        <p:spPr bwMode="auto">
          <a:xfrm>
            <a:off x="-1" y="3200206"/>
            <a:ext cx="1850410" cy="1101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52699"/>
            <a:ext cx="4551898" cy="290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2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85" y="31845"/>
            <a:ext cx="8229600" cy="1143000"/>
          </a:xfrm>
        </p:spPr>
        <p:txBody>
          <a:bodyPr>
            <a:normAutofit/>
          </a:bodyPr>
          <a:lstStyle/>
          <a:p>
            <a:r>
              <a:rPr lang="ar-EG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نواتِجُ التِّعلُّم</a:t>
            </a:r>
            <a:endParaRPr lang="ar-A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034" y="1066800"/>
            <a:ext cx="8977966" cy="5652026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1219200"/>
            <a:ext cx="8475232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dirty="0"/>
              <a:t>يَقْرَأُ المُتَعَلِّمُ قِراءَةً جَهْرِيَّةً سَليمَةً مُراعِيًا التَّنْغيمَ وَالضَّبْطَ السَّليمَ</a:t>
            </a:r>
            <a:r>
              <a:rPr lang="ar-EG" sz="3600" dirty="0"/>
              <a:t>۔</a:t>
            </a:r>
          </a:p>
          <a:p>
            <a:pPr algn="r" rtl="1"/>
            <a:endParaRPr lang="ar-EG" sz="3600" dirty="0"/>
          </a:p>
          <a:p>
            <a:pPr algn="r" rtl="1"/>
            <a:r>
              <a:rPr lang="ar-AE" sz="3600" dirty="0"/>
              <a:t>يقْرَأُ المُتَعَلِّمُ بطَلاقَةٍ مُسْتَثْمِرًا فَهمَهُ لِلْنَصِّ مِنْ خِلالِ السِّياق والصُّوَرِ عَلى أَنْ تَكون الكَلمات مشكولَةً شَكْلاً تامًّا.</a:t>
            </a:r>
            <a:endParaRPr lang="ar-EG" sz="3600" dirty="0"/>
          </a:p>
          <a:p>
            <a:pPr algn="r" rtl="1"/>
            <a:endParaRPr lang="ar-AE" sz="3600" dirty="0"/>
          </a:p>
          <a:p>
            <a:pPr algn="r" rtl="1"/>
            <a:r>
              <a:rPr lang="ar-AE" sz="3600" dirty="0"/>
              <a:t>يُجيبُ المُتَعَلِّمُ عَنْ أَسْئِلَةٍ لِنَصٍّ مُظْهِرًا فَهْمَهُ لِلنَّصِّ، </a:t>
            </a:r>
            <a:r>
              <a:rPr lang="ar-EG" sz="3600" dirty="0"/>
              <a:t>و</a:t>
            </a:r>
            <a:r>
              <a:rPr lang="ar-AE" sz="3600" dirty="0"/>
              <a:t>مُبْدِيًا رَأْيَهُ فيْهِ.</a:t>
            </a:r>
            <a:endParaRPr lang="ar-EG" sz="3600" dirty="0"/>
          </a:p>
          <a:p>
            <a:pPr algn="r" rtl="1"/>
            <a:r>
              <a:rPr lang="ar-AE" sz="3600" dirty="0"/>
              <a:t>يُحَدِّدُ المُتَعَلِّمُ عَلاقاتِ التَّضادِّ وَالتَّرادُفِ بَيْنَ الكَلِماتِ</a:t>
            </a:r>
            <a:r>
              <a:rPr lang="ar-EG" sz="3600"/>
              <a:t>۔</a:t>
            </a:r>
            <a:endParaRPr lang="ar-EG" sz="3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713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قصَّة</a:t>
            </a:r>
            <a:endParaRPr lang="ar-A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/>
              <a:t>المعلمة مريم خميس الشامسي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681427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entagon 11"/>
          <p:cNvSpPr/>
          <p:nvPr/>
        </p:nvSpPr>
        <p:spPr>
          <a:xfrm>
            <a:off x="0" y="3236314"/>
            <a:ext cx="3276600" cy="3393086"/>
          </a:xfrm>
          <a:prstGeom prst="homePlate">
            <a:avLst>
              <a:gd name="adj" fmla="val 323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عُنْوان الْقصَّة؟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</a:t>
            </a:r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اسْمَ المُؤَلِّفِ</a:t>
            </a: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هَلْ يوحي لكم الرسم بِشيٍء؟</a:t>
            </a:r>
          </a:p>
        </p:txBody>
      </p:sp>
      <p:pic>
        <p:nvPicPr>
          <p:cNvPr id="13" name="Picture 4" descr="شات اجيال , دردشة اجيال , اجيا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8"/>
          <a:stretch/>
        </p:blipFill>
        <p:spPr bwMode="auto">
          <a:xfrm>
            <a:off x="24140" y="999262"/>
            <a:ext cx="1576060" cy="10477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479" y="25120"/>
            <a:ext cx="156072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حوار ومناقشة</a:t>
            </a:r>
            <a:endParaRPr 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Royalty-Free Minutes Stock Images,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" b="16398"/>
          <a:stretch/>
        </p:blipFill>
        <p:spPr bwMode="auto">
          <a:xfrm>
            <a:off x="0" y="2077421"/>
            <a:ext cx="1601336" cy="1158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7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021677">
            <a:off x="84585" y="5108161"/>
            <a:ext cx="20858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صامتة</a:t>
            </a: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2618601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800" y="914400"/>
            <a:ext cx="7010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نَفْتَحُ </a:t>
            </a:r>
            <a:r>
              <a:rPr lang="ar-EG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اْلكِتاب صَفَحَة  </a:t>
            </a:r>
            <a:r>
              <a:rPr lang="ar-EG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 </a:t>
            </a:r>
          </a:p>
          <a:p>
            <a:pPr algn="ctr"/>
            <a:r>
              <a:rPr lang="ar-EG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من تطبيق الدَّيوان أو</a:t>
            </a:r>
          </a:p>
          <a:p>
            <a:pPr algn="ctr"/>
            <a:r>
              <a:rPr lang="ar-EG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مَوْقَعَ التَّعَلْم الذَّكي </a:t>
            </a:r>
          </a:p>
          <a:p>
            <a:pPr algn="ctr"/>
            <a:r>
              <a:rPr lang="ar-EG" sz="4800" cap="none" spc="0" dirty="0">
                <a:ln w="17780" cmpd="sng">
                  <a:noFill/>
                  <a:prstDash val="solid"/>
                  <a:miter lim="800000"/>
                </a:ln>
              </a:rPr>
              <a:t>(المقرر: قَصَّة مُثلَّثُ ودائِرة)</a:t>
            </a:r>
            <a:endParaRPr lang="en-US" sz="4800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5900"/>
            <a:ext cx="1661614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60525"/>
              </p:ext>
            </p:extLst>
          </p:nvPr>
        </p:nvGraphicFramePr>
        <p:xfrm>
          <a:off x="2514600" y="5347367"/>
          <a:ext cx="6324600" cy="1042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294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من خلال قراءتكم للقصة في المنزل و</a:t>
                      </a:r>
                      <a:r>
                        <a:rPr lang="ar-EG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الآن، ما هي القيمة الموجودة في القصة، نُرْسِل الإجابة في الدردشة۔۔۔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655" marR="5865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3685401"/>
            <a:ext cx="1630907" cy="1066801"/>
            <a:chOff x="-4591107" y="4966359"/>
            <a:chExt cx="1949355" cy="1066801"/>
          </a:xfrm>
        </p:grpSpPr>
        <p:pic>
          <p:nvPicPr>
            <p:cNvPr id="13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50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"/>
          <a:stretch/>
        </p:blipFill>
        <p:spPr bwMode="auto">
          <a:xfrm>
            <a:off x="1984153" y="685799"/>
            <a:ext cx="7159847" cy="55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708" y="1754674"/>
            <a:ext cx="1630907" cy="1066801"/>
            <a:chOff x="-4591107" y="4966359"/>
            <a:chExt cx="1949355" cy="1066801"/>
          </a:xfrm>
        </p:grpSpPr>
        <p:pic>
          <p:nvPicPr>
            <p:cNvPr id="13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486400" y="6259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</a:t>
            </a:r>
            <a:r>
              <a:rPr lang="ar-EG" dirty="0"/>
              <a:t>: ضد بيضاء – أسلوب التعجب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984153" y="685798"/>
            <a:ext cx="7159846" cy="5573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</p:spTree>
    <p:extLst>
      <p:ext uri="{BB962C8B-B14F-4D97-AF65-F5344CB8AC3E}">
        <p14:creationId xmlns:p14="http://schemas.microsoft.com/office/powerpoint/2010/main" val="31487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63" y="544560"/>
            <a:ext cx="7053437" cy="578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71" y="1754674"/>
            <a:ext cx="1630907" cy="1066801"/>
            <a:chOff x="-4591107" y="4966359"/>
            <a:chExt cx="1949355" cy="1066801"/>
          </a:xfrm>
        </p:grpSpPr>
        <p:pic>
          <p:nvPicPr>
            <p:cNvPr id="12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86400" y="6259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u="sng" dirty="0"/>
              <a:t>أسئلة</a:t>
            </a:r>
            <a:r>
              <a:rPr lang="ar-EG" dirty="0"/>
              <a:t>: مرادف قضيبين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15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0563" y="540010"/>
            <a:ext cx="7092927" cy="5719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2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80" y="607324"/>
            <a:ext cx="7072080" cy="571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71" y="1754674"/>
            <a:ext cx="1630907" cy="1066801"/>
            <a:chOff x="-4591107" y="4966359"/>
            <a:chExt cx="1949355" cy="1066801"/>
          </a:xfrm>
        </p:grpSpPr>
        <p:pic>
          <p:nvPicPr>
            <p:cNvPr id="10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86400" y="6259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</a:t>
            </a:r>
            <a:r>
              <a:rPr lang="ar-EG" dirty="0"/>
              <a:t>: مرادف نصير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0563" y="540010"/>
            <a:ext cx="7092927" cy="5719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2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7" y="685800"/>
            <a:ext cx="69135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71" y="1754674"/>
            <a:ext cx="1630907" cy="1066801"/>
            <a:chOff x="-4591107" y="4966359"/>
            <a:chExt cx="1949355" cy="1066801"/>
          </a:xfrm>
        </p:grpSpPr>
        <p:pic>
          <p:nvPicPr>
            <p:cNvPr id="10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86400" y="6259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</a:t>
            </a:r>
            <a:r>
              <a:rPr lang="ar-EG" dirty="0"/>
              <a:t>: مرادف سور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11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30437" y="540011"/>
            <a:ext cx="6953053" cy="5174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2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0C9CD-C4C6-405F-9945-4207ADDAB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" t="2404" r="2957" b="3607"/>
          <a:stretch/>
        </p:blipFill>
        <p:spPr>
          <a:xfrm>
            <a:off x="28164" y="20472"/>
            <a:ext cx="9115836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71" y="685800"/>
            <a:ext cx="7073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71" y="1754674"/>
            <a:ext cx="1630907" cy="1066801"/>
            <a:chOff x="-4591107" y="4966359"/>
            <a:chExt cx="1949355" cy="1066801"/>
          </a:xfrm>
        </p:grpSpPr>
        <p:pic>
          <p:nvPicPr>
            <p:cNvPr id="10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86400" y="6259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</a:t>
            </a:r>
            <a:r>
              <a:rPr lang="ar-EG" dirty="0"/>
              <a:t>: وظف كلمة يحبس في جملة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18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0563" y="540011"/>
            <a:ext cx="7092927" cy="2584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090563" y="3227696"/>
            <a:ext cx="7047750" cy="2792104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4923" y="5181600"/>
            <a:ext cx="699448" cy="5334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22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</p:spTree>
    <p:extLst>
      <p:ext uri="{BB962C8B-B14F-4D97-AF65-F5344CB8AC3E}">
        <p14:creationId xmlns:p14="http://schemas.microsoft.com/office/powerpoint/2010/main" val="228302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55" y="685800"/>
            <a:ext cx="704294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71" y="1754674"/>
            <a:ext cx="1630907" cy="1066801"/>
            <a:chOff x="-4591107" y="4966359"/>
            <a:chExt cx="1949355" cy="1066801"/>
          </a:xfrm>
        </p:grpSpPr>
        <p:pic>
          <p:nvPicPr>
            <p:cNvPr id="12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86400" y="6259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</a:t>
            </a:r>
            <a:r>
              <a:rPr lang="ar-EG" dirty="0"/>
              <a:t>: ضد نقترب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11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0563" y="540011"/>
            <a:ext cx="7092927" cy="2584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090563" y="3227696"/>
            <a:ext cx="7047750" cy="2792104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923" y="5181600"/>
            <a:ext cx="699448" cy="5334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23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29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14" y="0"/>
            <a:ext cx="703468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71" y="1754674"/>
            <a:ext cx="1630907" cy="1066801"/>
            <a:chOff x="-4591107" y="4966359"/>
            <a:chExt cx="1949355" cy="1066801"/>
          </a:xfrm>
        </p:grpSpPr>
        <p:pic>
          <p:nvPicPr>
            <p:cNvPr id="12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86400" y="6259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</a:t>
            </a:r>
            <a:r>
              <a:rPr lang="ar-EG" dirty="0"/>
              <a:t>: البحث عن التاء المربوطة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0563" y="152400"/>
            <a:ext cx="7092927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090563" y="2064224"/>
            <a:ext cx="7047750" cy="182197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923" y="5181600"/>
            <a:ext cx="699448" cy="5334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20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0563" y="4724400"/>
            <a:ext cx="7152383" cy="1447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0" y="5867400"/>
            <a:ext cx="699448" cy="533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24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6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"/>
          <a:stretch/>
        </p:blipFill>
        <p:spPr bwMode="auto">
          <a:xfrm>
            <a:off x="2285999" y="0"/>
            <a:ext cx="684662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71" y="1754674"/>
            <a:ext cx="1630907" cy="1066801"/>
            <a:chOff x="-4591107" y="4966359"/>
            <a:chExt cx="1949355" cy="1066801"/>
          </a:xfrm>
        </p:grpSpPr>
        <p:pic>
          <p:nvPicPr>
            <p:cNvPr id="10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864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</a:t>
            </a:r>
            <a:r>
              <a:rPr lang="ar-EG" dirty="0"/>
              <a:t>: مفرد أضلاع من النص – - مرادف سلام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2832" y="685800"/>
            <a:ext cx="6715095" cy="220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7949" y="2975213"/>
            <a:ext cx="6672325" cy="167298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4923" y="5181600"/>
            <a:ext cx="699448" cy="5334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21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5999" y="4648201"/>
            <a:ext cx="6771384" cy="16763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5867400"/>
            <a:ext cx="699448" cy="533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13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20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5842" y="0"/>
            <a:ext cx="9169842" cy="664266"/>
          </a:xfrm>
          <a:solidFill>
            <a:srgbClr val="FF9900">
              <a:alpha val="6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ar-EG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۔</a:t>
            </a:r>
            <a:endParaRPr lang="en-GB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30707" y="685800"/>
            <a:ext cx="1630908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021677">
            <a:off x="42991" y="2986568"/>
            <a:ext cx="20265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قِراءة جهرية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14" y="1"/>
            <a:ext cx="70346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8" r="4019" b="31469"/>
          <a:stretch/>
        </p:blipFill>
        <p:spPr bwMode="auto">
          <a:xfrm>
            <a:off x="2086568" y="6305266"/>
            <a:ext cx="6490963" cy="5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71" y="1754674"/>
            <a:ext cx="1630907" cy="1066801"/>
            <a:chOff x="-4591107" y="4966359"/>
            <a:chExt cx="1949355" cy="1066801"/>
          </a:xfrm>
        </p:grpSpPr>
        <p:pic>
          <p:nvPicPr>
            <p:cNvPr id="10" name="Picture 4" descr="2 clipart min, 2 min Transparent FREE for download on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-3691195" y="5629292"/>
              <a:ext cx="725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457" y="4495800"/>
            <a:ext cx="699448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23" y="3886201"/>
            <a:ext cx="699448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رقم الطالب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0563" y="152400"/>
            <a:ext cx="7092927" cy="2135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6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Border template with boy and girl writing with penc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6"/>
          <a:stretch/>
        </p:blipFill>
        <p:spPr bwMode="auto">
          <a:xfrm>
            <a:off x="0" y="489424"/>
            <a:ext cx="9144000" cy="63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b="10740"/>
          <a:stretch/>
        </p:blipFill>
        <p:spPr bwMode="auto">
          <a:xfrm>
            <a:off x="2286000" y="4995862"/>
            <a:ext cx="4724399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18036" y="3396799"/>
            <a:ext cx="6107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800" b="1" dirty="0">
                <a:solidFill>
                  <a:srgbClr val="FF0000"/>
                </a:solidFill>
              </a:rPr>
              <a:t>نَشاط (قصَّة الْمُثلَّث والْدائِرة)</a:t>
            </a:r>
          </a:p>
          <a:p>
            <a:pPr algn="ctr"/>
            <a:r>
              <a:rPr lang="ar-EG" sz="4800" b="1" dirty="0">
                <a:solidFill>
                  <a:srgbClr val="FF0000"/>
                </a:solidFill>
              </a:rPr>
              <a:t>في مَوْقَع التَّعلم الذَّكي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50000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EG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النَّشاط الْخِتامي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6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مصادر و أدوات التعلم عن بعد | جامعة قط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3499" r="21111" b="7501"/>
          <a:stretch/>
        </p:blipFill>
        <p:spPr bwMode="auto">
          <a:xfrm>
            <a:off x="0" y="0"/>
            <a:ext cx="8934652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400" y="228600"/>
            <a:ext cx="1486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أدوات</a:t>
            </a:r>
            <a:endParaRPr lang="en-U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352800"/>
            <a:ext cx="73632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r" rtl="1">
              <a:buFont typeface="+mj-lt"/>
              <a:buAutoNum type="arabicPeriod"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بَوابَة التَّعلم الذَّكي 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الْكِتاب الإلكتروني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أعواد خَشَب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6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lenm/lenm1510/lenm151000080/47650181-Stickman-Illustration-of-Kids-Opening-a-Giant-Book-Stock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735"/>
            <a:ext cx="8610600" cy="30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r="8014"/>
          <a:stretch/>
        </p:blipFill>
        <p:spPr bwMode="auto">
          <a:xfrm>
            <a:off x="76200" y="4229100"/>
            <a:ext cx="899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55849" y="5486400"/>
            <a:ext cx="2430473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الروتين اليومي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5684021"/>
            <a:ext cx="2430473" cy="646331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الروتين اليومي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676900"/>
            <a:ext cx="2430473" cy="64633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الروتين اليومي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0739" y="1295400"/>
            <a:ext cx="4204997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لِ</a:t>
            </a:r>
            <a:r>
              <a:rPr lang="ar-EG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نَ</a:t>
            </a:r>
            <a:r>
              <a:rPr lang="ar-EG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قْ</a:t>
            </a:r>
            <a:r>
              <a:rPr lang="ar-EG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رَ</a:t>
            </a:r>
            <a:r>
              <a:rPr lang="ar-EG" sz="9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أ مَعاً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9934" y="0"/>
            <a:ext cx="2172390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القراءة المستقلة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7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ickman Illustration of Kids Reading Books Growing Off a Tree Stock Illustration - 36320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43057"/>
            <a:ext cx="3773805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lustration of Little Kids sitting on a Big Chair while Reading Books Stock Illustration - 19110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09925"/>
            <a:ext cx="4286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655380"/>
            <a:ext cx="4648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EG" sz="80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مفردات الأسبوع </a:t>
            </a:r>
            <a:endParaRPr lang="en-US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5880" y="0"/>
            <a:ext cx="2028120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قراءة المفردات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مريم خميس الشامسي</a:t>
            </a:r>
            <a:endParaRPr lang="en-GB"/>
          </a:p>
        </p:txBody>
      </p:sp>
      <p:pic>
        <p:nvPicPr>
          <p:cNvPr id="12" name="Picture 2" descr="Three Students Reading A Book, Reading Clipart, Cartoon H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b="8944"/>
          <a:stretch/>
        </p:blipFill>
        <p:spPr bwMode="auto">
          <a:xfrm>
            <a:off x="-1" y="0"/>
            <a:ext cx="1446486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ne minute clock icon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5933" r="8092" b="15947"/>
          <a:stretch/>
        </p:blipFill>
        <p:spPr bwMode="auto">
          <a:xfrm>
            <a:off x="41815" y="1066801"/>
            <a:ext cx="1410357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5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034" y="18669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4600" y="2115448"/>
            <a:ext cx="2585964" cy="221599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3800" dirty="0"/>
              <a:t>رُبما</a:t>
            </a:r>
            <a:endParaRPr lang="ar-AE" sz="138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3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1717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2745" y="2392427"/>
            <a:ext cx="7438255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يا لَها مِنْ فِكْرَةٍ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1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4003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2859542"/>
            <a:ext cx="3735318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أَضْلاعٍ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7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034" y="2400300"/>
            <a:ext cx="8627763" cy="2857500"/>
            <a:chOff x="166034" y="386936"/>
            <a:chExt cx="8627763" cy="2857500"/>
          </a:xfrm>
        </p:grpSpPr>
        <p:pic>
          <p:nvPicPr>
            <p:cNvPr id="4" name="Picture 2" descr="http://g03.s.alicdn.com/kf/HTB10HI9IVXXXXbeaXXXq6xXFXXXS/retro-eyeglass-frames-new-model-eyewear-fra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4" y="386936"/>
              <a:ext cx="862776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548680"/>
              <a:ext cx="7776864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2859542"/>
            <a:ext cx="2828017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2600" dirty="0"/>
              <a:t>الْهَرَمُ</a:t>
            </a:r>
            <a:endParaRPr lang="ar-AE" sz="12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 مريم خميس الشامسي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3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6111</TotalTime>
  <Words>428</Words>
  <Application>Microsoft Office PowerPoint</Application>
  <PresentationFormat>On-screen Show (4:3)</PresentationFormat>
  <Paragraphs>139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Aharoni</vt:lpstr>
      <vt:lpstr>Arial</vt:lpstr>
      <vt:lpstr>Arial Unicode MS</vt:lpstr>
      <vt:lpstr>Calibri</vt:lpstr>
      <vt:lpstr>Office Theme</vt:lpstr>
      <vt:lpstr>PowerPoint Presentation</vt:lpstr>
      <vt:lpstr>§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أُوظَّفُ 3 2 1 الْمُفرداتُ الْجَديدةُ في جُمَلٍ مِنْ إِنْشائكِ۔</vt:lpstr>
      <vt:lpstr>ماذا نَسْتَطيعُ أَنْ نُشكل مَنْ ثَلاَثة أَعْواد خَشبيةٍ مُتَساويةٍ      </vt:lpstr>
      <vt:lpstr>نواتِجُ التِّعلُّم</vt:lpstr>
      <vt:lpstr>قصَّة</vt:lpstr>
      <vt:lpstr>۔</vt:lpstr>
      <vt:lpstr>۔</vt:lpstr>
      <vt:lpstr>۔</vt:lpstr>
      <vt:lpstr>۔</vt:lpstr>
      <vt:lpstr>۔</vt:lpstr>
      <vt:lpstr>۔</vt:lpstr>
      <vt:lpstr>۔</vt:lpstr>
      <vt:lpstr>۔</vt:lpstr>
      <vt:lpstr>۔</vt:lpstr>
      <vt:lpstr>۔</vt:lpstr>
      <vt:lpstr>النَّشاط الْخِتامي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جملة التعجب</dc:title>
  <dc:creator>Windows</dc:creator>
  <cp:lastModifiedBy>Hassan Abdulla Hassan Alhammadi</cp:lastModifiedBy>
  <cp:revision>229</cp:revision>
  <dcterms:created xsi:type="dcterms:W3CDTF">2016-09-10T14:36:53Z</dcterms:created>
  <dcterms:modified xsi:type="dcterms:W3CDTF">2020-04-04T11:17:41Z</dcterms:modified>
</cp:coreProperties>
</file>