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4" r:id="rId10"/>
    <p:sldId id="263" r:id="rId11"/>
    <p:sldId id="265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82911-29FA-4CF5-9EB8-9134AD71764B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DBEE9-A222-4215-85AB-10434838D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189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82911-29FA-4CF5-9EB8-9134AD71764B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DBEE9-A222-4215-85AB-10434838D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762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82911-29FA-4CF5-9EB8-9134AD71764B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DBEE9-A222-4215-85AB-10434838D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279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82911-29FA-4CF5-9EB8-9134AD71764B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DBEE9-A222-4215-85AB-10434838D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040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82911-29FA-4CF5-9EB8-9134AD71764B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DBEE9-A222-4215-85AB-10434838D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041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82911-29FA-4CF5-9EB8-9134AD71764B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DBEE9-A222-4215-85AB-10434838D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534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82911-29FA-4CF5-9EB8-9134AD71764B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DBEE9-A222-4215-85AB-10434838D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204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82911-29FA-4CF5-9EB8-9134AD71764B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DBEE9-A222-4215-85AB-10434838D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509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82911-29FA-4CF5-9EB8-9134AD71764B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DBEE9-A222-4215-85AB-10434838D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220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82911-29FA-4CF5-9EB8-9134AD71764B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DBEE9-A222-4215-85AB-10434838D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585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82911-29FA-4CF5-9EB8-9134AD71764B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DBEE9-A222-4215-85AB-10434838D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533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82911-29FA-4CF5-9EB8-9134AD71764B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ADBEE9-A222-4215-85AB-10434838D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042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219200"/>
            <a:ext cx="7772400" cy="1470025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ar-AE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المراجعة النهائية في مادة الكيمياء </a:t>
            </a:r>
            <a:br>
              <a:rPr lang="ar-AE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ar-AE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للصف الحادي العشر العام /1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219200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ar-AE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مدرسة الخالدية للتعليم الأساسي ح2 والثانوي بنين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72817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" y="345577"/>
            <a:ext cx="8472487" cy="138499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 rtl="1"/>
            <a:r>
              <a:rPr lang="ar-AE" sz="2800" b="1" dirty="0" smtClean="0">
                <a:solidFill>
                  <a:srgbClr val="FF0000"/>
                </a:solidFill>
              </a:rPr>
              <a:t>س9- إذا كانت رتبة المتفاعل </a:t>
            </a:r>
            <a:r>
              <a:rPr lang="en-US" sz="2800" b="1" dirty="0" smtClean="0">
                <a:solidFill>
                  <a:srgbClr val="FF0000"/>
                </a:solidFill>
              </a:rPr>
              <a:t>A </a:t>
            </a:r>
            <a:r>
              <a:rPr lang="ar-AE" sz="2800" b="1" dirty="0" smtClean="0">
                <a:solidFill>
                  <a:srgbClr val="FF0000"/>
                </a:solidFill>
              </a:rPr>
              <a:t> تسوي 1 و رتبة المتفاعل </a:t>
            </a:r>
            <a:r>
              <a:rPr lang="en-US" sz="2800" b="1" dirty="0" smtClean="0">
                <a:solidFill>
                  <a:srgbClr val="FF0000"/>
                </a:solidFill>
              </a:rPr>
              <a:t>B </a:t>
            </a:r>
            <a:r>
              <a:rPr lang="ar-AE" sz="2800" b="1" dirty="0" smtClean="0">
                <a:solidFill>
                  <a:srgbClr val="FF0000"/>
                </a:solidFill>
              </a:rPr>
              <a:t>تساوي 2 في التفاعل التالي</a:t>
            </a:r>
            <a:r>
              <a:rPr lang="en-US" sz="2800" b="1" dirty="0" smtClean="0">
                <a:solidFill>
                  <a:srgbClr val="FF0000"/>
                </a:solidFill>
              </a:rPr>
              <a:t>   </a:t>
            </a:r>
            <a:r>
              <a:rPr lang="ar-AE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</a:rPr>
              <a:t>   </a:t>
            </a:r>
            <a:r>
              <a:rPr lang="ar-AE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</a:rPr>
              <a:t>A  +  B               C</a:t>
            </a:r>
            <a:r>
              <a:rPr lang="ar-AE" sz="2800" b="1" dirty="0" smtClean="0">
                <a:solidFill>
                  <a:srgbClr val="FF0000"/>
                </a:solidFill>
              </a:rPr>
              <a:t>  فتكون الرتبة الكلية للتفاعل تساوي ؟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43485" y="4538990"/>
            <a:ext cx="3567113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r" rtl="1">
              <a:defRPr sz="2800" b="1"/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ar-AE" dirty="0" smtClean="0"/>
              <a:t>3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043487" y="2743200"/>
            <a:ext cx="3657600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 rtl="1"/>
            <a:r>
              <a:rPr lang="ar-AE" sz="2800" b="1" dirty="0" smtClean="0">
                <a:solidFill>
                  <a:schemeClr val="tx1"/>
                </a:solidFill>
              </a:rPr>
              <a:t>1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43487" y="3657600"/>
            <a:ext cx="3567113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r" rtl="1">
              <a:defRPr sz="2800" b="1"/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ar-AE" dirty="0"/>
              <a:t>2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043486" y="5533697"/>
            <a:ext cx="3567113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r" rtl="1">
              <a:defRPr sz="2800" b="1"/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ar-AE" dirty="0" smtClean="0"/>
              <a:t>4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4800600" y="1038074"/>
            <a:ext cx="7620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" name="5-Point Star 9"/>
          <p:cNvSpPr/>
          <p:nvPr/>
        </p:nvSpPr>
        <p:spPr>
          <a:xfrm>
            <a:off x="3657600" y="4502188"/>
            <a:ext cx="1143000" cy="9906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584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19224" y="685800"/>
            <a:ext cx="7315200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 rtl="1"/>
            <a:r>
              <a:rPr lang="ar-AE" sz="2800" b="1" dirty="0" smtClean="0">
                <a:solidFill>
                  <a:srgbClr val="FF0000"/>
                </a:solidFill>
              </a:rPr>
              <a:t>س10- يعمل الحفاز على زيادة سرعة التفاعل بسبب؟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981573" y="3987314"/>
            <a:ext cx="3567113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r" rtl="1">
              <a:defRPr sz="2800" b="1"/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ar-AE" dirty="0" smtClean="0"/>
              <a:t>يقلل طاقة التنشيط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076824" y="1981200"/>
            <a:ext cx="3657600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 rtl="1"/>
            <a:r>
              <a:rPr lang="ar-AE" sz="2800" b="1" dirty="0" smtClean="0">
                <a:solidFill>
                  <a:schemeClr val="tx1"/>
                </a:solidFill>
              </a:rPr>
              <a:t>يدخل في التفاعل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67299" y="2971800"/>
            <a:ext cx="3567113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r" rtl="1">
              <a:defRPr sz="2800" b="1"/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ar-AE" dirty="0" smtClean="0"/>
              <a:t>يزيد طاقة التنشيط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095874" y="5093962"/>
            <a:ext cx="3567113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r" rtl="1">
              <a:defRPr sz="2800" b="1"/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ar-AE" dirty="0"/>
              <a:t>جميع ما سبق.</a:t>
            </a:r>
            <a:endParaRPr lang="en-US" dirty="0"/>
          </a:p>
        </p:txBody>
      </p:sp>
      <p:sp>
        <p:nvSpPr>
          <p:cNvPr id="8" name="5-Point Star 7"/>
          <p:cNvSpPr/>
          <p:nvPr/>
        </p:nvSpPr>
        <p:spPr>
          <a:xfrm>
            <a:off x="3200400" y="3753624"/>
            <a:ext cx="1143000" cy="9906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2127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24203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19224" y="1091595"/>
            <a:ext cx="7315200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 rtl="1"/>
            <a:r>
              <a:rPr lang="ar-AE" sz="2800" b="1" dirty="0" smtClean="0">
                <a:solidFill>
                  <a:srgbClr val="FF0000"/>
                </a:solidFill>
              </a:rPr>
              <a:t>س1- تزداد سرعة التفاعلات الغازية بزيدة الضغط والسبب ؟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81401" y="4538990"/>
            <a:ext cx="5029198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r" rtl="1">
              <a:defRPr sz="2800" b="1"/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ar-AE" dirty="0" smtClean="0"/>
              <a:t>زيادة عدد التصادمات بين الجزيئات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505200" y="2219980"/>
            <a:ext cx="5105398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 rtl="1"/>
            <a:r>
              <a:rPr lang="ar-AE" sz="2800" b="1" dirty="0" smtClean="0">
                <a:solidFill>
                  <a:schemeClr val="tx1"/>
                </a:solidFill>
              </a:rPr>
              <a:t>زيادة عدد الجزيئات في وسط التفاعل. 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05200" y="3395990"/>
            <a:ext cx="5060155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r" rtl="1">
              <a:defRPr sz="2800" b="1"/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ar-AE" dirty="0" smtClean="0"/>
              <a:t>نقص عدد الجزيئات في وسط التفاعل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581402" y="5533697"/>
            <a:ext cx="5029198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r" rtl="1">
              <a:defRPr sz="2800" b="1"/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ar-AE" dirty="0" smtClean="0"/>
              <a:t>نقص عدد التصادمات بين الجزيئات</a:t>
            </a:r>
            <a:endParaRPr lang="en-US" dirty="0"/>
          </a:p>
        </p:txBody>
      </p:sp>
      <p:sp>
        <p:nvSpPr>
          <p:cNvPr id="8" name="5-Point Star 7"/>
          <p:cNvSpPr/>
          <p:nvPr/>
        </p:nvSpPr>
        <p:spPr>
          <a:xfrm>
            <a:off x="2438401" y="4371975"/>
            <a:ext cx="1143000" cy="9906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1559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00200" y="685800"/>
            <a:ext cx="7315200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 rtl="1"/>
            <a:r>
              <a:rPr lang="ar-AE" sz="2800" b="1" dirty="0" smtClean="0">
                <a:solidFill>
                  <a:srgbClr val="FF0000"/>
                </a:solidFill>
              </a:rPr>
              <a:t>س2- بإرتفاع درجة الحرارة ؟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186113" y="3754160"/>
            <a:ext cx="5379243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r" rtl="1">
              <a:defRPr sz="2800" b="1"/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ar-AE" dirty="0" smtClean="0"/>
              <a:t>تزداد مساحة السطح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200401" y="1600200"/>
            <a:ext cx="5455442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 rtl="1"/>
            <a:r>
              <a:rPr lang="ar-AE" sz="2800" b="1" dirty="0" smtClean="0">
                <a:solidFill>
                  <a:schemeClr val="tx1"/>
                </a:solidFill>
              </a:rPr>
              <a:t>تقل سرعة التفاعل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00401" y="2819400"/>
            <a:ext cx="5410199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r" rtl="1">
              <a:defRPr sz="2800" b="1"/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ar-AE" dirty="0" smtClean="0"/>
              <a:t>تقل طاقة حركة الجزيئات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200400" y="5080930"/>
            <a:ext cx="5364957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r" rtl="1">
              <a:defRPr sz="2800" b="1"/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ar-AE" dirty="0" smtClean="0"/>
              <a:t>تزداد طاقة حركة الجزيئات وعدد التصادمات</a:t>
            </a:r>
            <a:endParaRPr lang="en-US" dirty="0"/>
          </a:p>
        </p:txBody>
      </p:sp>
      <p:sp>
        <p:nvSpPr>
          <p:cNvPr id="8" name="5-Point Star 7"/>
          <p:cNvSpPr/>
          <p:nvPr/>
        </p:nvSpPr>
        <p:spPr>
          <a:xfrm>
            <a:off x="2043113" y="4847240"/>
            <a:ext cx="1143000" cy="9906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6936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14400" y="433387"/>
            <a:ext cx="7696200" cy="95410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 rtl="1"/>
            <a:r>
              <a:rPr lang="ar-AE" sz="2800" b="1" dirty="0" smtClean="0">
                <a:solidFill>
                  <a:srgbClr val="FF0000"/>
                </a:solidFill>
              </a:rPr>
              <a:t>س3- في التفاعل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ar-AE" sz="2800" b="1" dirty="0" smtClean="0">
                <a:solidFill>
                  <a:srgbClr val="FF0000"/>
                </a:solidFill>
              </a:rPr>
              <a:t> الغازي التالي الحفاز هو:</a:t>
            </a:r>
          </a:p>
          <a:p>
            <a:pPr algn="l"/>
            <a:r>
              <a:rPr lang="en-US" sz="2800" b="1" dirty="0" smtClean="0">
                <a:solidFill>
                  <a:srgbClr val="FF0000"/>
                </a:solidFill>
              </a:rPr>
              <a:t>N</a:t>
            </a:r>
            <a:r>
              <a:rPr lang="en-US" sz="2800" b="1" baseline="-25000" dirty="0" smtClean="0">
                <a:solidFill>
                  <a:srgbClr val="FF0000"/>
                </a:solidFill>
              </a:rPr>
              <a:t>2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ar-AE" sz="2800" b="1" dirty="0" smtClean="0">
                <a:solidFill>
                  <a:srgbClr val="FF0000"/>
                </a:solidFill>
              </a:rPr>
              <a:t>  </a:t>
            </a:r>
            <a:r>
              <a:rPr lang="en-US" sz="2800" b="1" dirty="0" smtClean="0">
                <a:solidFill>
                  <a:srgbClr val="FF0000"/>
                </a:solidFill>
              </a:rPr>
              <a:t>+ </a:t>
            </a:r>
            <a:r>
              <a:rPr lang="ar-AE" sz="2800" b="1" dirty="0" smtClean="0">
                <a:solidFill>
                  <a:srgbClr val="FF0000"/>
                </a:solidFill>
              </a:rPr>
              <a:t>   </a:t>
            </a:r>
            <a:r>
              <a:rPr lang="en-US" sz="2800" b="1" dirty="0" smtClean="0">
                <a:solidFill>
                  <a:srgbClr val="FF0000"/>
                </a:solidFill>
              </a:rPr>
              <a:t>3H</a:t>
            </a:r>
            <a:r>
              <a:rPr lang="en-US" sz="2800" b="1" baseline="-25000" dirty="0" smtClean="0">
                <a:solidFill>
                  <a:srgbClr val="FF0000"/>
                </a:solidFill>
              </a:rPr>
              <a:t>2</a:t>
            </a:r>
            <a:r>
              <a:rPr lang="en-US" sz="2800" b="1" dirty="0" smtClean="0">
                <a:solidFill>
                  <a:srgbClr val="FF0000"/>
                </a:solidFill>
              </a:rPr>
              <a:t>      </a:t>
            </a:r>
            <a:r>
              <a:rPr lang="ar-AE" sz="2800" b="1" dirty="0" smtClean="0">
                <a:solidFill>
                  <a:srgbClr val="FF0000"/>
                </a:solidFill>
              </a:rPr>
              <a:t>    </a:t>
            </a:r>
            <a:r>
              <a:rPr lang="en-US" sz="2800" b="1" dirty="0" smtClean="0">
                <a:solidFill>
                  <a:srgbClr val="FF0000"/>
                </a:solidFill>
              </a:rPr>
              <a:t>      </a:t>
            </a:r>
            <a:r>
              <a:rPr lang="en-US" sz="2800" b="1" baseline="30000" dirty="0" smtClean="0">
                <a:solidFill>
                  <a:srgbClr val="FF0000"/>
                </a:solidFill>
              </a:rPr>
              <a:t>Fe</a:t>
            </a:r>
            <a:r>
              <a:rPr lang="en-US" sz="2800" b="1" dirty="0" smtClean="0">
                <a:solidFill>
                  <a:srgbClr val="FF0000"/>
                </a:solidFill>
              </a:rPr>
              <a:t>       </a:t>
            </a:r>
            <a:r>
              <a:rPr lang="ar-AE" sz="2800" b="1" dirty="0" smtClean="0">
                <a:solidFill>
                  <a:srgbClr val="FF0000"/>
                </a:solidFill>
              </a:rPr>
              <a:t>   </a:t>
            </a:r>
            <a:r>
              <a:rPr lang="en-US" sz="2800" b="1" dirty="0" smtClean="0">
                <a:solidFill>
                  <a:srgbClr val="FF0000"/>
                </a:solidFill>
              </a:rPr>
              <a:t>        2NH</a:t>
            </a:r>
            <a:r>
              <a:rPr lang="en-US" sz="2800" b="1" baseline="-25000" dirty="0" smtClean="0">
                <a:solidFill>
                  <a:srgbClr val="FF0000"/>
                </a:solidFill>
              </a:rPr>
              <a:t>3</a:t>
            </a:r>
            <a:endParaRPr lang="en-US" sz="2800" b="1" baseline="-250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43485" y="4538990"/>
            <a:ext cx="3567113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r" rtl="1">
              <a:defRPr sz="2800" b="1"/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n-US" dirty="0">
                <a:solidFill>
                  <a:srgbClr val="FF0000"/>
                </a:solidFill>
              </a:rPr>
              <a:t>Fe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043487" y="2743200"/>
            <a:ext cx="3567111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 rtl="1"/>
            <a:r>
              <a:rPr lang="en-US" sz="2800" b="1" dirty="0" smtClean="0">
                <a:solidFill>
                  <a:srgbClr val="FF0000"/>
                </a:solidFill>
              </a:rPr>
              <a:t>N</a:t>
            </a:r>
            <a:r>
              <a:rPr lang="en-US" sz="2800" b="1" baseline="-25000" dirty="0" smtClean="0">
                <a:solidFill>
                  <a:srgbClr val="FF0000"/>
                </a:solidFill>
              </a:rPr>
              <a:t>2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43487" y="3657600"/>
            <a:ext cx="3567113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r" rtl="1">
              <a:defRPr sz="2800" b="1"/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n-US" dirty="0" smtClean="0">
                <a:solidFill>
                  <a:srgbClr val="FF0000"/>
                </a:solidFill>
              </a:rPr>
              <a:t>H</a:t>
            </a:r>
            <a:r>
              <a:rPr lang="en-US" baseline="-25000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043486" y="5533697"/>
            <a:ext cx="3567113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r" rtl="1">
              <a:defRPr sz="2800" b="1"/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n-US" dirty="0" smtClean="0">
                <a:solidFill>
                  <a:srgbClr val="FF0000"/>
                </a:solidFill>
              </a:rPr>
              <a:t>NH</a:t>
            </a:r>
            <a:r>
              <a:rPr lang="en-US" baseline="-25000" dirty="0" smtClean="0">
                <a:solidFill>
                  <a:srgbClr val="FF0000"/>
                </a:solidFill>
              </a:rPr>
              <a:t>3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3543300" y="1219200"/>
            <a:ext cx="121920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5-Point Star 9"/>
          <p:cNvSpPr/>
          <p:nvPr/>
        </p:nvSpPr>
        <p:spPr>
          <a:xfrm>
            <a:off x="3900485" y="4305300"/>
            <a:ext cx="1143000" cy="9906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543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85887" y="609600"/>
            <a:ext cx="7315200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 rtl="1"/>
            <a:r>
              <a:rPr lang="ar-AE" sz="2800" b="1" dirty="0" smtClean="0">
                <a:solidFill>
                  <a:srgbClr val="FF0000"/>
                </a:solidFill>
              </a:rPr>
              <a:t>س4- من التفاعلات السريعة؟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114802" y="4596140"/>
            <a:ext cx="4586284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r" rtl="1">
              <a:defRPr sz="2800" b="1"/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ar-AE" dirty="0" smtClean="0"/>
              <a:t>صدأ الحديد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114801" y="2138690"/>
            <a:ext cx="4586286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 rtl="1"/>
            <a:r>
              <a:rPr lang="ar-AE" sz="2800" b="1" dirty="0" smtClean="0">
                <a:solidFill>
                  <a:schemeClr val="tx1"/>
                </a:solidFill>
              </a:rPr>
              <a:t>طهي الطعام و أحتراق الغاز. 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14801" y="3233410"/>
            <a:ext cx="4586286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r" rtl="1">
              <a:defRPr sz="2800" b="1"/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ar-AE" dirty="0" smtClean="0"/>
              <a:t>تكون الكهوف بفعل المطر الحمضي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062414" y="5533697"/>
            <a:ext cx="4495798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r" rtl="1">
              <a:defRPr sz="2800" b="1"/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ar-AE" dirty="0"/>
              <a:t>جميع ما سبق.</a:t>
            </a:r>
            <a:endParaRPr lang="en-US" dirty="0"/>
          </a:p>
        </p:txBody>
      </p:sp>
      <p:sp>
        <p:nvSpPr>
          <p:cNvPr id="8" name="5-Point Star 7"/>
          <p:cNvSpPr/>
          <p:nvPr/>
        </p:nvSpPr>
        <p:spPr>
          <a:xfrm>
            <a:off x="2938464" y="1905000"/>
            <a:ext cx="1143000" cy="9906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0913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0" y="838200"/>
            <a:ext cx="7315200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 rtl="1"/>
            <a:r>
              <a:rPr lang="ar-AE" sz="2800" b="1" dirty="0" smtClean="0">
                <a:solidFill>
                  <a:srgbClr val="FF0000"/>
                </a:solidFill>
              </a:rPr>
              <a:t>س5- تبعا لنظرية التصادم يجب توفر كل من لحدوث التفاعل؟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57601" y="4114800"/>
            <a:ext cx="4895850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r" rtl="1">
              <a:defRPr sz="2800" b="1"/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ar-AE" dirty="0"/>
              <a:t>مساحة السطح والحفاز.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657602" y="1828800"/>
            <a:ext cx="4952998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 rtl="1"/>
            <a:r>
              <a:rPr lang="ar-AE" sz="2800" b="1" dirty="0" smtClean="0">
                <a:solidFill>
                  <a:schemeClr val="tx1"/>
                </a:solidFill>
              </a:rPr>
              <a:t>درجة الحرارة . 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62351" y="3134380"/>
            <a:ext cx="4862512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r" rtl="1">
              <a:defRPr sz="2800" b="1"/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ar-AE" dirty="0"/>
              <a:t>التركيز والضغط.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657600" y="5533697"/>
            <a:ext cx="4952999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r" rtl="1">
              <a:defRPr sz="2800" b="1"/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ar-AE" dirty="0" smtClean="0"/>
              <a:t>الطاقة الكافية والتصادمات الفعالة</a:t>
            </a:r>
            <a:endParaRPr lang="en-US" dirty="0"/>
          </a:p>
        </p:txBody>
      </p:sp>
      <p:sp>
        <p:nvSpPr>
          <p:cNvPr id="8" name="5-Point Star 7"/>
          <p:cNvSpPr/>
          <p:nvPr/>
        </p:nvSpPr>
        <p:spPr>
          <a:xfrm>
            <a:off x="2438401" y="5414962"/>
            <a:ext cx="1143000" cy="9906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2663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85887" y="685800"/>
            <a:ext cx="7315200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 rtl="1"/>
            <a:r>
              <a:rPr lang="ar-AE" sz="2800" b="1" dirty="0" smtClean="0">
                <a:solidFill>
                  <a:srgbClr val="FF0000"/>
                </a:solidFill>
              </a:rPr>
              <a:t>س6- التفاعلات التي من الرتبة الصفرية فيها؟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90786" y="4305955"/>
            <a:ext cx="6248399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r" rtl="1">
              <a:defRPr sz="2800" b="1"/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ar-AE" dirty="0" smtClean="0"/>
              <a:t>تزداد سرعة التفاعل للضعف بزيادة التركيز للضعف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400300" y="1981200"/>
            <a:ext cx="6338887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 rtl="1"/>
            <a:r>
              <a:rPr lang="ar-AE" sz="2800" b="1" dirty="0" smtClean="0">
                <a:solidFill>
                  <a:schemeClr val="tx1"/>
                </a:solidFill>
              </a:rPr>
              <a:t>تزداد سرعة التفاعل بزيادة التركيز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90786" y="3134380"/>
            <a:ext cx="6248401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r" rtl="1">
              <a:defRPr sz="2800" b="1"/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ar-AE" dirty="0" smtClean="0"/>
              <a:t>تقل سرعة التفاعل بنقص التركيز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445543" y="5272087"/>
            <a:ext cx="6248399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r" rtl="1">
              <a:defRPr sz="2800" b="1"/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ar-AE" dirty="0" smtClean="0"/>
              <a:t>لا تتغير سرعة التفاعل بزيادة أو نقص التركيز</a:t>
            </a:r>
            <a:endParaRPr lang="en-US" dirty="0"/>
          </a:p>
        </p:txBody>
      </p:sp>
      <p:sp>
        <p:nvSpPr>
          <p:cNvPr id="8" name="5-Point Star 7"/>
          <p:cNvSpPr/>
          <p:nvPr/>
        </p:nvSpPr>
        <p:spPr>
          <a:xfrm>
            <a:off x="1312068" y="5272087"/>
            <a:ext cx="1143000" cy="9906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6087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19224" y="762000"/>
            <a:ext cx="7315200" cy="95410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 rtl="1"/>
            <a:r>
              <a:rPr lang="ar-AE" sz="2800" b="1" dirty="0" smtClean="0">
                <a:solidFill>
                  <a:srgbClr val="FF0000"/>
                </a:solidFill>
              </a:rPr>
              <a:t>س7- إذا زاد التركيز للضعف وزادت سرعة التفاعل للضعف تكون رتبة المتفاعل ؟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81586" y="4115782"/>
            <a:ext cx="3567113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r" rtl="1">
              <a:defRPr sz="2800" b="1"/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ar-AE" dirty="0" smtClean="0"/>
              <a:t>3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967285" y="2219980"/>
            <a:ext cx="3657600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 rtl="1"/>
            <a:r>
              <a:rPr lang="ar-AE" sz="2800" b="1" dirty="0" smtClean="0">
                <a:solidFill>
                  <a:schemeClr val="tx1"/>
                </a:solidFill>
              </a:rPr>
              <a:t>1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43487" y="3167390"/>
            <a:ext cx="3567113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r" rtl="1">
              <a:defRPr sz="2800" b="1"/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ar-AE" dirty="0" smtClean="0"/>
              <a:t>2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043487" y="5105071"/>
            <a:ext cx="3567113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r" rtl="1">
              <a:defRPr sz="2800" b="1"/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ar-AE" dirty="0" smtClean="0"/>
              <a:t>4</a:t>
            </a:r>
            <a:endParaRPr lang="en-US" dirty="0"/>
          </a:p>
        </p:txBody>
      </p:sp>
      <p:sp>
        <p:nvSpPr>
          <p:cNvPr id="7" name="5-Point Star 6"/>
          <p:cNvSpPr/>
          <p:nvPr/>
        </p:nvSpPr>
        <p:spPr>
          <a:xfrm>
            <a:off x="3871912" y="1986290"/>
            <a:ext cx="1143000" cy="9906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3692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19224" y="762000"/>
            <a:ext cx="7315200" cy="95410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 rtl="1"/>
            <a:r>
              <a:rPr lang="ar-AE" sz="2800" b="1" dirty="0" smtClean="0">
                <a:solidFill>
                  <a:srgbClr val="FF0000"/>
                </a:solidFill>
              </a:rPr>
              <a:t>س8- إذا زاد التركيز للضعف وزادت السرعة إلى أربعة أضعاف  تكون رتبة المتفاعل ؟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81586" y="4115782"/>
            <a:ext cx="3567113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r" rtl="1">
              <a:defRPr sz="2800" b="1"/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ar-AE" dirty="0" smtClean="0"/>
              <a:t>3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076824" y="2219980"/>
            <a:ext cx="3657600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 rtl="1"/>
            <a:r>
              <a:rPr lang="ar-AE" sz="2800" b="1" dirty="0" smtClean="0">
                <a:solidFill>
                  <a:schemeClr val="tx1"/>
                </a:solidFill>
              </a:rPr>
              <a:t>1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19674" y="3167390"/>
            <a:ext cx="3567113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r" rtl="1">
              <a:defRPr sz="2800" b="1"/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ar-AE" dirty="0" smtClean="0"/>
              <a:t>2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043487" y="5105071"/>
            <a:ext cx="3567113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r" rtl="1">
              <a:defRPr sz="2800" b="1"/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ar-AE" dirty="0" smtClean="0"/>
              <a:t>4</a:t>
            </a:r>
            <a:endParaRPr lang="en-US" dirty="0"/>
          </a:p>
        </p:txBody>
      </p:sp>
      <p:sp>
        <p:nvSpPr>
          <p:cNvPr id="8" name="5-Point Star 7"/>
          <p:cNvSpPr/>
          <p:nvPr/>
        </p:nvSpPr>
        <p:spPr>
          <a:xfrm>
            <a:off x="3900487" y="2933700"/>
            <a:ext cx="1143000" cy="9906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4627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70A4204A30C0745B6B57CE2FE05046D" ma:contentTypeVersion="11" ma:contentTypeDescription="Create a new document." ma:contentTypeScope="" ma:versionID="8ca20d83a169ee9a105db2e2d1ff5c3a">
  <xsd:schema xmlns:xsd="http://www.w3.org/2001/XMLSchema" xmlns:xs="http://www.w3.org/2001/XMLSchema" xmlns:p="http://schemas.microsoft.com/office/2006/metadata/properties" xmlns:ns2="87ddf2da-c47d-4836-ba2d-c23b9177ecb5" xmlns:ns3="284397bf-a410-47b4-a9f4-ce2122053ece" targetNamespace="http://schemas.microsoft.com/office/2006/metadata/properties" ma:root="true" ma:fieldsID="0cc20fda43e2948136128ee28b6ec66b" ns2:_="" ns3:_="">
    <xsd:import namespace="87ddf2da-c47d-4836-ba2d-c23b9177ecb5"/>
    <xsd:import namespace="284397bf-a410-47b4-a9f4-ce2122053ec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ddf2da-c47d-4836-ba2d-c23b9177ecb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4397bf-a410-47b4-a9f4-ce2122053ece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8424525-BBEC-4740-8A4A-B6C59A4D1AB8}"/>
</file>

<file path=customXml/itemProps2.xml><?xml version="1.0" encoding="utf-8"?>
<ds:datastoreItem xmlns:ds="http://schemas.openxmlformats.org/officeDocument/2006/customXml" ds:itemID="{847595F9-3D23-4485-81EF-D57A2BEE8361}"/>
</file>

<file path=customXml/itemProps3.xml><?xml version="1.0" encoding="utf-8"?>
<ds:datastoreItem xmlns:ds="http://schemas.openxmlformats.org/officeDocument/2006/customXml" ds:itemID="{8A8B36C1-073D-4E89-A565-C985968AFC4C}"/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250</Words>
  <Application>Microsoft Office PowerPoint</Application>
  <PresentationFormat>On-screen Show (4:3)</PresentationFormat>
  <Paragraphs>53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المراجعة النهائية في مادة الكيمياء  للصف الحادي العشر العام /1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المراجعة النهائية في مادة الكيمياء  للصف الحادي العشر العام /1</dc:title>
  <dc:creator>DELL</dc:creator>
  <cp:lastModifiedBy>DELL</cp:lastModifiedBy>
  <cp:revision>13</cp:revision>
  <dcterms:created xsi:type="dcterms:W3CDTF">2020-06-09T16:59:41Z</dcterms:created>
  <dcterms:modified xsi:type="dcterms:W3CDTF">2020-06-09T18:37:40Z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0x010100F70A4204A30C0745B6B57CE2FE05046D</vt:lpwstr>
  </property>
</Properties>
</file>