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  <p:sldId id="268" r:id="rId14"/>
    <p:sldId id="269" r:id="rId15"/>
    <p:sldId id="270" r:id="rId16"/>
    <p:sldId id="27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5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E9"/>
    <a:srgbClr val="F8E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24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8678 14640 0,'36'0'140,"-1"0"-124,18 0-16,0 0 16,17 0-1,-17 0 1,-35 18-1,17-18 1,0 0 0,36 0-1,0 18 1,-36-18 0,18 0-1,-18 0 1,0 0-1,53 17 1,1-17 0,-36 0-16,35 18 15,123-18 17,-52 17-17,-124-17 1,18 0-1,-35 0 1,0 0 0,17 0-1,0 0 1,89 0 0,-36 0-1,-35 0 1,35-17-1,0-1 1,-17 1 0,52 17-1,1 0 17,-71 0-17,17 0 1,-17 0-1,0 0 1,-18 0 0,36 0-1,-54 0 1,36 17 0,-17 1-1,-1-18 1,18 0-1,-18 0 1,-17 0 0,-1 0-1,1 0 17,0 0 14,-18 17 126,-18-17-109,0 18-63,-17-18 15,0 18 1,-18-18 0,-18 17-1,-17-17 1,18 0 0,34 0-1,-34 0 1,17 0-1,18 0 1,-36 0 0,18 0-1,35 0 1,-70 0 0,53 0 15,0 0-16,-1 0 1,19 0 0,-18 0 31,17 0-32,-17 0 16,-18 0-31,0 0 16,-53 0 0,71 0 15,-1 0-15,-17 0-1,18 0 1,-35 0-1,-36 0 1,53 0 0,-35 0-1,35 0 1,0 0 0,-18 0-1,1 18 1,17-18-1,0 0 1,35 0 0,-17 0-1,0 0 1,-1 0 15,1 0-15,0 0-1,0 0 1,-1 0-16,1 0 16,-18 0-1,18 0 1,17 0 0,-52 0-1,17 0 1,-18 18-1,18-18 1,36 0 0,-1 0-1,0 0 63,18 17 1,-17-17 14,-1 0-93,-17 18 16,17-18 0,-17 18-1,0-18 1,17 0-1,0 0 1,1 0 0,17 17 77,17-17-30,1 18-47,0-18-1,-1 18 1,19-18-1,-1 0-15,18 17 16,70 1 0,-88-18-1,54 17 1,-1-17 0,-35 18-1,70-18 1,36 0-1,-88 0 1,70 0 0,0 18 15,-71-1-15,19 1-1,34-18 1,-70 0-1,35 0 1,0 0 0,-17 0-1,17 0 1,0 0 0,-52 0-1,34 0 1,-17 0-1,-35 0 1,17 0 0,18 0 15,53 0-15,-53 0 15,0 0-31,-18 0 15,35 0 1,-52 0 0,0 0-1,17 0 1,-17 0 0,34 0-1,1 0 1,-35 0-1,0 0 1,-1 0 0,1 0 31,17-18-16,-17 18-16,-1 0 1,1 0 0,-18-17-1,18 17 1,-1 0 62,1 0-78,0 0 16,-1-18-1,1 18 17,-18-18-1,0 1 125,0-1-125,0 1-15,0-1 46,0 0-30,0 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08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20973 7461 0,'17'0'15,"1"18"-15,0-18 32,-1 0-1,-17 18 47,-17-18-31,-19 0-32,19 0 1,-54 0 0,36 0-1,-18 0 1,18 0-16,-18 0 16,35 0 30,0 0-30,18 17 62,0 1-62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14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20902 7796 0,'-18'0'109,"1"0"-93,-1 0-16,1 0 15,-89 0 1,18 0 0,17 0-16,-17 0 15,-71 0 1,106 0 0,-17 0-1,-72 0 1,107 0-1,-88 0 1,17-17 0,88 17-1,-52 0 1,-1 0 15,18 0-15,-17 0-1,-1 0 1,36 0 0,-18 0-1,18 0 1,17 0 15,-17 0 0,-18 0-31,0 0 16,-18 0 0,36 0-1,-18 0 1,35 0 0,1 0-1,-71 0 16,17 0-15,18 0-16,0 0 16,-53 0-1,71 0 1,-18 0 0,-17 0-1,17 0 1,-53 0-1,0 17 1,71-17 0,-18 0-1,18 18 1,17-18 0,0 0 30,1 0 298,-1 0-328,-35 18-16,18-18 15,0 0 1,-1 17-16,1-17 16,-53 0-1,35 0 1,-35 18 0,17-18 15,36 0-16,-53 0 1,17 0 0,36 0-1,-18 0 1,0 0 0,35 0-1,-52 0 1,17 0-1,35 0 1,-52 0 0,-1 0-1,36 0 1,0 0 0,-18 0 15,-18 0-16,1 0 1,17 0 0,17 0-1,-17 0 1,18 0 0,-18 0-1,18 0 1,17 0-1,-17 0 1,-18 0 0,36 0-1,-36 0 1,0 0 0,35 0 15,0-18-16,-35 18 1,18 0 0,-35-17-1,34 17 1,19 0 0,-54 0-1,18 0 1,18 0-1,0 0 1,-18 0 0,0 0-1,0 0 1,18 0 15,17 0-15,-35 0-1,0 0 1,18 0 15,17 0-15,-17 0-16,17 0 16,1 0-1,-1 0 1,-35 0 15,36 0-15,-1 0-1,0 0 17,1 0-17,-1 0-15,-17 0 31,17 0-15,0 0 0,-17 0-1,18 0 1,-19 0 0,19 0 15,-1 0 0,0 0-15,1 0-16,-1 0 31,0 0 0,18-18 16,-17 18-31,-1 0 31,0 0-16,1 0 0,-1 0-15,1 0-1,-1 0 48,0 0-16,1 0 0,-1 0 15,0 0 16,1 0 141,17-18-141,0 1-62,0-1 327,0 0-311,0 1-17,0-1 1,0 1 0,-18-1-1,18 0 1,-18 1-1,18-1 1,0 0 0,0 1-1,0-1 1,-17 0 0,17-17-1,0 18 1,0-1 15,0 0-15,0 1-1,0-1 1,0 0-16,0 1 31,0-1-15,0-17-1,0 17 1,0 1 15,0-1 32,0 0-63,0 1 15,0-1 1,0 0 15,0 1 79,0-1-79,0-17-15,0 17-1,0-17-15,0 0 16,0 17-1,0 0 1,0 1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30.39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4374 8096 0,'0'0'0,"18"0"31,0 0-15,-1 0-1,1 0 1,0 0 0,35 0-1,35 0 1,-53 0-16,36 0 15,70 0 1,0 0 0,-71 0-1,19 0 1,-1 0 0,0 0 15,18 0-16,-71 0 1,18 0-16,-18 0 16,106 0-1,-88 0 1,106 0 0,0 0-1,-71 0 1,-17 0-16,-19 36 15,90-36 1,-37 0 0,125 17-1,-19 1 1,-87-18 0,105 53 15,-17-36-16,-89-17 1,36 36 0,0-1-1,-106-17 1,70-1 0,1-17-1,-36 18 1,71-18-1,-36 17 1,-70-17 0,53 18-1,-18-18 1,-17 0 0,-19 0 15,-16 0-16,-1 0 1,18 0 0,-35 0-1,17 0-15,0 0 16,36 0 0,-36 0-1,36 0 1,-1 0-1,-35 0 1,-17 0 0,0 0-1,-1 0 1,36 0 31,-35-18-32,35 1 1,-18 17 0,-17 0-1,17 0 1,-17 0 15,-18-18 47,17 18-78,1 0 47,0-17 16,-18-19-63,0 19 15,0-19 1,0 19 0,0-1-1,0 0 1,0 1-1,0-1 1,0 1 15,-18 17 32,0 0-32,1 0 16,-19 0-31,19 0-1,-19 0-15,19 0 16,-1 0-1,-35 0 1,0 0 0,0-18-1,-17 18 1,-18-18 15,52 18-31,-34 0 31,35 0-15,17 0-16,0 0 16,-70 0-1,17 0 1,36 0 0,-35 0-1,34 0 1,-17 0-1,18 0 1,0 0 0,0 0-16,-1 0 15,-52-17 1,35 17 15,0 0-15,-17 0-1,34 0 1,-34 0 0,17 0-1,18 0 1,-71 0 0,71-18-1,-1 18 1,-34 0-1,-18 0 1,35 0 0,-36-18-1,-16 18 1,69 0 0,-52 0 15,-18 0-16,18 0 1,-35 0 0,34 0-1,54 0 1,-18 0 0,-35 0-1,53 0 1,-36 0-1,36 0 1,-53 0 0,0-17-1,35 17 1,-18 0 0,-17 0 15,35 0-16,18 0-15,-36 0 16,-35 0 0,53 0-1,-70 0 1,35 0 0,35 0-1,-53 0 1,18 0-1,17 0 1,18 0 0,-52 0-1,87 0 1,-53 0 0,1-36-1,52 36 1,-52-35 15,-36 0-15,70 17 15,19 18-15,-1 0-16,1 0 15,-1-17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33.86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5274 7902 0,'-18'0'62,"-17"0"-46,17 0-16,1 0 15,-18 0 1,17 0-16,0 0 16,-35 0-1,18 0 1,-35-17 0,17 17 15,17 0-16,1 0-15,0 0 16,0 0 0,17 0-1,-17 0 1,17 0 0,0 0-1,1 0 1,-1 0-1,-17 0 1,17 0 0,0 0-1,1 0 1,-1 0 0,1 0 30,-1 0 17,-17 0-16,17 0-47,-17 17 31,17-17-31,0 0 31,1 0-31,-1 0 32,1 0 14,17 18-14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40.76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4339 7920 0,'18'0'16,"-1"0"-16,1-18 31,0 18-15,-1 0-1,1 0 1,17 0 0,36 0-1,-18 0 1,-18 0-16,0 0 16,54 0-1,-72 0 1,54 0-1,-18 0 1,0 0 0,70-17-1,-52-1 1,-19 18 0,37-18 15,-36 1-16,-18 17 1,35-18 0,-34 18-1,-1-18 1,18 18 0,0-17-1,-18 17 1,0 0-1,18 0 1,-17 0 0,34-18-1,36 18 1,-53 0 0,88 0-1,-88 0 16,35 0-15,36 0 0,-54 0-1,54 0 1,-36 0 0,-53 0-1,53 0 1,0 0-1,-52 0 1,52 0 0,-18 0-1,-34 0 1,34 18 0,1-18 15,-18 0-16,17 0 1,1 17 0,-36-17-1,0 0 1,36 0 0,-36 0-1,36 18 1,35-18-1,-53 18 1,35-1 0,-18 1-1,-34-18 1,34 18 0,1-1 15,-71 1-16,53 0 1,-18-18 0,0 17-16,0-17 15,54 35 1,-36-35 0,-18 18-16,35 0 15,19 35 1,-54-53-1,0 17-15,0-17 16,18 18 0,-35-18-1,0 0 1,-1 0 62,1 0-62,0 18-1,-1-18-15,1 0 16,-1 0 0,1 17-1,17 1 1,-17-18-1,17 0 1,-17 17 0,0-17-1,17 18 1,0-18 0,-17 18 15,-1-18-16,1 0 64,-18 17 77,0 1-94,-18-18 16,-17 18-62,18-18-16,-1 0 31,0 0-15,1 0-16,-54 0 16,18 17 15,35-17-16,1 0 1,-1 0 0,-105 18-1,87-18 1,1 0 0,18 18-1,-19-18-15,-70 0 16,1 17-1,69-17 1,1 0 0,17 0-1,-35 0 17,-141 0-17,142 0 1,-72 0 15,54 0-15,52 0-1,-53 0 1,1 0 0,17 0-1,-18 0 1,1 0-1,34 0 1,-34 0 0,-1 0-1,36 0 17,0 0-32,-36 0 31,36 0-16,-53-17 1,17 17 0,36 0-1,-18 0 1,-35 0 0,53 0-1,-18 0 1,-53-18-1,71 18 1,-18 0 0,-36 0-1,54 0 1,-35 0 0,17 0-1,17 0-15,-34 0 31,-36 0-15,53 0 0,-17 0-1,-1 0 1,36 0 0,-36 0-1,1 0 1,52 0-1,-53 0 1,1 0 0,52 0-1,-35 0 1,18 0 15,0 0-15,-18 0-1,-18 0 1,54 0 0,-36 0-1,0 0 1,35 0 0,-17 0-1,-36 0 1,36 0-1,0 0 1,-1 0 0,19 0 31,-1 0-32,1 0 1,-54 0-1,36 18 1,-1-18-16,1 0 16,18 17-1,-1-17 1,-17 0 0,-1 18-1,1-18 16,-18 0-15,35 0 0,1 0 15,-1 0-31,1 0 16,-19 0 15,19 0-16,-1 0 1,0 0 0,1 0 31,34 0 234,1 0-266,0 0 1,-1 0-16,19 0 16,16 0-1,-34 0 1,17 0 0,1 0 15,-1 0-16,36 0 1,-54 0 0,1 0-1,17 0 1,18 17 0,-35-17-1,52 0 1,1 0-1,-54 0 1,36 18 0,0-18-1,-18 0 1,18 0 0,36 0 15,-54 0-16,0 0 1,36 18 0,-54-18-1,54 0 1,-36 0 0,0 0-16,1 17 15,34-17 1,-34 0-1,16 0 1,19 0 0,-36 0-1,18 0 1,18 0 0,-36 0 15,36 0-16,-18 0 1,-18 0 0,18 0-1,0 0 1,-18 0 0,18 0-1,17 18 1,-52-18-1,53 0 1,-36 18 0,0-18 15,-17 0-15,-1 0 15,1 0-16,17 0 1,36 0 0,-18 0-1,17 17 1,-34-17-16,-1 0 16,0 18-1,18-18 1,-18 0-1,1 0 1,-1 18 0,-17-18-1,35 0 1,17 0 15,-52 0-15,35 17-1,-36-17 1,19 0-16,-19 0 16,36 0-1,-18 0 1,18 0 0,0 0-1,-35 0 1,-1 0 15,1 0 0,0 0-15,-1 0-16,19 0 16,-1 18 15,18-18-16,-18 18 1,18-18 0,-18 0-1,-17 0 1,70 17 0,0 1-1,-35-18 1,18 17-1,-36-17 1,-17 0-16,-1 0 16,1 0-1,0 0 1,-1 18 15,19-18 0,17 0-15,-1 0 0,-34 0-1,0 0 1,52 18 0,-52-18-1,70 0 1,0 0-1,-52 0 1,34 0 0,1 0-1,-54 0 1,19 17 0,-19-17 15,1 0-16,0 0 360,-1 0-359,1 0 0,35 0-1,-18 0-15,18-17 16,70 17 0,-87 0-1,-19 0 16,19 0-15,-19 0 0,1 0 15,-1 0-15,19 0-1,-19-18 1,1 18-1,17 0 1,-17 0 0,-18-18 15,18 18 47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46.23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25559 7867 0,'17'0'32,"1"0"-17,17 0-15,36 0 16,-18-18 0,88 1-1,-35-19 1,176 19-1,-141 17 1,53-36-16,-53 36 16,247 0-1,-176 0 1,141 0 0,-89 0 15,-105 0-16,-106 0 1,53 0 0,-53 0-1,88 0 1,0 0 0,-88 0-1,70 36 1,1-19-1,-36-17 1,71 18 0,-18 0-1,-88-18 1,53 0 0,-36 0 15,-35 0-16,36 0 1,17 0 0,-35 0-1,35 0 1,-17 0 0,-54 0-1,36 0 1,-35 0-1,0 0 17,-1 0-17,-17 17-15,18-17 16,0 18 0,-18 0 46,-18-1-15,-17 1-47,-18-18 16,-18 18-1,-52-18 1,52 17-1,18-17-15,-17 0 16,-71 35 0,88-17-1,-71-18 1,-17 18 0,88-18 15,-53 0-16,-17 0 1,70 0 0,-71 0-1,-70 0 1,124 0 0,-89 0-1,18 17 1,53-17-1,-36 0 1,-70 0 0,124 0-1,-142 0 1,53 0 15,71 0-15,-53 0-1,53 0 1,35 0 0,-35 0-1,0 0 1,35 0-16,0-17 16,-71 17-1,107 0 1,-89 0-1,53 0 1,35 0 0,-52 0-1,17 0 1,17 0 0,1 0 15,-35 0-16,52 0 1,-35 0 0,0 0-1,36 0 1,-36 0 0,35 0-1,0 0 1,-17 0 203,0 0-204,-18 0 1,-18 0-16,18 0 15,18 0 1,-18 0-16,18 0 16,-18-18-1,35 18 17,1 0-17,52 0 266,-17 0-281,17 0 16,35 18 0,19 17-1,34 18 1,1-35 0,-71-1-1,35-17 1,-18 0-1,-17 0-15,18 0 16,70 18 0,18-1-1,-18-17 1,53 18 0,-106-18-1,18 0 16,-18 0-15,-17 0 0,52 0-1,18 0 1,-88 0 0,35 0-1,36 0 1,-89 0-1,53 0 1,0 0 0,-35 0-1,106 0 1,0 0 0,-106 0-1,17 0 16,1 0-15,-18 0 0,35 0-1,0 0 1,-53 0 0,36 0-1,0 0 1,-36 0-1,35 0 1,-34 0 0,-1 0-1,18 0 1,-18 0 15,-17 0-31,-1 0 31,1 0 1,0 0-17,-1 0 1,1 0 0,0 0-1,-1 0 16,1 0-15,-1 0 0,1 0-1,0 0 1,-1 0 0,19 0-1,-1 0 16,-17 0-15,-1 0 0,19 0-1,-1 0 1,18 0 0,0 0-1,-36 0 1,1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29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11677 14393 0,'-18'0'32,"1"0"-1,-1 0-15,-17 0-1,17 0 1,-17 0-1,-36-17 1,18-1 0,-88-17-1,18 0 1,70 35 15,0 0-15,18-18-1,-1 18-15,19 0 16,-54 0 0,36 0-1,-36-18 1,18 18 0,-17 0-1,35 0 1,17 0-1,0 0 1,1 0 0,-1 0 15,-35 0-15,18 0-1,-18 0 1,-53 0-1,36 0 17,17 0-17,-36 0 1,19 0 0,35 0-1,-36 0 1,36 0-1,-18 0 1,-35 0 0,17 0-1,18 0 1,-17 0 0,17 0 15,17 0-16,1 18 1,-18 0 0,18-18-16,0 17 15,-36 1 1,36-18 0,17 0-1,-35 35 1,18-35-1,0 18-15,-36-1 16,1 1 0,34-18-1,19 18 17,-19-18-17,19 0 1,-1 0-1,-17 0 1,17 0 0,-17 0-1,17 0 1,1 0 0,-1 0 15,0 0 0,18-18 94,18 0-94,0 1-31,-1 17 16,72-18 0,246-52-1,-159 34 1,-35 36-16,18 0 15,-36 0 1,-34 0 0,34 0-1,18 0 1,-106 0 0,124 0 15,-71 0-16,-52 0 1,34 0 0,-17 0-1,0 0 1,53 0 0,17 0-1,-70 0 1,35 18-1,-17-18 1,-18 0 0,35 0-1,-35 0 1,-18 0 0,71 0 15,-18 0-16,-52 18 1,17-18 0,-18 0-1,-35 17 1,53-17 0,-18 0-1,0 0 1,1 18-1,-1-18 1,-17 0 62,-89 0 47,-35 0-125,36 0 16,-36 17-16,-18-17 15,18 18 1,-158 17 0,52-17-1,124-18 1,17 18 0,36-18 15,18 17-16,-1-17 1,0 0 31,-17 0-16,17 0-15,-17 0-1,0 0-15,-1 0 16,-34 18 0,17-18-1,35 0-15,-17 18 16,-88-1 0,70 1 15,-71 17-16,36 0 1,35-35 0,-17 18-1,17-18 1,35 0 0,0 0-1,1 0 1,-1 0-1,53 0 329,1-18-344,34-35 16,54 36-1,52 17 1,71 0-16,-35 0 16,17 0-1,-194 0 1,18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39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22931 14305 0,'17'0'187,"71"0"-171,-17 0-16,35 0 16,-18 0-1,71 0 1,-53 0-1,-54 0 1,72 0 0,-18 0-1,-18 18 1,35-18 15,-34 0-15,-36 0-16,-1 17 15,72-17 1,-36 0 0,-53 0-1,54 0 1,-19 0 0,-52 0-1,17 0 1,53 0 15,71 0-15,-53 0-1,-18 0 1,-53 0 0,-17 0 15,0 0-16,-1 0 1,36 0 0,53 0-1,0 0 1,-36 0 0,-34 0-1,-1 0 1,-17 0-1,-1 0 17,19 0-17,-1 0 1,0 0 15,-17 0-15,-1 0-1,54 18 1,-18-18 0,35 0-1,-35 0 1,0 0 0,53 0-1,-71 0 1,-17 0-16,-1 0 15,1 0 1,0 0 0,-18-18 62,17 18 156,18 0-218,18 18-1,-35 0 1,17-1 0,1-17-1,-19 0 1,1 18 15,-1-18 0,1 18-15,0-18-16,-1 0 63,1 0-17,-18 17-46,18-17 16,-18 18 0,0 0 15,17-18-31,1 0 47,-18 17-16,18-17-15,-1 0 15,1 0 0,-1 0 32,-17 18-16,0-1 31,-17-17-31,17 18-32,-18-18 1,1 0-1,-1 18 1,-17-18 0,-1 0-1,-87 17 1,88 1 0,-36-18-16,36 18 15,-71-18 1,88 0-1,-88 17 1,1-17 0,52 0-1,-35 0 1,17 0 0,36 0 15,-36 0-16,18 0 1,36 0 0,-36 0-1,-18 0 1,36 0 0,-36 0-1,-17 0 1,53 0-1,-53 0 1,-18-35 0,88 35-1,-105-18 1,34 18 15,37 0-15,-37 0-1,-16 0 1,87 0 0,-35 0-1,18 0 1,-18 0-16,18 0 16,-54 0-1,36 0 1,-52 0-1,34 0 1,18 0 0,-17 0-1,-19 0 17,36 0-17,1 0 1,16 0-1,19 0 1,-19 0 0,-17 0-1,18 0 17,-18 0-17,36-17 1,-19-1-1,-17 0 1,36 18 0,-19 0-1,19-17 1,-18 17 0,-18 0 15,35 0-16,0 0-15,-17 0 16,0 0 0,0 0-1,-1 0 17,19 0 30,-1 0 16,0 0 172,1 0-234,17 17-16,-18 1 15,0-18 1,1 18 0,-1-1-1,0-17 1,18 18 15,-17-18 0,-1 0 32,18 18 156,0-1-141,0 1-63,0 0 1,0-1 15,0 1 1,0-1-32,-17-17 31,17 18 16,17-18 93,-17 18-140,18-18 16,-1 0 0,19 0-1,-19 17 1,1-17-1,35 18 1,-35-18 0,-18 18-1,17-18 1,1 0 15,0 0-15,34 0-1,-34 0 1,0 0 0,-1 0-1,1 0 1,0 0 0,-1 0-1,1 0 1,0 0-1,52 0 1,-35 0 0,36 0-1,17 0 17,-70 0-17,-1 0 1,19 0-1,-1-18-15,18 18 16,70 0 0,-70 0-1,88 0 1,-35 0 0,-71 0-1,36 0 1,-36 0-1,-17 0 1,17 0 0,53 0-1,-52 0 1,87 0 15,-35 0-15,-52 0-1,-1 0 1,0 0 0,0 0-1,36 0 1,17 18 0,-52-18-1,69 17 1,19 1-1,-71-18 1,17 0 0,18 0-1,-52 0 17,34 0-17,19 0 1,-37 0-1,90 0 1,16 0 0,-122 0-1,34 0 1,-52 0 0,17 0 15,-17 0 0,-1 0-15,1 0-16,17 0 15,-17 0 1,0 0-16,17 0 31,-18 0-15,1 0-1,0 0 1,17 0 15,18 0-15,-18 0 0,0 0-16,-17 0 15,35 0 1,-35 0-1,-1 0 1,1 0 109,0 0 125,-18-18-125,0 1-94,0-1-31,0 0 16,0 1 0,0-1-1,0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42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26705 14076 0,'-17'0'156,"-19"0"-156,1 0 16,-18 0-1,-88 0 1,53 17 0,35-17-1,-18 18 1,18-18-16,-88 0 31,88 18-15,-88-18-1,-35 0 1,141 0 0,-71 0-1,35 0 1,36 0 0,-36 0-1,-17 0 1,53 0-1,-36 0 1,1 0 0,35 0-1,-36 0 17,36-18-17,-1 18 1,-16 0-1,16 0 1,19 0 0,-1 0 15,-17 0-31,-1 0 16,-16 0-1,16 0 1,19 0 15,-1 0-15,0 0-16,-70 0 31,53 0-15,0 0-1,-1 0 1,-17 18-1,18-1 1,-35-17 0,-19 18-1,19 0 1,-107-1 0,1 36-1,53-53 1,-1 18-1,36-18 1,53 0 0,-36 18-1,1-18 17,34 0-17,1 0 1,17 0-1,1 0 1,-1 0 15,0 0-15,1 0 0,-1 0-1,0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46.8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20937 7620 0,'-17'0'62,"-19"0"-62,-16 0 16,-90 0-1,-246 0 1,106-35 0,35 35-16,0 0 15,-211 0 1,87 0-1,195 0 1,-212-36 0,141 36-1,-35-52-15,88-1 16,-142 0 15,160 35-15,53-35-1,-142 18 1,124 35 0,-88-71-1,52 18 1,124 36 0,-70-19-1,17 1 1,35 18-1,-34-1 1,-37 0 0,37-17-1,-36 35 1,35-18 0,53 18-1,-18 0 16,18 0-15,18 0 0,-36 0-1,19 0 1,16 0 0,1 0-1,0 0 1,17 0 15,36 0 141,-1 0-156,1 0-16,17 0 15,1 0 1,-1 0-1,18 0 1,-18 0 0,53 18-1,0 17 1,-17 1 15,17-1-15,0-18-1,-17 1 1,-18 0 0,53-1-1,-71 1 1,106 0 0,35-1-1,-70-17 1,229 36-1,18-19 1,-176-17 0,17 36-1,-89-36 1,-16 17 0,52-17-1,88 18 1,36 35-1,-160-53 1,213 17 0,-195 1-1,-17 17-15,18-35 16,35 18 0,-54-18-1,-16 0-15,-37 0 16,107 18-1,-71-18 1,36 0 0,-71 0-1,-36 0 1,19 0 15,34 0-15,-34 0-1,52 0 1,-35 0 0,-18 0-1,18 0 1,17 0 0,-34-18-1,34 0 1,18-17-1,-35 35 1,36-35 0,16 17 15,-69 18-31,-1-18 31,0 1-15,-17 17-1,-1 0 1,-17-18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49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20849 7197 0,'0'-18'15,"0"0"17,0 1-1,-35-1 0,17 0-31,-35 1 16,-17-1-1,-1 1 17,36 17-17,-71-18 1,-53-17-1,124 35 1,-88-18 0,34 0-1,37 18 1,-37 0 0,-17 0-1,54 0 1,-37 0-1,-16 0 1,52 0 0,-71 0-1,36 0 1,35 0 15,-18 0-15,19 0-1,16 0 1,1 0 0,0 0-1,-53-17 1,17 17 0,18 0-1,18 0-15,-36 0 16,-17 0-1,35-18 1,-35 18 0,0 0-1,70 0 1,-70 0 15,17 0-15,18 0-1,-35 0 1,0 0 0,17 0-1,19 0 1,-54 0 0,70 0-1,-52 0 1,-18 0-1,71 0 1,-71 0 0,0-18-1,54 18 1,-1 0 15,17 0-15,1 0-1,-18 0 1,-17 0 0,17 0-1,-18 0 1,18-17 15,0 17-15,36 0-1,-19 0 1,1 0 0,0 0-1,-36 0 1,36 0 15,17 0-15,-17 0-1,0 0 1,17 0 0,1 0-1,-19 0 1,19 0 0,-1 0-1,0 0 1,-17 0 296,0 0-296,0 0-16,-18 17 31,-53 1-15,18 0-1,70-1 1,-17-17-16,-1 18 16,-34 0-1,17-18 1,-35 17 0,17-17-1,18 0 1,-17 18-1,-1 0 1,53-18 0,-17 17-1,18-17 17,-1 0-17,0 18 1,1-18 15,17 17 16,-18-17-16,18 18 16,18-18 125,17 0-156,18 0-1,53 0-15,-18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5:51.3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20161 7585 0,'18'0'0,"0"0"63,-71-36 31,-36 19-79,1-18 1,-35-36-1,-142-17 1,89 70 0,-300-88-1,70 53 1,265 18 0,-194-35-1,17 70 1,177 0-1,-159 0 1,194 0 0,0 0-16,54 0 15,-37 0 1,54 0 15,17 0-15,1 0-1,-1 0 17,36 0 93,-1 0-125,19 0 15,70 0 1,70-36 0,36 36-1,528-17 1,-34 17-1,-424 0 1,159 53 0,-176 17-1,-159-35 1,105 18 0,-70 18-1,-88-53 1,0-1-1,0-17 1,-53 18 15,18-18 1,-1 0 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02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14623 7250 0,'17'0'94,"1"0"-63,0 0-31,-1 0 32,1 0-17,35 0 1,-36 0-1,54 0 1,70 17 0,-88-17-1,35 18-15,-17 0 16,123 17 0,-106-18-1,71 1 1,-53 0-1,-36-18 1,18 0 0,18 17-1,-53-17 1,71 0 0,-72 0 15,19 0-31,17 0 15,18 0 1,-35 18 0,-1-18-1,-17 0 1,35 0 0,-52 0-1,69 18 1,-87-18-1,0 0 1,-1 0 0,1 0-1,0 0 32,-1 0-16,1 0 141,17 0-156,0 0-16,18 17 31,-17-17-15,-19 18-1,1-18 1,-1 0 15,1 0 16,0 0-31,-1 0-16,19 0 15,52 0 1,-35-18 0,106-17-1,70-18 1,-141 53 0,71 0 15,-71 0-16,-35 0 1,0 0 0,-18 0-1,-17 0 17,17 0 249,-17 0-266,35-18 1,17 18-16,36 0 16,106 0-1,-89 0 1,53 0 0,-52 0 15,-89 0-16,53 0 1,-17 0 0,-18 0-1,-18 0 1,36 0 0,-36 0-1,36 0 1,17 0-1,-35 0 1,70 0 0,-70 0-1,0-17 1,-35 17 0,-1 0-1,1 0 16,35-18-15,-36 18 0,1-17-1,35-1 1,-18 0 0,36 1-1,-1-1 1,-52 18-1,53-18 1,-36 18 0,0 0-1,0 0 1,1 0 15,-19 0-15,1 0-1,0 0 1,-1 0 0,19 0-1,16 0 1,-16 0 0,-1-17-1,-17 17 1,-1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01T13:57:07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14605 7532 0,'18'0'125,"-1"0"-125,1 0 16,0 0-1,-1 0 1,71 0-1,-52 0 1,17 17 0,-18-17-1,0 0 1,36 0 0,-54 0-1,72 0 16,-1 0-15,-53 0 0,53 0-1,0 0 1,-52 0 0,34 0-1,18 0 1,-52 0-1,34 0 1,1 0 0,-36 0-1,18 0 1,53 0 15,-53 0-31,70 0 31,1 0-15,-71 0 0,88 0-1,-88 0 1,17 0-16,1 18 16,70 0-1,-53-18 1,-70 0-1,17 0 1,-17 0 0,-1 0 296,19 0-312,16 0 16,1 0-1,36 0 1,34 17 0,-35 1-1,-70-18 1,52 18 0,1-18-1,-18 0 1,88 0-1,-88 0 1,0 0-16,17 0 16,36 35-1,-53-35 1,71 18 0,-36-18-1,-53 0 16,53 17-15,-17-17 0,-18 18-1,35-18 1,18 17 0,-71-17-1,53 0 1,-17 0-1,-54 0 1,89 18 0,-35-18-1,-54 0 1,54 0 0,-36 0 15,-17 0-16,0 0 1,35 0 0,-18 0-1,35 0 1,1 0 0,-53 0-1,70 0 1,0 0-1,-53 0 1,36 0 0,-54 0-1,1 0-15,17 0 32,-17 0-1,17 0-16,-17 0 1,0 0 0,17 0-1,18 0 1,-18 0 0,-17 0-16,-1 0 15,19 0 1,-19 0-1,36 0 1,-35 18 0,17-18-1,0 17 1,18 1 15,-53 0-15,53-18-1,-18 0 1,-17 0 15,0 0 1,-1 0-17,1 0 1,0 0-1,-1 0 1,1 0 0,0 0 15,-1 0-15,1 0-1,-1 0 1,1 0-1,0 0 1,-1 0 0,1 0-1,0 0 1,-1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4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1674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5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134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7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6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4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884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7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2382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69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883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5457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1F82D-5EEC-4F63-8F9F-753316F95507}" type="datetimeFigureOut">
              <a:rPr lang="ar-AE" smtClean="0"/>
              <a:t>15/10/1441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E44B2C-9DF3-4C71-8EA4-F56F3CC1CED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873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9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00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6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2.png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customXml" Target="../ink/ink5.xml"/><Relationship Id="rId24" Type="http://schemas.openxmlformats.org/officeDocument/2006/relationships/image" Target="../media/image43.png"/><Relationship Id="rId32" Type="http://schemas.openxmlformats.org/officeDocument/2006/relationships/image" Target="../media/image4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5.png"/><Relationship Id="rId10" Type="http://schemas.openxmlformats.org/officeDocument/2006/relationships/image" Target="../media/image3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3.png"/><Relationship Id="rId9" Type="http://schemas.openxmlformats.org/officeDocument/2006/relationships/customXml" Target="../ink/ink4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customXml" Target="../ink/ink13.xml"/><Relationship Id="rId3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DE534C-C77F-485D-AC89-CF6E815ED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4" t="27111" r="29667" b="7112"/>
          <a:stretch/>
        </p:blipFill>
        <p:spPr>
          <a:xfrm>
            <a:off x="2225040" y="1278255"/>
            <a:ext cx="774192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7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1D012-0308-4DB3-8349-63E82FFDA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5469" t="34584" r="14765" b="58333"/>
          <a:stretch/>
        </p:blipFill>
        <p:spPr>
          <a:xfrm>
            <a:off x="7827874" y="857250"/>
            <a:ext cx="3402101" cy="685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CE260F-187A-471F-B659-3F3F8D753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0034" t="63306" r="40200" b="27446"/>
          <a:stretch/>
        </p:blipFill>
        <p:spPr>
          <a:xfrm>
            <a:off x="2147139" y="1699601"/>
            <a:ext cx="3205365" cy="8435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8CB93B5-7A83-4FBE-9101-7D3BD35B5E8D}"/>
              </a:ext>
            </a:extLst>
          </p:cNvPr>
          <p:cNvSpPr txBox="1">
            <a:spLocks/>
          </p:cNvSpPr>
          <p:nvPr/>
        </p:nvSpPr>
        <p:spPr>
          <a:xfrm>
            <a:off x="809625" y="910142"/>
            <a:ext cx="7022173" cy="632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حتى عند ثبات الحجم ودرجة الحرارة قد يتغير الضغط بسبب تغير عدد الجسيمات في المادة </a:t>
            </a:r>
            <a:r>
              <a:rPr lang="en-US" sz="3200" dirty="0">
                <a:solidFill>
                  <a:schemeClr val="tx1"/>
                </a:solidFill>
                <a:cs typeface="(AH) Manal Black" pitchFamily="2" charset="-78"/>
              </a:rPr>
              <a:t>N</a:t>
            </a:r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5FA6AE5-CFBE-4AD9-937B-01789D1EA3AD}"/>
              </a:ext>
            </a:extLst>
          </p:cNvPr>
          <p:cNvSpPr txBox="1">
            <a:spLocks/>
          </p:cNvSpPr>
          <p:nvPr/>
        </p:nvSpPr>
        <p:spPr>
          <a:xfrm>
            <a:off x="7115175" y="1595941"/>
            <a:ext cx="4336123" cy="1266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ar-AE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كلما زاد عدد الجسيمات في المادة </a:t>
            </a:r>
            <a:r>
              <a:rPr lang="en-US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N</a:t>
            </a:r>
            <a:r>
              <a:rPr lang="ar-AE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 زاد الضغط </a:t>
            </a:r>
          </a:p>
          <a:p>
            <a:pPr>
              <a:lnSpc>
                <a:spcPct val="170000"/>
              </a:lnSpc>
            </a:pPr>
            <a:r>
              <a:rPr lang="ar-AE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كلما قل عدد الجسيمات في المادة </a:t>
            </a:r>
            <a:r>
              <a:rPr lang="en-US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N</a:t>
            </a:r>
            <a:r>
              <a:rPr lang="ar-AE" sz="2000" b="1" dirty="0">
                <a:solidFill>
                  <a:srgbClr val="002060"/>
                </a:solidFill>
                <a:cs typeface="L2L salwa eg" panose="02000000000000000000" pitchFamily="2" charset="-78"/>
              </a:rPr>
              <a:t> قل الضغط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C678D-6DCB-4822-8565-CA41F597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38" y="2627175"/>
            <a:ext cx="5919788" cy="3197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637282-E6A4-49A4-BD9A-7A203E269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9062" t="57030" r="45235" b="33750"/>
          <a:stretch/>
        </p:blipFill>
        <p:spPr>
          <a:xfrm>
            <a:off x="4320711" y="3524749"/>
            <a:ext cx="3776589" cy="1247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3AA315-9A48-441E-8949-8916477DF0F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2900" y="4862398"/>
            <a:ext cx="4491824" cy="1103392"/>
          </a:xfrm>
          <a:prstGeom prst="rect">
            <a:avLst/>
          </a:prstGeom>
        </p:spPr>
      </p:pic>
      <p:sp>
        <p:nvSpPr>
          <p:cNvPr id="26" name="Callout: Line 25">
            <a:extLst>
              <a:ext uri="{FF2B5EF4-FFF2-40B4-BE49-F238E27FC236}">
                <a16:creationId xmlns:a16="http://schemas.microsoft.com/office/drawing/2014/main" id="{A3AA2BB6-FF4A-486A-8B1B-A128EEC73B7D}"/>
              </a:ext>
            </a:extLst>
          </p:cNvPr>
          <p:cNvSpPr/>
          <p:nvPr/>
        </p:nvSpPr>
        <p:spPr>
          <a:xfrm>
            <a:off x="8214760" y="3417361"/>
            <a:ext cx="1068476" cy="577874"/>
          </a:xfrm>
          <a:prstGeom prst="borderCallout1">
            <a:avLst>
              <a:gd name="adj1" fmla="val 18750"/>
              <a:gd name="adj2" fmla="val -8333"/>
              <a:gd name="adj3" fmla="val 66348"/>
              <a:gd name="adj4" fmla="val -37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dirty="0">
                <a:solidFill>
                  <a:schemeClr val="tx1"/>
                </a:solidFill>
              </a:rPr>
              <a:t>بوحدة الكلفن </a:t>
            </a:r>
            <a:r>
              <a:rPr lang="en-US" dirty="0">
                <a:solidFill>
                  <a:schemeClr val="tx1"/>
                </a:solidFill>
              </a:rPr>
              <a:t>K</a:t>
            </a:r>
            <a:endParaRPr lang="ar-A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5B49-1F2B-4F80-B7E9-80114E10F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9167" r="18750" b="50000"/>
          <a:stretch/>
        </p:blipFill>
        <p:spPr>
          <a:xfrm>
            <a:off x="5562600" y="628649"/>
            <a:ext cx="6029325" cy="226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CACD1-02ED-4E58-8784-918B5A8441F5}"/>
                  </a:ext>
                </a:extLst>
              </p:cNvPr>
              <p:cNvSpPr txBox="1"/>
              <p:nvPr/>
            </p:nvSpPr>
            <p:spPr>
              <a:xfrm>
                <a:off x="2314575" y="1104900"/>
                <a:ext cx="2483308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CACD1-02ED-4E58-8784-918B5A84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5" y="1104900"/>
                <a:ext cx="2483308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F8AA6A-E9DC-40DF-8CD8-F5832916F128}"/>
                  </a:ext>
                </a:extLst>
              </p:cNvPr>
              <p:cNvSpPr txBox="1"/>
              <p:nvPr/>
            </p:nvSpPr>
            <p:spPr>
              <a:xfrm>
                <a:off x="2228850" y="2514600"/>
                <a:ext cx="2470483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F8AA6A-E9DC-40DF-8CD8-F5832916F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2514600"/>
                <a:ext cx="2470483" cy="1127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1757F-B835-4993-B132-75A7F04A3CFA}"/>
                  </a:ext>
                </a:extLst>
              </p:cNvPr>
              <p:cNvSpPr txBox="1"/>
              <p:nvPr/>
            </p:nvSpPr>
            <p:spPr>
              <a:xfrm>
                <a:off x="1965388" y="3968355"/>
                <a:ext cx="6611874" cy="120680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323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020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293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013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1757F-B835-4993-B132-75A7F04A3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88" y="3968355"/>
                <a:ext cx="6611874" cy="1206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E9912-77D4-4801-9C84-1CA8C5A3ADB1}"/>
                  </a:ext>
                </a:extLst>
              </p:cNvPr>
              <p:cNvSpPr txBox="1"/>
              <p:nvPr/>
            </p:nvSpPr>
            <p:spPr>
              <a:xfrm>
                <a:off x="2146363" y="5476101"/>
                <a:ext cx="24727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E9912-77D4-4801-9C84-1CA8C5A3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63" y="5476101"/>
                <a:ext cx="247279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9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5B49-1F2B-4F80-B7E9-80114E10F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9178" r="18750" b="41958"/>
          <a:stretch/>
        </p:blipFill>
        <p:spPr>
          <a:xfrm>
            <a:off x="5457825" y="877977"/>
            <a:ext cx="6029325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CACD1-02ED-4E58-8784-918B5A8441F5}"/>
                  </a:ext>
                </a:extLst>
              </p:cNvPr>
              <p:cNvSpPr txBox="1"/>
              <p:nvPr/>
            </p:nvSpPr>
            <p:spPr>
              <a:xfrm>
                <a:off x="963855" y="1144669"/>
                <a:ext cx="21263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CACD1-02ED-4E58-8784-918B5A844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55" y="1144669"/>
                <a:ext cx="212635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F8AA6A-E9DC-40DF-8CD8-F5832916F128}"/>
                  </a:ext>
                </a:extLst>
              </p:cNvPr>
              <p:cNvSpPr txBox="1"/>
              <p:nvPr/>
            </p:nvSpPr>
            <p:spPr>
              <a:xfrm>
                <a:off x="963855" y="2184925"/>
                <a:ext cx="1564787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F8AA6A-E9DC-40DF-8CD8-F5832916F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55" y="2184925"/>
                <a:ext cx="1564787" cy="1033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1757F-B835-4993-B132-75A7F04A3CFA}"/>
                  </a:ext>
                </a:extLst>
              </p:cNvPr>
              <p:cNvSpPr txBox="1"/>
              <p:nvPr/>
            </p:nvSpPr>
            <p:spPr>
              <a:xfrm>
                <a:off x="963855" y="3639522"/>
                <a:ext cx="5228932" cy="11085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020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293</m:t>
                          </m:r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41757F-B835-4993-B132-75A7F04A3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55" y="3639522"/>
                <a:ext cx="5228932" cy="1108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E9912-77D4-4801-9C84-1CA8C5A3ADB1}"/>
                  </a:ext>
                </a:extLst>
              </p:cNvPr>
              <p:cNvSpPr txBox="1"/>
              <p:nvPr/>
            </p:nvSpPr>
            <p:spPr>
              <a:xfrm>
                <a:off x="1144830" y="5147268"/>
                <a:ext cx="27157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3600" dirty="0"/>
                  <a:t>n</a:t>
                </a:r>
                <a14:m>
                  <m:oMath xmlns:m="http://schemas.openxmlformats.org/officeDocument/2006/math">
                    <m:r>
                      <a:rPr lang="ar-AE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127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ar-AE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7E9912-77D4-4801-9C84-1CA8C5A3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30" y="5147268"/>
                <a:ext cx="2715743" cy="553998"/>
              </a:xfrm>
              <a:prstGeom prst="rect">
                <a:avLst/>
              </a:prstGeom>
              <a:blipFill>
                <a:blip r:embed="rId6"/>
                <a:stretch>
                  <a:fillRect l="-10337" t="-24176" b="-50549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B6205-CFB4-480A-9AA1-823DD472A20D}"/>
                  </a:ext>
                </a:extLst>
              </p:cNvPr>
              <p:cNvSpPr txBox="1"/>
              <p:nvPr/>
            </p:nvSpPr>
            <p:spPr>
              <a:xfrm>
                <a:off x="6880288" y="2133628"/>
                <a:ext cx="4347857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127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𝑚𝑜𝑙</m:t>
                    </m:r>
                  </m:oMath>
                </a14:m>
                <a:endParaRPr lang="ar-AE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B6205-CFB4-480A-9AA1-823DD472A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88" y="2133628"/>
                <a:ext cx="4347857" cy="741293"/>
              </a:xfrm>
              <a:prstGeom prst="rect">
                <a:avLst/>
              </a:prstGeom>
              <a:blipFill>
                <a:blip r:embed="rId7"/>
                <a:stretch>
                  <a:fillRect l="-6452" t="-8197" b="-2213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2B32C7-05DF-43AE-BF1E-C79DC95F7E3C}"/>
              </a:ext>
            </a:extLst>
          </p:cNvPr>
          <p:cNvCxnSpPr/>
          <p:nvPr/>
        </p:nvCxnSpPr>
        <p:spPr>
          <a:xfrm flipH="1">
            <a:off x="8096250" y="2581275"/>
            <a:ext cx="504825" cy="361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D2B72-1262-49B2-A659-4158EF38272B}"/>
              </a:ext>
            </a:extLst>
          </p:cNvPr>
          <p:cNvCxnSpPr/>
          <p:nvPr/>
        </p:nvCxnSpPr>
        <p:spPr>
          <a:xfrm flipH="1">
            <a:off x="10525125" y="2366148"/>
            <a:ext cx="504825" cy="361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909ABD-4053-499A-95CA-E46CE2141470}"/>
                  </a:ext>
                </a:extLst>
              </p:cNvPr>
              <p:cNvSpPr txBox="1"/>
              <p:nvPr/>
            </p:nvSpPr>
            <p:spPr>
              <a:xfrm>
                <a:off x="7286265" y="3218478"/>
                <a:ext cx="23724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509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909ABD-4053-499A-95CA-E46CE2141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265" y="3218478"/>
                <a:ext cx="2372444" cy="553998"/>
              </a:xfrm>
              <a:prstGeom prst="rect">
                <a:avLst/>
              </a:prstGeom>
              <a:blipFill>
                <a:blip r:embed="rId8"/>
                <a:stretch>
                  <a:fillRect l="-11568" t="-24176" b="-4945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CE954-E9E6-4C48-9A30-C6C9C61A6504}"/>
                  </a:ext>
                </a:extLst>
              </p:cNvPr>
              <p:cNvSpPr txBox="1"/>
              <p:nvPr/>
            </p:nvSpPr>
            <p:spPr>
              <a:xfrm>
                <a:off x="7162440" y="4233763"/>
                <a:ext cx="29639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509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AE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CE954-E9E6-4C48-9A30-C6C9C61A6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40" y="4233763"/>
                <a:ext cx="2963953" cy="553998"/>
              </a:xfrm>
              <a:prstGeom prst="rect">
                <a:avLst/>
              </a:prstGeom>
              <a:blipFill>
                <a:blip r:embed="rId9"/>
                <a:stretch>
                  <a:fillRect l="-9465" t="-24444" b="-51111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4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7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E5B49-1F2B-4F80-B7E9-80114E10F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2" t="34835" r="52834" b="54370"/>
          <a:stretch/>
        </p:blipFill>
        <p:spPr>
          <a:xfrm>
            <a:off x="4221429" y="761999"/>
            <a:ext cx="7265722" cy="1323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CBF65-F8F1-4D95-B888-0229D554C606}"/>
                  </a:ext>
                </a:extLst>
              </p:cNvPr>
              <p:cNvSpPr txBox="1"/>
              <p:nvPr/>
            </p:nvSpPr>
            <p:spPr>
              <a:xfrm>
                <a:off x="1738121" y="1666875"/>
                <a:ext cx="2483308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CBF65-F8F1-4D95-B888-0229D554C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21" y="1666875"/>
                <a:ext cx="2483308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F611E-7AEB-4849-92AB-3F0009F0F53C}"/>
                  </a:ext>
                </a:extLst>
              </p:cNvPr>
              <p:cNvSpPr txBox="1"/>
              <p:nvPr/>
            </p:nvSpPr>
            <p:spPr>
              <a:xfrm>
                <a:off x="1652396" y="3076575"/>
                <a:ext cx="2470483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ar-AE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ar-AE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ar-A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CF611E-7AEB-4849-92AB-3F0009F0F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96" y="3076575"/>
                <a:ext cx="2470483" cy="1127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7E742-F454-4752-8697-59B743478C77}"/>
                  </a:ext>
                </a:extLst>
              </p:cNvPr>
              <p:cNvSpPr txBox="1"/>
              <p:nvPr/>
            </p:nvSpPr>
            <p:spPr>
              <a:xfrm>
                <a:off x="1197363" y="4362450"/>
                <a:ext cx="5793253" cy="111158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368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156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ar-AE" sz="3600" b="0" i="1" smtClean="0">
                              <a:latin typeface="Cambria Math" panose="02040503050406030204" pitchFamily="18" charset="0"/>
                            </a:rPr>
                            <m:t>273</m:t>
                          </m:r>
                          <m:r>
                            <a:rPr lang="ar-AE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175</m:t>
                          </m:r>
                        </m:den>
                      </m:f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7E742-F454-4752-8697-59B743478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363" y="4362450"/>
                <a:ext cx="5793253" cy="1111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7DC95B-E17E-45BA-8086-D2EA8FF2CC2B}"/>
                  </a:ext>
                </a:extLst>
              </p:cNvPr>
              <p:cNvSpPr txBox="1"/>
              <p:nvPr/>
            </p:nvSpPr>
            <p:spPr>
              <a:xfrm>
                <a:off x="7338821" y="2785159"/>
                <a:ext cx="2799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95+273=368K</a:t>
                </a:r>
                <a:endParaRPr lang="ar-A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07DC95B-E17E-45BA-8086-D2EA8FF2C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21" y="2785159"/>
                <a:ext cx="2799549" cy="430887"/>
              </a:xfrm>
              <a:prstGeom prst="rect">
                <a:avLst/>
              </a:prstGeom>
              <a:blipFill>
                <a:blip r:embed="rId6"/>
                <a:stretch>
                  <a:fillRect t="-25352" r="-6100" b="-47887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C287F-44C8-4D09-83C7-854E676F5AF9}"/>
                  </a:ext>
                </a:extLst>
              </p:cNvPr>
              <p:cNvSpPr txBox="1"/>
              <p:nvPr/>
            </p:nvSpPr>
            <p:spPr>
              <a:xfrm>
                <a:off x="7338821" y="2141994"/>
                <a:ext cx="2622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0+273=273K</a:t>
                </a:r>
                <a:endParaRPr lang="ar-A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C287F-44C8-4D09-83C7-854E676F5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21" y="2141994"/>
                <a:ext cx="2622962" cy="430887"/>
              </a:xfrm>
              <a:prstGeom prst="rect">
                <a:avLst/>
              </a:prstGeom>
              <a:blipFill>
                <a:blip r:embed="rId7"/>
                <a:stretch>
                  <a:fillRect t="-25352" r="-6744" b="-49296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166F2-786A-4336-AF20-CFCB92E96F57}"/>
                  </a:ext>
                </a:extLst>
              </p:cNvPr>
              <p:cNvSpPr txBox="1"/>
              <p:nvPr/>
            </p:nvSpPr>
            <p:spPr>
              <a:xfrm>
                <a:off x="7664838" y="4562475"/>
                <a:ext cx="30217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240326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ar-AE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166F2-786A-4336-AF20-CFCB92E96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838" y="4562475"/>
                <a:ext cx="302172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7A5EEF-07FB-42E9-B18B-88C221CC0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2083" t="29778" r="42167" b="63259"/>
          <a:stretch/>
        </p:blipFill>
        <p:spPr>
          <a:xfrm>
            <a:off x="8455025" y="803910"/>
            <a:ext cx="2736850" cy="680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88EC2-E623-49B2-BAFF-2793BB4D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52587"/>
            <a:ext cx="10515600" cy="46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05CA8-18CC-4E4C-BA5F-84F7471E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912" y="2119312"/>
            <a:ext cx="4657725" cy="41753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9E8251-5AF4-48E0-83D1-380AB3DF12C6}"/>
              </a:ext>
            </a:extLst>
          </p:cNvPr>
          <p:cNvSpPr txBox="1">
            <a:spLocks/>
          </p:cNvSpPr>
          <p:nvPr/>
        </p:nvSpPr>
        <p:spPr>
          <a:xfrm>
            <a:off x="1141249" y="3574062"/>
            <a:ext cx="5485143" cy="6329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تمدد الغازات </a:t>
            </a:r>
            <a:r>
              <a:rPr lang="en-US" sz="3200" dirty="0">
                <a:solidFill>
                  <a:schemeClr val="tx1"/>
                </a:solidFill>
                <a:cs typeface="(AH) Manal Black" pitchFamily="2" charset="-78"/>
              </a:rPr>
              <a:t>&lt;</a:t>
            </a:r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 السوائل </a:t>
            </a:r>
            <a:r>
              <a:rPr lang="en-US" sz="3200" dirty="0">
                <a:solidFill>
                  <a:schemeClr val="tx1"/>
                </a:solidFill>
                <a:cs typeface="(AH) Manal Black" pitchFamily="2" charset="-78"/>
              </a:rPr>
              <a:t>&lt;</a:t>
            </a:r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 </a:t>
            </a:r>
            <a:r>
              <a:rPr lang="ar-AE" sz="3200" dirty="0" err="1">
                <a:solidFill>
                  <a:schemeClr val="tx1"/>
                </a:solidFill>
                <a:cs typeface="(AH) Manal Black" pitchFamily="2" charset="-78"/>
              </a:rPr>
              <a:t>الموادالصلبة</a:t>
            </a:r>
            <a:endParaRPr lang="ar-AE" sz="3200" dirty="0">
              <a:solidFill>
                <a:schemeClr val="tx1"/>
              </a:solidFill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6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26EB9-89CC-46BD-8631-46682D132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17" t="21926" r="29083" b="73333"/>
          <a:stretch/>
        </p:blipFill>
        <p:spPr>
          <a:xfrm>
            <a:off x="7407275" y="818525"/>
            <a:ext cx="4023360" cy="670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E7BD9-8D9D-47D1-9C0D-CFD30B3F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676457"/>
            <a:ext cx="10109200" cy="744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660B7-310E-4C5B-86B4-761D0C6D84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39350" y="2559216"/>
            <a:ext cx="1391285" cy="541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D6B14-AB32-4447-BA99-7B261D545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5" y="3197373"/>
            <a:ext cx="8600440" cy="1715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8E875-2F58-4101-9793-0DAA3CC255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1365" y="5051432"/>
            <a:ext cx="10706100" cy="424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C4DBB2-B3AF-4C6C-A82F-EF05BD92AC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3950" y="5591800"/>
            <a:ext cx="5543550" cy="44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AA0EE-6CA1-4B25-A16C-E42E5719B3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50" y="5658475"/>
            <a:ext cx="2266950" cy="409575"/>
          </a:xfrm>
          <a:prstGeom prst="rect">
            <a:avLst/>
          </a:prstGeom>
        </p:spPr>
      </p:pic>
      <p:pic>
        <p:nvPicPr>
          <p:cNvPr id="1026" name="Picture 2" descr="لماذا يطفو الجليد على الماء | علومي">
            <a:extLst>
              <a:ext uri="{FF2B5EF4-FFF2-40B4-BE49-F238E27FC236}">
                <a16:creationId xmlns:a16="http://schemas.microsoft.com/office/drawing/2014/main" id="{722E30CF-F11F-4588-BD5B-56D8A7C7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" y="210437"/>
            <a:ext cx="2567305" cy="14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اسا بالعربي - 10 أمور مثيرة للاهتمام عن الماء">
            <a:extLst>
              <a:ext uri="{FF2B5EF4-FFF2-40B4-BE49-F238E27FC236}">
                <a16:creationId xmlns:a16="http://schemas.microsoft.com/office/drawing/2014/main" id="{0CE995DD-4DBE-40E1-9C25-D0DD4085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5" y="324907"/>
            <a:ext cx="1303190" cy="13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بوصة ماجيك usb سيارة بولا الكرة البلازما مصباح النيون ضوء ...">
            <a:extLst>
              <a:ext uri="{FF2B5EF4-FFF2-40B4-BE49-F238E27FC236}">
                <a16:creationId xmlns:a16="http://schemas.microsoft.com/office/drawing/2014/main" id="{FD79A982-F500-4512-ACD5-E041ED9B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8" y="3197373"/>
            <a:ext cx="1745612" cy="17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15B5-5CA7-4282-ACFC-3DFE1ABFC929}"/>
              </a:ext>
            </a:extLst>
          </p:cNvPr>
          <p:cNvSpPr txBox="1">
            <a:spLocks/>
          </p:cNvSpPr>
          <p:nvPr/>
        </p:nvSpPr>
        <p:spPr>
          <a:xfrm>
            <a:off x="8753475" y="839257"/>
            <a:ext cx="2466972" cy="70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6600" dirty="0">
                <a:solidFill>
                  <a:srgbClr val="C00000"/>
                </a:solidFill>
                <a:cs typeface="(AH) Manal Black" pitchFamily="2" charset="-78"/>
              </a:rPr>
              <a:t>مبدأ باسكال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C1BDC-DE12-4E1C-94EF-90117916C65A}"/>
              </a:ext>
            </a:extLst>
          </p:cNvPr>
          <p:cNvSpPr/>
          <p:nvPr/>
        </p:nvSpPr>
        <p:spPr>
          <a:xfrm>
            <a:off x="2351359" y="2424410"/>
            <a:ext cx="779412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1-تفسير بعض التطبيقات المرتبطة بمبدأ باسكال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0EBF1-567F-4D8A-9175-A8ACD57C891C}"/>
              </a:ext>
            </a:extLst>
          </p:cNvPr>
          <p:cNvSpPr/>
          <p:nvPr/>
        </p:nvSpPr>
        <p:spPr>
          <a:xfrm>
            <a:off x="3269665" y="3510260"/>
            <a:ext cx="61670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تطبيق مبدأ باسكال في حل المسائل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97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E22FC3A-08DD-47C4-8A16-55DDE044330D}"/>
              </a:ext>
            </a:extLst>
          </p:cNvPr>
          <p:cNvSpPr/>
          <p:nvPr/>
        </p:nvSpPr>
        <p:spPr>
          <a:xfrm>
            <a:off x="4257658" y="638155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الموائع</a:t>
            </a:r>
            <a:r>
              <a:rPr lang="ar-SA" sz="32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الساكنة </a:t>
            </a:r>
            <a:r>
              <a:rPr lang="ar-SA" sz="3200" dirty="0" err="1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والموائع</a:t>
            </a:r>
            <a:r>
              <a:rPr lang="ar-SA" sz="32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المتحركة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5689066-DC13-45F7-879D-DCCCF7AF9A71}"/>
              </a:ext>
            </a:extLst>
          </p:cNvPr>
          <p:cNvSpPr/>
          <p:nvPr/>
        </p:nvSpPr>
        <p:spPr>
          <a:xfrm>
            <a:off x="9299112" y="1097332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err="1">
                <a:solidFill>
                  <a:srgbClr val="C00000"/>
                </a:solidFill>
                <a:cs typeface="PT Bold Heading" pitchFamily="2" charset="-78"/>
              </a:rPr>
              <a:t>الموائع</a:t>
            </a:r>
            <a:r>
              <a:rPr lang="ar-SA" sz="2400" dirty="0">
                <a:solidFill>
                  <a:srgbClr val="C00000"/>
                </a:solidFill>
                <a:cs typeface="PT Bold Heading" pitchFamily="2" charset="-78"/>
              </a:rPr>
              <a:t> الساكنة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D69DF0F-7EE2-4B72-88C3-9EADB59B8731}"/>
              </a:ext>
            </a:extLst>
          </p:cNvPr>
          <p:cNvSpPr/>
          <p:nvPr/>
        </p:nvSpPr>
        <p:spPr>
          <a:xfrm>
            <a:off x="2628900" y="1555159"/>
            <a:ext cx="867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solidFill>
                  <a:srgbClr val="203E1E"/>
                </a:solidFill>
                <a:cs typeface="PT Bold Heading" pitchFamily="2" charset="-78"/>
              </a:rPr>
              <a:t>يضغط المائع على الجسام المغمورة فيه بكل الاتجاهات يزداد بزيادة العمق ويظهر ذلك أثناء الغطس في بركة السباحة...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037B7E3-C248-44F5-948F-21CD1428B5DA}"/>
              </a:ext>
            </a:extLst>
          </p:cNvPr>
          <p:cNvSpPr/>
          <p:nvPr/>
        </p:nvSpPr>
        <p:spPr>
          <a:xfrm>
            <a:off x="9412925" y="2509584"/>
            <a:ext cx="173797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7030A0"/>
                </a:solidFill>
                <a:cs typeface="PT Bold Heading" pitchFamily="2" charset="-78"/>
              </a:rPr>
              <a:t>مبدأ باسكال :</a:t>
            </a:r>
            <a:endParaRPr lang="en-US" sz="24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0FF005D-B6E5-4B6B-A2FD-F47D0A6CB7C5}"/>
              </a:ext>
            </a:extLst>
          </p:cNvPr>
          <p:cNvSpPr/>
          <p:nvPr/>
        </p:nvSpPr>
        <p:spPr>
          <a:xfrm>
            <a:off x="1266826" y="2971249"/>
            <a:ext cx="10142990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</a:pPr>
            <a:r>
              <a:rPr lang="ar-SA" sz="2400" dirty="0">
                <a:cs typeface="PT Bold Heading" pitchFamily="2" charset="-78"/>
              </a:rPr>
              <a:t>أي تغير في الضغط المؤثر في أي نقطه داخل المائع</a:t>
            </a:r>
            <a:r>
              <a:rPr lang="en-US" sz="2400" dirty="0">
                <a:cs typeface="PT Bold Heading" pitchFamily="2" charset="-78"/>
              </a:rPr>
              <a:t> </a:t>
            </a:r>
            <a:r>
              <a:rPr lang="ar-SA" sz="2400" dirty="0">
                <a:cs typeface="PT Bold Heading" pitchFamily="2" charset="-78"/>
              </a:rPr>
              <a:t>ينتقل إلى جميع نقاط المائع بالتساوي . </a:t>
            </a:r>
          </a:p>
        </p:txBody>
      </p:sp>
      <p:pic>
        <p:nvPicPr>
          <p:cNvPr id="7" name="Picture 1" descr="liquid-pressure-transmission">
            <a:extLst>
              <a:ext uri="{FF2B5EF4-FFF2-40B4-BE49-F238E27FC236}">
                <a16:creationId xmlns:a16="http://schemas.microsoft.com/office/drawing/2014/main" id="{F6FCD7F5-D8E4-4D5B-A80A-92D885B3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499" y="675999"/>
            <a:ext cx="1962150" cy="206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6">
            <a:extLst>
              <a:ext uri="{FF2B5EF4-FFF2-40B4-BE49-F238E27FC236}">
                <a16:creationId xmlns:a16="http://schemas.microsoft.com/office/drawing/2014/main" id="{AE2DB057-34A5-4DC4-8F11-AFF007FE07B1}"/>
              </a:ext>
            </a:extLst>
          </p:cNvPr>
          <p:cNvSpPr/>
          <p:nvPr/>
        </p:nvSpPr>
        <p:spPr>
          <a:xfrm>
            <a:off x="8872345" y="3967087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أمثلة على مبدأ باسكال</a:t>
            </a:r>
          </a:p>
        </p:txBody>
      </p:sp>
      <p:sp>
        <p:nvSpPr>
          <p:cNvPr id="9" name="مستطيل 7">
            <a:extLst>
              <a:ext uri="{FF2B5EF4-FFF2-40B4-BE49-F238E27FC236}">
                <a16:creationId xmlns:a16="http://schemas.microsoft.com/office/drawing/2014/main" id="{8F451F80-2849-4265-B660-1ECB80DFFE1E}"/>
              </a:ext>
            </a:extLst>
          </p:cNvPr>
          <p:cNvSpPr/>
          <p:nvPr/>
        </p:nvSpPr>
        <p:spPr>
          <a:xfrm>
            <a:off x="8271677" y="4916000"/>
            <a:ext cx="321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0070C0"/>
                </a:solidFill>
                <a:cs typeface="PT Bold Heading" pitchFamily="2" charset="-78"/>
              </a:rPr>
              <a:t>الضغط على أنبوب معجون الأسنان .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10" name="Picture 1" descr="images_ugua">
            <a:extLst>
              <a:ext uri="{FF2B5EF4-FFF2-40B4-BE49-F238E27FC236}">
                <a16:creationId xmlns:a16="http://schemas.microsoft.com/office/drawing/2014/main" id="{FB7AF9FA-CA0C-41A3-AC84-DB486518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494" y="4382564"/>
            <a:ext cx="1233183" cy="154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qdefault">
            <a:extLst>
              <a:ext uri="{FF2B5EF4-FFF2-40B4-BE49-F238E27FC236}">
                <a16:creationId xmlns:a16="http://schemas.microsoft.com/office/drawing/2014/main" id="{177C4290-712E-482D-8CA2-F9ED5A5E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6216" b="14865"/>
          <a:stretch>
            <a:fillRect/>
          </a:stretch>
        </p:blipFill>
        <p:spPr bwMode="auto">
          <a:xfrm>
            <a:off x="2536982" y="4297326"/>
            <a:ext cx="3412069" cy="189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9">
            <a:extLst>
              <a:ext uri="{FF2B5EF4-FFF2-40B4-BE49-F238E27FC236}">
                <a16:creationId xmlns:a16="http://schemas.microsoft.com/office/drawing/2014/main" id="{3A553958-A80A-406E-A72C-D9A653ED7FF0}"/>
              </a:ext>
            </a:extLst>
          </p:cNvPr>
          <p:cNvSpPr/>
          <p:nvPr/>
        </p:nvSpPr>
        <p:spPr>
          <a:xfrm>
            <a:off x="2841831" y="4033078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0070C0"/>
                </a:solidFill>
                <a:cs typeface="PT Bold Heading" pitchFamily="2" charset="-78"/>
              </a:rPr>
              <a:t>المكبس ( النظام الهيدروليكي) .</a:t>
            </a:r>
            <a:endParaRPr lang="en-US" dirty="0">
              <a:solidFill>
                <a:srgbClr val="0070C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21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6">
            <a:extLst>
              <a:ext uri="{FF2B5EF4-FFF2-40B4-BE49-F238E27FC236}">
                <a16:creationId xmlns:a16="http://schemas.microsoft.com/office/drawing/2014/main" id="{A925CDF9-A9F3-40C3-BB5F-D5BB1F0CB197}"/>
              </a:ext>
            </a:extLst>
          </p:cNvPr>
          <p:cNvSpPr/>
          <p:nvPr/>
        </p:nvSpPr>
        <p:spPr>
          <a:xfrm>
            <a:off x="4533886" y="738168"/>
            <a:ext cx="413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أمثلة على مبدأ باسكال</a:t>
            </a:r>
          </a:p>
        </p:txBody>
      </p:sp>
      <p:sp>
        <p:nvSpPr>
          <p:cNvPr id="3" name="مستطيل 7">
            <a:extLst>
              <a:ext uri="{FF2B5EF4-FFF2-40B4-BE49-F238E27FC236}">
                <a16:creationId xmlns:a16="http://schemas.microsoft.com/office/drawing/2014/main" id="{AC2C7523-77E2-4343-A281-B33E28A93A1E}"/>
              </a:ext>
            </a:extLst>
          </p:cNvPr>
          <p:cNvSpPr/>
          <p:nvPr/>
        </p:nvSpPr>
        <p:spPr>
          <a:xfrm>
            <a:off x="5962646" y="1952614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الضغط على أنبوب معجون الأسنان 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ستطيل 9">
            <a:extLst>
              <a:ext uri="{FF2B5EF4-FFF2-40B4-BE49-F238E27FC236}">
                <a16:creationId xmlns:a16="http://schemas.microsoft.com/office/drawing/2014/main" id="{42D03C41-2684-40D6-A783-785946946C5F}"/>
              </a:ext>
            </a:extLst>
          </p:cNvPr>
          <p:cNvSpPr/>
          <p:nvPr/>
        </p:nvSpPr>
        <p:spPr>
          <a:xfrm>
            <a:off x="7200900" y="4667261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المكبس ( النظام الهيدروليكي) 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5" name="Picture 1" descr="images_ugua">
            <a:extLst>
              <a:ext uri="{FF2B5EF4-FFF2-40B4-BE49-F238E27FC236}">
                <a16:creationId xmlns:a16="http://schemas.microsoft.com/office/drawing/2014/main" id="{E6A0DBC5-FCB0-4C8E-A6BA-36F698EF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894" y="1497567"/>
            <a:ext cx="1678446" cy="210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qdefault">
            <a:extLst>
              <a:ext uri="{FF2B5EF4-FFF2-40B4-BE49-F238E27FC236}">
                <a16:creationId xmlns:a16="http://schemas.microsoft.com/office/drawing/2014/main" id="{7F940CD8-5387-4C11-9BE6-C8BE3E5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6216" b="14865"/>
          <a:stretch>
            <a:fillRect/>
          </a:stretch>
        </p:blipFill>
        <p:spPr bwMode="auto">
          <a:xfrm>
            <a:off x="3271810" y="4033856"/>
            <a:ext cx="3752850" cy="20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74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%D8%B1%D9%8A%D8%B1%D9%8A11">
            <a:extLst>
              <a:ext uri="{FF2B5EF4-FFF2-40B4-BE49-F238E27FC236}">
                <a16:creationId xmlns:a16="http://schemas.microsoft.com/office/drawing/2014/main" id="{E857BE65-1697-4AC4-81CC-90524FE1F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46" y="676062"/>
            <a:ext cx="2214578" cy="21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3">
            <a:extLst>
              <a:ext uri="{FF2B5EF4-FFF2-40B4-BE49-F238E27FC236}">
                <a16:creationId xmlns:a16="http://schemas.microsoft.com/office/drawing/2014/main" id="{A1647BDE-F5AD-426F-9546-58F01AD4A9F4}"/>
              </a:ext>
            </a:extLst>
          </p:cNvPr>
          <p:cNvSpPr/>
          <p:nvPr/>
        </p:nvSpPr>
        <p:spPr>
          <a:xfrm>
            <a:off x="6482979" y="653434"/>
            <a:ext cx="462658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996633"/>
                </a:solidFill>
                <a:cs typeface="PT Bold Heading" pitchFamily="2" charset="-78"/>
              </a:rPr>
              <a:t>المكبس ( النظام الهيدروليكي)</a:t>
            </a:r>
            <a:endParaRPr lang="en-US" sz="3200" dirty="0">
              <a:solidFill>
                <a:srgbClr val="996633"/>
              </a:solidFill>
              <a:cs typeface="PT Bold Heading" pitchFamily="2" charset="-78"/>
            </a:endParaRPr>
          </a:p>
        </p:txBody>
      </p:sp>
      <p:pic>
        <p:nvPicPr>
          <p:cNvPr id="4" name="Picture 3" descr="انضم اثنان اسطوانات لديهم نفس الضغط. واحد مع مساحة سطح أكبر يمارس المزيد من القوة.">
            <a:extLst>
              <a:ext uri="{FF2B5EF4-FFF2-40B4-BE49-F238E27FC236}">
                <a16:creationId xmlns:a16="http://schemas.microsoft.com/office/drawing/2014/main" id="{C3D76A34-0150-40E1-95B2-76F3B712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10" y="3368377"/>
            <a:ext cx="7643866" cy="2882733"/>
          </a:xfrm>
          <a:prstGeom prst="rect">
            <a:avLst/>
          </a:prstGeom>
          <a:noFill/>
        </p:spPr>
      </p:pic>
      <p:sp>
        <p:nvSpPr>
          <p:cNvPr id="5" name="مستطيل 9">
            <a:extLst>
              <a:ext uri="{FF2B5EF4-FFF2-40B4-BE49-F238E27FC236}">
                <a16:creationId xmlns:a16="http://schemas.microsoft.com/office/drawing/2014/main" id="{1018E6BA-ED5E-4341-B353-FA68AC08905B}"/>
              </a:ext>
            </a:extLst>
          </p:cNvPr>
          <p:cNvSpPr/>
          <p:nvPr/>
        </p:nvSpPr>
        <p:spPr>
          <a:xfrm>
            <a:off x="5718348" y="1329274"/>
            <a:ext cx="5391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هو آلة تستخدم لرفع أجسام ثقيلة باستخدام قوة صغيرة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ستطيل 10">
            <a:extLst>
              <a:ext uri="{FF2B5EF4-FFF2-40B4-BE49-F238E27FC236}">
                <a16:creationId xmlns:a16="http://schemas.microsoft.com/office/drawing/2014/main" id="{BC1860B7-5EC8-4506-ABD2-61F1F6CDDF12}"/>
              </a:ext>
            </a:extLst>
          </p:cNvPr>
          <p:cNvSpPr/>
          <p:nvPr/>
        </p:nvSpPr>
        <p:spPr>
          <a:xfrm>
            <a:off x="8413958" y="1845864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C00000"/>
                </a:solidFill>
                <a:cs typeface="PT Bold Heading" pitchFamily="2" charset="-78"/>
              </a:rPr>
              <a:t>المبدأ العلمي :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مبدأ باسكال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" name="مستطيل 11">
            <a:extLst>
              <a:ext uri="{FF2B5EF4-FFF2-40B4-BE49-F238E27FC236}">
                <a16:creationId xmlns:a16="http://schemas.microsoft.com/office/drawing/2014/main" id="{96EF3BE2-5A91-4453-8DBE-A78E359CC286}"/>
              </a:ext>
            </a:extLst>
          </p:cNvPr>
          <p:cNvSpPr/>
          <p:nvPr/>
        </p:nvSpPr>
        <p:spPr>
          <a:xfrm>
            <a:off x="9920781" y="2329094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solidFill>
                  <a:srgbClr val="C00000"/>
                </a:solidFill>
                <a:cs typeface="PT Bold Heading" pitchFamily="2" charset="-78"/>
              </a:rPr>
              <a:t>مم يتكون :</a:t>
            </a:r>
            <a:endParaRPr lang="en-US" sz="20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8" name="مستطيل 12">
            <a:extLst>
              <a:ext uri="{FF2B5EF4-FFF2-40B4-BE49-F238E27FC236}">
                <a16:creationId xmlns:a16="http://schemas.microsoft.com/office/drawing/2014/main" id="{C6B0023B-FC7C-4503-AB95-F279AC1E5A4F}"/>
              </a:ext>
            </a:extLst>
          </p:cNvPr>
          <p:cNvSpPr/>
          <p:nvPr/>
        </p:nvSpPr>
        <p:spPr>
          <a:xfrm>
            <a:off x="2090710" y="2762564"/>
            <a:ext cx="9365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حجرتين متصلتين في كل منهما مكبس حر الحركة احدهما أكبر من الآخر وسائل يحصر في الحجرتين.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B6F99-16C1-4882-AAD0-7B504AAA837D}"/>
                  </a:ext>
                </a:extLst>
              </p:cNvPr>
              <p:cNvSpPr txBox="1"/>
              <p:nvPr/>
            </p:nvSpPr>
            <p:spPr>
              <a:xfrm>
                <a:off x="2457424" y="3429000"/>
                <a:ext cx="1187120" cy="7518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B6F99-16C1-4882-AAD0-7B504AAA8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24" y="3429000"/>
                <a:ext cx="1187120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224B96-2B73-405E-A59D-5C4D8A5CB351}"/>
                  </a:ext>
                </a:extLst>
              </p:cNvPr>
              <p:cNvSpPr txBox="1"/>
              <p:nvPr/>
            </p:nvSpPr>
            <p:spPr>
              <a:xfrm>
                <a:off x="6096000" y="3386936"/>
                <a:ext cx="1187120" cy="7518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224B96-2B73-405E-A59D-5C4D8A5CB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86936"/>
                <a:ext cx="1187120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9CE6-2535-47FD-8408-6229995E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0" y="982132"/>
            <a:ext cx="3867147" cy="130386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AE" sz="6600" dirty="0">
                <a:solidFill>
                  <a:schemeClr val="accent5">
                    <a:lumMod val="50000"/>
                  </a:schemeClr>
                </a:solidFill>
                <a:cs typeface="(AH) Manal Black" pitchFamily="2" charset="-78"/>
              </a:rPr>
              <a:t>خصائص الموائع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3579B8-ECDA-4708-8504-922D3AF1F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70705"/>
              </p:ext>
            </p:extLst>
          </p:nvPr>
        </p:nvGraphicFramePr>
        <p:xfrm>
          <a:off x="962028" y="2525396"/>
          <a:ext cx="10267944" cy="352796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566986">
                  <a:extLst>
                    <a:ext uri="{9D8B030D-6E8A-4147-A177-3AD203B41FA5}">
                      <a16:colId xmlns:a16="http://schemas.microsoft.com/office/drawing/2014/main" val="2298929097"/>
                    </a:ext>
                  </a:extLst>
                </a:gridCol>
                <a:gridCol w="2566986">
                  <a:extLst>
                    <a:ext uri="{9D8B030D-6E8A-4147-A177-3AD203B41FA5}">
                      <a16:colId xmlns:a16="http://schemas.microsoft.com/office/drawing/2014/main" val="667756059"/>
                    </a:ext>
                  </a:extLst>
                </a:gridCol>
                <a:gridCol w="2566986">
                  <a:extLst>
                    <a:ext uri="{9D8B030D-6E8A-4147-A177-3AD203B41FA5}">
                      <a16:colId xmlns:a16="http://schemas.microsoft.com/office/drawing/2014/main" val="3902464406"/>
                    </a:ext>
                  </a:extLst>
                </a:gridCol>
                <a:gridCol w="2566986">
                  <a:extLst>
                    <a:ext uri="{9D8B030D-6E8A-4147-A177-3AD203B41FA5}">
                      <a16:colId xmlns:a16="http://schemas.microsoft.com/office/drawing/2014/main" val="1643003984"/>
                    </a:ext>
                  </a:extLst>
                </a:gridCol>
              </a:tblGrid>
              <a:tr h="677004">
                <a:tc>
                  <a:txBody>
                    <a:bodyPr/>
                    <a:lstStyle/>
                    <a:p>
                      <a:pPr algn="ctr" rtl="1"/>
                      <a:endParaRPr lang="ar-AE" sz="2400">
                        <a:cs typeface="(AH) Manal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dirty="0">
                          <a:solidFill>
                            <a:srgbClr val="C00000"/>
                          </a:solidFill>
                        </a:rPr>
                        <a:t>صلب</a:t>
                      </a:r>
                      <a:endParaRPr lang="ar-AE" sz="4000" dirty="0">
                        <a:solidFill>
                          <a:srgbClr val="C00000"/>
                        </a:solidFill>
                        <a:cs typeface="(AH) Manal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dirty="0">
                          <a:solidFill>
                            <a:srgbClr val="C00000"/>
                          </a:solidFill>
                        </a:rPr>
                        <a:t>سائل</a:t>
                      </a:r>
                      <a:endParaRPr lang="ar-AE" sz="4000" dirty="0">
                        <a:solidFill>
                          <a:srgbClr val="C00000"/>
                        </a:solidFill>
                        <a:cs typeface="(AH) Manal Black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4000" dirty="0">
                          <a:solidFill>
                            <a:srgbClr val="C00000"/>
                          </a:solidFill>
                        </a:rPr>
                        <a:t>غاز</a:t>
                      </a:r>
                      <a:endParaRPr lang="ar-AE" sz="4000" dirty="0">
                        <a:solidFill>
                          <a:srgbClr val="C00000"/>
                        </a:solidFill>
                        <a:cs typeface="(AH) Manal Black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13139"/>
                  </a:ext>
                </a:extLst>
              </a:tr>
              <a:tr h="94230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(AH) Manal Black" pitchFamily="2" charset="-78"/>
                        </a:rPr>
                        <a:t>الحجم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ثابت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ثابت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400" dirty="0"/>
                        <a:t>ليس له حجم ثابت</a:t>
                      </a:r>
                    </a:p>
                    <a:p>
                      <a:pPr algn="ctr" rtl="1"/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898223"/>
                  </a:ext>
                </a:extLst>
              </a:tr>
              <a:tr h="94230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(AH) Manal Black" pitchFamily="2" charset="-78"/>
                        </a:rPr>
                        <a:t>الشكل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ثابت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ليس له شكل محدد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400" dirty="0"/>
                        <a:t>ليس له شكل محدد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5497593"/>
                  </a:ext>
                </a:extLst>
              </a:tr>
              <a:tr h="942309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cs typeface="(AH) Manal Black" pitchFamily="2" charset="-78"/>
                        </a:rPr>
                        <a:t>التدفق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لا يمكنه التدفق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يمكنه التدفق</a:t>
                      </a:r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400" dirty="0"/>
                        <a:t>يمكنه التدفق</a:t>
                      </a:r>
                    </a:p>
                    <a:p>
                      <a:pPr algn="ctr" rtl="1"/>
                      <a:endParaRPr lang="ar-AE" sz="2400" dirty="0">
                        <a:cs typeface="(AH) Manal Black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5207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409CAE-559B-4F68-A23E-0FDC93284758}"/>
              </a:ext>
            </a:extLst>
          </p:cNvPr>
          <p:cNvSpPr/>
          <p:nvPr/>
        </p:nvSpPr>
        <p:spPr>
          <a:xfrm>
            <a:off x="6296025" y="3267075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047D3-035C-4096-B749-D599DB862D1B}"/>
              </a:ext>
            </a:extLst>
          </p:cNvPr>
          <p:cNvSpPr/>
          <p:nvPr/>
        </p:nvSpPr>
        <p:spPr>
          <a:xfrm>
            <a:off x="3752850" y="3267075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5DC62-11CB-485E-9C10-B81D0F6A9535}"/>
              </a:ext>
            </a:extLst>
          </p:cNvPr>
          <p:cNvSpPr/>
          <p:nvPr/>
        </p:nvSpPr>
        <p:spPr>
          <a:xfrm>
            <a:off x="1042990" y="3267075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D01A2-EE86-4DB5-8638-F60CDB1C3EE4}"/>
              </a:ext>
            </a:extLst>
          </p:cNvPr>
          <p:cNvSpPr/>
          <p:nvPr/>
        </p:nvSpPr>
        <p:spPr>
          <a:xfrm>
            <a:off x="6224590" y="4200525"/>
            <a:ext cx="2219325" cy="781050"/>
          </a:xfrm>
          <a:prstGeom prst="rect">
            <a:avLst/>
          </a:prstGeom>
          <a:solidFill>
            <a:srgbClr val="FB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7B604-6898-4862-ACC9-F88A517E4562}"/>
              </a:ext>
            </a:extLst>
          </p:cNvPr>
          <p:cNvSpPr/>
          <p:nvPr/>
        </p:nvSpPr>
        <p:spPr>
          <a:xfrm>
            <a:off x="3748086" y="4223341"/>
            <a:ext cx="2219325" cy="781050"/>
          </a:xfrm>
          <a:prstGeom prst="rect">
            <a:avLst/>
          </a:prstGeom>
          <a:solidFill>
            <a:srgbClr val="FB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294F60-9415-4744-8A4A-9DF1B507BBDA}"/>
              </a:ext>
            </a:extLst>
          </p:cNvPr>
          <p:cNvSpPr/>
          <p:nvPr/>
        </p:nvSpPr>
        <p:spPr>
          <a:xfrm>
            <a:off x="1219208" y="4223341"/>
            <a:ext cx="2219325" cy="781050"/>
          </a:xfrm>
          <a:prstGeom prst="rect">
            <a:avLst/>
          </a:prstGeom>
          <a:solidFill>
            <a:srgbClr val="FB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9773E7-E31E-4755-90C0-20CF25B8D51D}"/>
              </a:ext>
            </a:extLst>
          </p:cNvPr>
          <p:cNvSpPr/>
          <p:nvPr/>
        </p:nvSpPr>
        <p:spPr>
          <a:xfrm>
            <a:off x="6296025" y="5133975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06998B-B7F1-4918-BB22-C6FEBDFA27FA}"/>
              </a:ext>
            </a:extLst>
          </p:cNvPr>
          <p:cNvSpPr/>
          <p:nvPr/>
        </p:nvSpPr>
        <p:spPr>
          <a:xfrm>
            <a:off x="3748086" y="5179607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DE1ADC-A1E9-427C-A02D-2D6228A44CE6}"/>
              </a:ext>
            </a:extLst>
          </p:cNvPr>
          <p:cNvSpPr/>
          <p:nvPr/>
        </p:nvSpPr>
        <p:spPr>
          <a:xfrm>
            <a:off x="1200147" y="5179607"/>
            <a:ext cx="2219325" cy="781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1CE87-FDA0-44E7-A0E1-8D318A9A3CA9}"/>
              </a:ext>
            </a:extLst>
          </p:cNvPr>
          <p:cNvSpPr/>
          <p:nvPr/>
        </p:nvSpPr>
        <p:spPr>
          <a:xfrm>
            <a:off x="962028" y="2525396"/>
            <a:ext cx="5133972" cy="3527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5561E2F-6F0A-4501-8B67-3A29194D4A4E}"/>
              </a:ext>
            </a:extLst>
          </p:cNvPr>
          <p:cNvSpPr txBox="1">
            <a:spLocks/>
          </p:cNvSpPr>
          <p:nvPr/>
        </p:nvSpPr>
        <p:spPr>
          <a:xfrm>
            <a:off x="823915" y="1393914"/>
            <a:ext cx="5986459" cy="6329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3200" dirty="0">
                <a:solidFill>
                  <a:srgbClr val="C00000"/>
                </a:solidFill>
                <a:cs typeface="(AH) Manal Black" pitchFamily="2" charset="-78"/>
              </a:rPr>
              <a:t>المائع : </a:t>
            </a:r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مواد يمكنها التدفق وليس لها شكل محدد </a:t>
            </a:r>
          </a:p>
        </p:txBody>
      </p:sp>
    </p:spTree>
    <p:extLst>
      <p:ext uri="{BB962C8B-B14F-4D97-AF65-F5344CB8AC3E}">
        <p14:creationId xmlns:p14="http://schemas.microsoft.com/office/powerpoint/2010/main" val="8386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6">
            <a:extLst>
              <a:ext uri="{FF2B5EF4-FFF2-40B4-BE49-F238E27FC236}">
                <a16:creationId xmlns:a16="http://schemas.microsoft.com/office/drawing/2014/main" id="{8AC3E88E-0B47-4EF0-A0DF-F10A8845507A}"/>
              </a:ext>
            </a:extLst>
          </p:cNvPr>
          <p:cNvSpPr/>
          <p:nvPr/>
        </p:nvSpPr>
        <p:spPr>
          <a:xfrm>
            <a:off x="5086336" y="795318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مبدأ باسكال</a:t>
            </a:r>
          </a:p>
        </p:txBody>
      </p:sp>
      <p:pic>
        <p:nvPicPr>
          <p:cNvPr id="3" name="Picture 2" descr="انضم اثنان اسطوانات لديهم نفس الضغط. واحد مع مساحة سطح أكبر يمارس المزيد من القوة.">
            <a:extLst>
              <a:ext uri="{FF2B5EF4-FFF2-40B4-BE49-F238E27FC236}">
                <a16:creationId xmlns:a16="http://schemas.microsoft.com/office/drawing/2014/main" id="{72DFBCB4-6CA0-4432-BBCA-2C8D462A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10" y="3532454"/>
            <a:ext cx="6346574" cy="239348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777A0-021C-425F-B1AB-E560E28B7C11}"/>
                  </a:ext>
                </a:extLst>
              </p:cNvPr>
              <p:cNvSpPr txBox="1"/>
              <p:nvPr/>
            </p:nvSpPr>
            <p:spPr>
              <a:xfrm>
                <a:off x="4655191" y="1734153"/>
                <a:ext cx="3135667" cy="15057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4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777A0-021C-425F-B1AB-E560E28B7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91" y="1734153"/>
                <a:ext cx="3135667" cy="15057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D17A7-2558-40D7-A8A0-AFA969BA6948}"/>
                  </a:ext>
                </a:extLst>
              </p:cNvPr>
              <p:cNvSpPr txBox="1"/>
              <p:nvPr/>
            </p:nvSpPr>
            <p:spPr>
              <a:xfrm>
                <a:off x="1310661" y="1870274"/>
                <a:ext cx="1179105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D17A7-2558-40D7-A8A0-AFA969BA6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61" y="1870274"/>
                <a:ext cx="1179105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EFC52D-A9FE-4B63-BAFC-8FE81C6E951E}"/>
                  </a:ext>
                </a:extLst>
              </p:cNvPr>
              <p:cNvSpPr txBox="1"/>
              <p:nvPr/>
            </p:nvSpPr>
            <p:spPr>
              <a:xfrm>
                <a:off x="1310661" y="795318"/>
                <a:ext cx="12514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EFC52D-A9FE-4B63-BAFC-8FE81C6E9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61" y="795318"/>
                <a:ext cx="12514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Up 8">
            <a:extLst>
              <a:ext uri="{FF2B5EF4-FFF2-40B4-BE49-F238E27FC236}">
                <a16:creationId xmlns:a16="http://schemas.microsoft.com/office/drawing/2014/main" id="{BDE0F12C-C962-4692-915F-A2D44917F0A2}"/>
              </a:ext>
            </a:extLst>
          </p:cNvPr>
          <p:cNvSpPr/>
          <p:nvPr/>
        </p:nvSpPr>
        <p:spPr>
          <a:xfrm rot="10800000">
            <a:off x="1745419" y="1357211"/>
            <a:ext cx="309587" cy="428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F999A01-0DF0-4C26-8FC4-572B1CC1E720}"/>
              </a:ext>
            </a:extLst>
          </p:cNvPr>
          <p:cNvSpPr/>
          <p:nvPr/>
        </p:nvSpPr>
        <p:spPr>
          <a:xfrm rot="5400000">
            <a:off x="3293768" y="1620140"/>
            <a:ext cx="339504" cy="16645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72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0AF19-93E8-49D7-A1E9-9779D1EA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3" t="18074" r="21417" b="50000"/>
          <a:stretch/>
        </p:blipFill>
        <p:spPr>
          <a:xfrm>
            <a:off x="5676900" y="620395"/>
            <a:ext cx="5799455" cy="2450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2ECDF4-BF6A-4C23-992A-732D41B036CF}"/>
                  </a:ext>
                </a:extLst>
              </p:cNvPr>
              <p:cNvSpPr txBox="1"/>
              <p:nvPr/>
            </p:nvSpPr>
            <p:spPr>
              <a:xfrm>
                <a:off x="1626241" y="1038828"/>
                <a:ext cx="2353016" cy="112934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2ECDF4-BF6A-4C23-992A-732D41B0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41" y="1038828"/>
                <a:ext cx="2353016" cy="1129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D9BCF-6FD0-4F42-9906-2C981EB29AAA}"/>
                  </a:ext>
                </a:extLst>
              </p:cNvPr>
              <p:cNvSpPr txBox="1"/>
              <p:nvPr/>
            </p:nvSpPr>
            <p:spPr>
              <a:xfrm>
                <a:off x="1474520" y="2550582"/>
                <a:ext cx="397378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𝟏𝟔𝟎𝟎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𝟏𝟒𝟒𝟎</m:t>
                          </m:r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6D9BCF-6FD0-4F42-9906-2C981EB29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20" y="2550582"/>
                <a:ext cx="3973780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E25BD-66D6-44DA-A5FC-8B12646C1B21}"/>
                  </a:ext>
                </a:extLst>
              </p:cNvPr>
              <p:cNvSpPr txBox="1"/>
              <p:nvPr/>
            </p:nvSpPr>
            <p:spPr>
              <a:xfrm>
                <a:off x="1474520" y="4192797"/>
                <a:ext cx="22361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E25BD-66D6-44DA-A5FC-8B12646C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20" y="4192797"/>
                <a:ext cx="223612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0AF19-93E8-49D7-A1E9-9779D1EA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5" t="49966" r="22045" b="30320"/>
          <a:stretch/>
        </p:blipFill>
        <p:spPr>
          <a:xfrm>
            <a:off x="4983302" y="744220"/>
            <a:ext cx="6493053" cy="1694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F18706-ABE3-4ED7-9312-3C56F8C51EBC}"/>
                  </a:ext>
                </a:extLst>
              </p:cNvPr>
              <p:cNvSpPr txBox="1"/>
              <p:nvPr/>
            </p:nvSpPr>
            <p:spPr>
              <a:xfrm>
                <a:off x="1626241" y="1276953"/>
                <a:ext cx="2353016" cy="112934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F18706-ABE3-4ED7-9312-3C56F8C51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41" y="1276953"/>
                <a:ext cx="2353016" cy="1129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8E4F2-29D1-42EB-82A5-848097212ED9}"/>
                  </a:ext>
                </a:extLst>
              </p:cNvPr>
              <p:cNvSpPr txBox="1"/>
              <p:nvPr/>
            </p:nvSpPr>
            <p:spPr>
              <a:xfrm>
                <a:off x="1474520" y="2788707"/>
                <a:ext cx="359386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𝟎𝟏𝟓</m:t>
                          </m:r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8E4F2-29D1-42EB-82A5-848097212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20" y="2788707"/>
                <a:ext cx="3593868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A86B9A-E337-44A0-880D-83EEAAB8D8DD}"/>
                  </a:ext>
                </a:extLst>
              </p:cNvPr>
              <p:cNvSpPr txBox="1"/>
              <p:nvPr/>
            </p:nvSpPr>
            <p:spPr>
              <a:xfrm>
                <a:off x="1474520" y="4430922"/>
                <a:ext cx="27875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𝟖𝟖𝟎𝟎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A86B9A-E337-44A0-880D-83EEAAB8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20" y="4430922"/>
                <a:ext cx="278755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0AF19-93E8-49D7-A1E9-9779D1EA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7" t="69573" r="22813" b="10713"/>
          <a:stretch/>
        </p:blipFill>
        <p:spPr>
          <a:xfrm>
            <a:off x="5676900" y="620395"/>
            <a:ext cx="5799455" cy="1513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FE490E-550C-47F2-B6E7-B5E85E1435F4}"/>
                  </a:ext>
                </a:extLst>
              </p:cNvPr>
              <p:cNvSpPr txBox="1"/>
              <p:nvPr/>
            </p:nvSpPr>
            <p:spPr>
              <a:xfrm>
                <a:off x="1553932" y="934053"/>
                <a:ext cx="2353016" cy="112934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FE490E-550C-47F2-B6E7-B5E85E14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32" y="934053"/>
                <a:ext cx="2353016" cy="1129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000A5C-1B1F-42C8-A011-6777297E8A19}"/>
                  </a:ext>
                </a:extLst>
              </p:cNvPr>
              <p:cNvSpPr txBox="1"/>
              <p:nvPr/>
            </p:nvSpPr>
            <p:spPr>
              <a:xfrm>
                <a:off x="1691661" y="2299652"/>
                <a:ext cx="1771191" cy="112934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000A5C-1B1F-42C8-A011-6777297E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61" y="2299652"/>
                <a:ext cx="1771191" cy="1129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3FBF01-FFBF-4902-8B98-9B2F60E39A52}"/>
                  </a:ext>
                </a:extLst>
              </p:cNvPr>
              <p:cNvSpPr txBox="1"/>
              <p:nvPr/>
            </p:nvSpPr>
            <p:spPr>
              <a:xfrm>
                <a:off x="1557073" y="3617838"/>
                <a:ext cx="2346733" cy="1131400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𝟏𝟏𝟎𝟎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3FBF01-FFBF-4902-8B98-9B2F60E39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073" y="3617838"/>
                <a:ext cx="2346733" cy="1131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DEDD2-B4E3-402A-BE0D-1B3E827F82E8}"/>
                  </a:ext>
                </a:extLst>
              </p:cNvPr>
              <p:cNvSpPr txBox="1"/>
              <p:nvPr/>
            </p:nvSpPr>
            <p:spPr>
              <a:xfrm>
                <a:off x="1691660" y="4938077"/>
                <a:ext cx="1942391" cy="86485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sz="3600" b="1" dirty="0"/>
                  <a:t>2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ar-AE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DEDD2-B4E3-402A-BE0D-1B3E827F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60" y="4938077"/>
                <a:ext cx="1942391" cy="864852"/>
              </a:xfrm>
              <a:prstGeom prst="rect">
                <a:avLst/>
              </a:prstGeom>
              <a:blipFill>
                <a:blip r:embed="rId6"/>
                <a:stretch>
                  <a:fillRect l="-14465" b="-11972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4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F6B8C27-F125-451F-9198-92702EF77BBE}"/>
              </a:ext>
            </a:extLst>
          </p:cNvPr>
          <p:cNvSpPr/>
          <p:nvPr/>
        </p:nvSpPr>
        <p:spPr>
          <a:xfrm>
            <a:off x="7186785" y="761270"/>
            <a:ext cx="405271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السباحة تحت الضغط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232C71-7B23-466B-8B70-585DAB9CC7CB}"/>
              </a:ext>
            </a:extLst>
          </p:cNvPr>
          <p:cNvSpPr txBox="1"/>
          <p:nvPr/>
        </p:nvSpPr>
        <p:spPr>
          <a:xfrm>
            <a:off x="5105389" y="1699079"/>
            <a:ext cx="57150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ينشأ الضغط تحت الماء من وزن الماء فوق مساحة الجسم 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81245E3-9659-417C-B606-C672A310CC2E}"/>
              </a:ext>
            </a:extLst>
          </p:cNvPr>
          <p:cNvSpPr/>
          <p:nvPr/>
        </p:nvSpPr>
        <p:spPr>
          <a:xfrm>
            <a:off x="8267701" y="2452990"/>
            <a:ext cx="3843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يحسب ضغط </a:t>
            </a:r>
            <a:r>
              <a:rPr lang="ar-AE" sz="2400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المائع</a:t>
            </a:r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ستطيل 7">
                <a:extLst>
                  <a:ext uri="{FF2B5EF4-FFF2-40B4-BE49-F238E27FC236}">
                    <a16:creationId xmlns:a16="http://schemas.microsoft.com/office/drawing/2014/main" id="{12CFE5AE-0B06-4F2E-BE16-E7B0BE7313DF}"/>
                  </a:ext>
                </a:extLst>
              </p:cNvPr>
              <p:cNvSpPr/>
              <p:nvPr/>
            </p:nvSpPr>
            <p:spPr>
              <a:xfrm>
                <a:off x="4876796" y="4063565"/>
                <a:ext cx="3002745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cs typeface="Simplified Arabic" pitchFamily="18" charset="-78"/>
                  </a:rPr>
                  <a:t> </a:t>
                </a:r>
                <a:r>
                  <a:rPr lang="en-US" sz="6000" b="1" dirty="0">
                    <a:solidFill>
                      <a:srgbClr val="C00000"/>
                    </a:solidFill>
                    <a:cs typeface="Simplified Arabic" pitchFamily="18" charset="-78"/>
                  </a:rPr>
                  <a:t>P = </a:t>
                </a:r>
                <a14:m>
                  <m:oMath xmlns:m="http://schemas.openxmlformats.org/officeDocument/2006/math">
                    <m:r>
                      <a:rPr lang="en-US" sz="6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implified Arabic" pitchFamily="18" charset="-78"/>
                      </a:rPr>
                      <m:t>𝒑</m:t>
                    </m:r>
                  </m:oMath>
                </a14:m>
                <a:r>
                  <a:rPr lang="en-US" sz="6000" b="1" dirty="0" err="1">
                    <a:solidFill>
                      <a:srgbClr val="C00000"/>
                    </a:solidFill>
                    <a:cs typeface="Simplified Arabic" pitchFamily="18" charset="-78"/>
                  </a:rPr>
                  <a:t>hg</a:t>
                </a:r>
                <a:endParaRPr lang="ar-SA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مستطيل 7">
                <a:extLst>
                  <a:ext uri="{FF2B5EF4-FFF2-40B4-BE49-F238E27FC236}">
                    <a16:creationId xmlns:a16="http://schemas.microsoft.com/office/drawing/2014/main" id="{12CFE5AE-0B06-4F2E-BE16-E7B0BE731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6" y="4063565"/>
                <a:ext cx="3002745" cy="1015663"/>
              </a:xfrm>
              <a:prstGeom prst="rect">
                <a:avLst/>
              </a:prstGeom>
              <a:blipFill>
                <a:blip r:embed="rId2"/>
                <a:stretch>
                  <a:fillRect l="-7911" t="-18072" r="-11156" b="-4096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 descr="300px-Buzo">
            <a:extLst>
              <a:ext uri="{FF2B5EF4-FFF2-40B4-BE49-F238E27FC236}">
                <a16:creationId xmlns:a16="http://schemas.microsoft.com/office/drawing/2014/main" id="{A9818E26-4343-4505-9D52-AE55D6DA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60" y="914391"/>
            <a:ext cx="3090890" cy="27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E5370121-EEED-4A4A-8552-9D91AAF7A7B5}"/>
              </a:ext>
            </a:extLst>
          </p:cNvPr>
          <p:cNvSpPr/>
          <p:nvPr/>
        </p:nvSpPr>
        <p:spPr>
          <a:xfrm>
            <a:off x="7428670" y="3237679"/>
            <a:ext cx="1505779" cy="577874"/>
          </a:xfrm>
          <a:prstGeom prst="borderCallout1">
            <a:avLst>
              <a:gd name="adj1" fmla="val 96220"/>
              <a:gd name="adj2" fmla="val -742"/>
              <a:gd name="adj3" fmla="val 186673"/>
              <a:gd name="adj4" fmla="val -217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800" dirty="0">
                <a:solidFill>
                  <a:srgbClr val="0070C0"/>
                </a:solidFill>
              </a:rPr>
              <a:t>العمق </a:t>
            </a:r>
            <a:r>
              <a:rPr lang="en-US" sz="2800" dirty="0">
                <a:solidFill>
                  <a:srgbClr val="0070C0"/>
                </a:solidFill>
              </a:rPr>
              <a:t>m</a:t>
            </a:r>
            <a:endParaRPr lang="ar-AE" sz="2800" dirty="0">
              <a:solidFill>
                <a:srgbClr val="0070C0"/>
              </a:solidFill>
            </a:endParaRP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D380A207-53B3-4C42-885A-2F7BAE7F2DD3}"/>
              </a:ext>
            </a:extLst>
          </p:cNvPr>
          <p:cNvSpPr/>
          <p:nvPr/>
        </p:nvSpPr>
        <p:spPr>
          <a:xfrm>
            <a:off x="5418895" y="5361730"/>
            <a:ext cx="1505779" cy="577874"/>
          </a:xfrm>
          <a:prstGeom prst="borderCallout1">
            <a:avLst>
              <a:gd name="adj1" fmla="val -7622"/>
              <a:gd name="adj2" fmla="val 58086"/>
              <a:gd name="adj3" fmla="val -55625"/>
              <a:gd name="adj4" fmla="val 66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800" dirty="0">
                <a:solidFill>
                  <a:srgbClr val="0070C0"/>
                </a:solidFill>
              </a:rPr>
              <a:t>كثافة المائع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813B546B-34AC-463B-ABEC-C5F9DE024E09}"/>
              </a:ext>
            </a:extLst>
          </p:cNvPr>
          <p:cNvSpPr/>
          <p:nvPr/>
        </p:nvSpPr>
        <p:spPr>
          <a:xfrm>
            <a:off x="8724070" y="4345392"/>
            <a:ext cx="667579" cy="577874"/>
          </a:xfrm>
          <a:prstGeom prst="borderCallout1">
            <a:avLst>
              <a:gd name="adj1" fmla="val 48420"/>
              <a:gd name="adj2" fmla="val -742"/>
              <a:gd name="adj3" fmla="val 58107"/>
              <a:gd name="adj4" fmla="val -147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dirty="0">
                <a:solidFill>
                  <a:srgbClr val="0070C0"/>
                </a:solidFill>
              </a:rPr>
              <a:t>9.8</a:t>
            </a:r>
            <a:endParaRPr lang="ar-A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>
            <a:extLst>
              <a:ext uri="{FF2B5EF4-FFF2-40B4-BE49-F238E27FC236}">
                <a16:creationId xmlns:a16="http://schemas.microsoft.com/office/drawing/2014/main" id="{622B06CD-ADBC-409F-A5D4-88396BE7D4C8}"/>
              </a:ext>
            </a:extLst>
          </p:cNvPr>
          <p:cNvSpPr/>
          <p:nvPr/>
        </p:nvSpPr>
        <p:spPr>
          <a:xfrm>
            <a:off x="1145140" y="757217"/>
            <a:ext cx="727280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002060"/>
                </a:solidFill>
                <a:cs typeface="PT Bold Heading" pitchFamily="2" charset="-78"/>
              </a:rPr>
              <a:t>هي قوة رأسية باتجاه الأعلى تؤثر في الأجسام المغمورة في </a:t>
            </a:r>
            <a:r>
              <a:rPr lang="ar-SA" sz="2200" dirty="0" err="1">
                <a:solidFill>
                  <a:srgbClr val="002060"/>
                </a:solidFill>
                <a:cs typeface="PT Bold Heading" pitchFamily="2" charset="-78"/>
              </a:rPr>
              <a:t>الموائع</a:t>
            </a:r>
            <a:r>
              <a:rPr lang="ar-SA" sz="2200" dirty="0">
                <a:solidFill>
                  <a:srgbClr val="002060"/>
                </a:solidFill>
                <a:cs typeface="PT Bold Heading" pitchFamily="2" charset="-78"/>
              </a:rPr>
              <a:t> .</a:t>
            </a:r>
          </a:p>
        </p:txBody>
      </p:sp>
      <p:sp>
        <p:nvSpPr>
          <p:cNvPr id="3" name="مستطيل 5">
            <a:extLst>
              <a:ext uri="{FF2B5EF4-FFF2-40B4-BE49-F238E27FC236}">
                <a16:creationId xmlns:a16="http://schemas.microsoft.com/office/drawing/2014/main" id="{60CCA6B0-411A-4FB0-AB2D-2C7D01175298}"/>
              </a:ext>
            </a:extLst>
          </p:cNvPr>
          <p:cNvSpPr/>
          <p:nvPr/>
        </p:nvSpPr>
        <p:spPr>
          <a:xfrm>
            <a:off x="8351289" y="2613475"/>
            <a:ext cx="3533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مقدارها :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وزن السائل المزاح  .</a:t>
            </a:r>
          </a:p>
        </p:txBody>
      </p:sp>
      <p:sp>
        <p:nvSpPr>
          <p:cNvPr id="4" name="مستطيل 6">
            <a:extLst>
              <a:ext uri="{FF2B5EF4-FFF2-40B4-BE49-F238E27FC236}">
                <a16:creationId xmlns:a16="http://schemas.microsoft.com/office/drawing/2014/main" id="{73DBFB9D-49D8-41F0-B837-817E1C5717FB}"/>
              </a:ext>
            </a:extLst>
          </p:cNvPr>
          <p:cNvSpPr/>
          <p:nvPr/>
        </p:nvSpPr>
        <p:spPr>
          <a:xfrm>
            <a:off x="6367452" y="1699223"/>
            <a:ext cx="5629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 منشؤها :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زيادة الضغط الناجمة عن زيادة العمق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 .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7">
            <a:extLst>
              <a:ext uri="{FF2B5EF4-FFF2-40B4-BE49-F238E27FC236}">
                <a16:creationId xmlns:a16="http://schemas.microsoft.com/office/drawing/2014/main" id="{9C50B89D-E36F-4801-944A-8BA51132883D}"/>
              </a:ext>
            </a:extLst>
          </p:cNvPr>
          <p:cNvSpPr/>
          <p:nvPr/>
        </p:nvSpPr>
        <p:spPr>
          <a:xfrm>
            <a:off x="7377126" y="2154110"/>
            <a:ext cx="5772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 أهميتها :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تجعل الجسم يطفو أو </a:t>
            </a:r>
            <a:r>
              <a:rPr lang="ar-SA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يغوص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 .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ستطيل 8">
            <a:extLst>
              <a:ext uri="{FF2B5EF4-FFF2-40B4-BE49-F238E27FC236}">
                <a16:creationId xmlns:a16="http://schemas.microsoft.com/office/drawing/2014/main" id="{93C41201-54D9-4853-A0DA-2B50BEE1F3C9}"/>
              </a:ext>
            </a:extLst>
          </p:cNvPr>
          <p:cNvSpPr/>
          <p:nvPr/>
        </p:nvSpPr>
        <p:spPr>
          <a:xfrm>
            <a:off x="7648140" y="3098737"/>
            <a:ext cx="4486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العوامل المؤثرة  : </a:t>
            </a:r>
            <a:r>
              <a:rPr lang="ar-SA" sz="22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وزن المائع المزاح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 .</a:t>
            </a:r>
            <a:endParaRPr lang="ar-SA" sz="2200" dirty="0">
              <a:solidFill>
                <a:schemeClr val="tx1">
                  <a:lumMod val="95000"/>
                  <a:lumOff val="5000"/>
                </a:schemeClr>
              </a:solidFill>
              <a:cs typeface="PT Bold Heading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11">
                <a:extLst>
                  <a:ext uri="{FF2B5EF4-FFF2-40B4-BE49-F238E27FC236}">
                    <a16:creationId xmlns:a16="http://schemas.microsoft.com/office/drawing/2014/main" id="{0187BA13-F987-4048-85DC-BF8C4877D27A}"/>
                  </a:ext>
                </a:extLst>
              </p:cNvPr>
              <p:cNvSpPr/>
              <p:nvPr/>
            </p:nvSpPr>
            <p:spPr>
              <a:xfrm>
                <a:off x="1852668" y="2217167"/>
                <a:ext cx="3533522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cs typeface="Simplified Arabic" pitchFamily="18" charset="-78"/>
                  </a:rPr>
                  <a:t>F =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implified Arabic" pitchFamily="18" charset="-78"/>
                      </a:rPr>
                      <m:t>𝒑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cs typeface="Simplified Arabic" pitchFamily="18" charset="-78"/>
                  </a:rPr>
                  <a:t> Vg</a:t>
                </a:r>
                <a:endParaRPr lang="ar-SA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مستطيل 11">
                <a:extLst>
                  <a:ext uri="{FF2B5EF4-FFF2-40B4-BE49-F238E27FC236}">
                    <a16:creationId xmlns:a16="http://schemas.microsoft.com/office/drawing/2014/main" id="{0187BA13-F987-4048-85DC-BF8C4877D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68" y="2217167"/>
                <a:ext cx="3533522" cy="923330"/>
              </a:xfrm>
              <a:prstGeom prst="rect">
                <a:avLst/>
              </a:prstGeom>
              <a:blipFill>
                <a:blip r:embed="rId2"/>
                <a:stretch>
                  <a:fillRect l="-9310" t="-17219" b="-41060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ستطيل 13">
            <a:extLst>
              <a:ext uri="{FF2B5EF4-FFF2-40B4-BE49-F238E27FC236}">
                <a16:creationId xmlns:a16="http://schemas.microsoft.com/office/drawing/2014/main" id="{DF83000A-981F-4904-871D-80D3FBEAEC29}"/>
              </a:ext>
            </a:extLst>
          </p:cNvPr>
          <p:cNvSpPr/>
          <p:nvPr/>
        </p:nvSpPr>
        <p:spPr>
          <a:xfrm>
            <a:off x="8153045" y="575981"/>
            <a:ext cx="308770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SA" sz="4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PT Bold Heading" pitchFamily="2" charset="-78"/>
              </a:rPr>
              <a:t>قـــوة الطفـــو</a:t>
            </a:r>
          </a:p>
        </p:txBody>
      </p:sp>
      <p:pic>
        <p:nvPicPr>
          <p:cNvPr id="9" name="Picture 1" descr="1422822834">
            <a:extLst>
              <a:ext uri="{FF2B5EF4-FFF2-40B4-BE49-F238E27FC236}">
                <a16:creationId xmlns:a16="http://schemas.microsoft.com/office/drawing/2014/main" id="{A83F30B1-3A6E-40D2-AD0B-AA7765F0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28" y="4763787"/>
            <a:ext cx="1525011" cy="133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18" descr="boat2.gif">
            <a:extLst>
              <a:ext uri="{FF2B5EF4-FFF2-40B4-BE49-F238E27FC236}">
                <a16:creationId xmlns:a16="http://schemas.microsoft.com/office/drawing/2014/main" id="{FEFD9259-6FCF-45DD-8759-E1060B211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084" y="4651612"/>
            <a:ext cx="1857388" cy="1449171"/>
          </a:xfrm>
          <a:prstGeom prst="rect">
            <a:avLst/>
          </a:prstGeom>
        </p:spPr>
      </p:pic>
      <p:sp>
        <p:nvSpPr>
          <p:cNvPr id="11" name="مستطيل 18">
            <a:extLst>
              <a:ext uri="{FF2B5EF4-FFF2-40B4-BE49-F238E27FC236}">
                <a16:creationId xmlns:a16="http://schemas.microsoft.com/office/drawing/2014/main" id="{0DC8AE87-104E-4045-8368-E5C021B4B781}"/>
              </a:ext>
            </a:extLst>
          </p:cNvPr>
          <p:cNvSpPr/>
          <p:nvPr/>
        </p:nvSpPr>
        <p:spPr>
          <a:xfrm>
            <a:off x="8417948" y="3627865"/>
            <a:ext cx="327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rgbClr val="C00000"/>
                </a:solidFill>
                <a:cs typeface="PT Bold Heading" pitchFamily="2" charset="-78"/>
              </a:rPr>
              <a:t>مكتشفها</a:t>
            </a:r>
            <a:r>
              <a:rPr lang="ar-AE" sz="2400" dirty="0">
                <a:solidFill>
                  <a:srgbClr val="C00000"/>
                </a:solidFill>
                <a:cs typeface="PT Bold Heading" pitchFamily="2" charset="-78"/>
              </a:rPr>
              <a:t>: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أرخميدس</a:t>
            </a:r>
          </a:p>
          <a:p>
            <a:pPr algn="ctr" rtl="1"/>
            <a:endParaRPr lang="ar-SA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73FA27-3993-47EB-B6B0-6CA7F4BD4CCA}"/>
              </a:ext>
            </a:extLst>
          </p:cNvPr>
          <p:cNvSpPr/>
          <p:nvPr/>
        </p:nvSpPr>
        <p:spPr>
          <a:xfrm>
            <a:off x="3305080" y="2940442"/>
            <a:ext cx="6286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المائع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43CEB-D010-4572-A2F3-5AEE4BB8F1AA}"/>
              </a:ext>
            </a:extLst>
          </p:cNvPr>
          <p:cNvSpPr/>
          <p:nvPr/>
        </p:nvSpPr>
        <p:spPr>
          <a:xfrm>
            <a:off x="1943764" y="2898682"/>
            <a:ext cx="6415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الطفو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0F91AA-A360-45C8-8ADE-42045BF18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92" t="42876" r="76328" b="29444"/>
          <a:stretch/>
        </p:blipFill>
        <p:spPr>
          <a:xfrm>
            <a:off x="4905328" y="2898682"/>
            <a:ext cx="2788639" cy="3040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346FA8-FD63-44D4-A39E-83B0FC953B72}"/>
              </a:ext>
            </a:extLst>
          </p:cNvPr>
          <p:cNvSpPr/>
          <p:nvPr/>
        </p:nvSpPr>
        <p:spPr>
          <a:xfrm>
            <a:off x="6861753" y="5357147"/>
            <a:ext cx="6415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الطفو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8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11" grpId="0"/>
      <p:bldP spid="12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>
            <a:extLst>
              <a:ext uri="{FF2B5EF4-FFF2-40B4-BE49-F238E27FC236}">
                <a16:creationId xmlns:a16="http://schemas.microsoft.com/office/drawing/2014/main" id="{976C3695-9B3F-402D-865B-D8CB22BB7726}"/>
              </a:ext>
            </a:extLst>
          </p:cNvPr>
          <p:cNvSpPr/>
          <p:nvPr/>
        </p:nvSpPr>
        <p:spPr>
          <a:xfrm>
            <a:off x="4786314" y="749894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3600" dirty="0">
                <a:solidFill>
                  <a:srgbClr val="663300"/>
                </a:solidFill>
                <a:cs typeface="PT Bold Heading" pitchFamily="2" charset="-78"/>
              </a:rPr>
              <a:t>مبدأ </a:t>
            </a:r>
            <a:r>
              <a:rPr lang="ar-SA" sz="3600" dirty="0" err="1">
                <a:solidFill>
                  <a:srgbClr val="663300"/>
                </a:solidFill>
                <a:cs typeface="PT Bold Heading" pitchFamily="2" charset="-78"/>
              </a:rPr>
              <a:t>ارخميـدس</a:t>
            </a:r>
            <a:endParaRPr lang="ar-SA" sz="3600" dirty="0">
              <a:solidFill>
                <a:srgbClr val="663300"/>
              </a:solidFill>
              <a:cs typeface="PT Bold Heading" pitchFamily="2" charset="-78"/>
            </a:endParaRPr>
          </a:p>
        </p:txBody>
      </p:sp>
      <p:sp>
        <p:nvSpPr>
          <p:cNvPr id="3" name="مربع نص 3">
            <a:extLst>
              <a:ext uri="{FF2B5EF4-FFF2-40B4-BE49-F238E27FC236}">
                <a16:creationId xmlns:a16="http://schemas.microsoft.com/office/drawing/2014/main" id="{122BAAC6-E9BD-4171-8D77-03E02D81DAD7}"/>
              </a:ext>
            </a:extLst>
          </p:cNvPr>
          <p:cNvSpPr txBox="1"/>
          <p:nvPr/>
        </p:nvSpPr>
        <p:spPr>
          <a:xfrm>
            <a:off x="2274067" y="1553964"/>
            <a:ext cx="7643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err="1">
                <a:cs typeface="PT Bold Heading" pitchFamily="2" charset="-78"/>
              </a:rPr>
              <a:t>ينص</a:t>
            </a:r>
            <a:r>
              <a:rPr lang="ar-SA" sz="2200" dirty="0">
                <a:cs typeface="PT Bold Heading" pitchFamily="2" charset="-78"/>
              </a:rPr>
              <a:t> على أن قوة الطفو المؤثرة في الجسم تساوي وزن السائل المزاح بواسطة الجسم . وحجم السائل المزاح تساوي وزن الجسم المغمور في السائل .</a:t>
            </a:r>
          </a:p>
        </p:txBody>
      </p:sp>
      <p:pic>
        <p:nvPicPr>
          <p:cNvPr id="4" name="Picture 1" descr="hqdefault">
            <a:extLst>
              <a:ext uri="{FF2B5EF4-FFF2-40B4-BE49-F238E27FC236}">
                <a16:creationId xmlns:a16="http://schemas.microsoft.com/office/drawing/2014/main" id="{4B068833-6639-4FBD-9C90-D14009CB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054" b="6757"/>
          <a:stretch>
            <a:fillRect/>
          </a:stretch>
        </p:blipFill>
        <p:spPr bwMode="auto">
          <a:xfrm>
            <a:off x="3343275" y="2676527"/>
            <a:ext cx="4595825" cy="30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2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D8D262-1B5C-453D-9C37-F0F0282E3CFD}"/>
              </a:ext>
            </a:extLst>
          </p:cNvPr>
          <p:cNvSpPr/>
          <p:nvPr/>
        </p:nvSpPr>
        <p:spPr>
          <a:xfrm>
            <a:off x="7743834" y="753470"/>
            <a:ext cx="2772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  <a:cs typeface="PT Bold Heading" pitchFamily="2" charset="-78"/>
              </a:rPr>
              <a:t>الوزن الظاهري 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7549AEB-A5F1-4881-B1EC-6669CFE90C92}"/>
              </a:ext>
            </a:extLst>
          </p:cNvPr>
          <p:cNvSpPr/>
          <p:nvPr/>
        </p:nvSpPr>
        <p:spPr>
          <a:xfrm>
            <a:off x="828675" y="1409683"/>
            <a:ext cx="10706099" cy="57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SA" sz="23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عندما تكون الأجسام في السائل يكون لها وزن ظاهري أقل من وزنها الحقيقي وهي خارج السائل .</a:t>
            </a:r>
          </a:p>
        </p:txBody>
      </p:sp>
      <p:sp>
        <p:nvSpPr>
          <p:cNvPr id="4" name="مستطيل 6">
            <a:extLst>
              <a:ext uri="{FF2B5EF4-FFF2-40B4-BE49-F238E27FC236}">
                <a16:creationId xmlns:a16="http://schemas.microsoft.com/office/drawing/2014/main" id="{B88013E4-3C4E-4364-8046-4ABE949E829C}"/>
              </a:ext>
            </a:extLst>
          </p:cNvPr>
          <p:cNvSpPr/>
          <p:nvPr/>
        </p:nvSpPr>
        <p:spPr>
          <a:xfrm>
            <a:off x="6644768" y="4344411"/>
            <a:ext cx="47662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5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يطفو الجسم إذا كانت كثافته أقل من كثافة المائع المغمور فيه .</a:t>
            </a:r>
          </a:p>
        </p:txBody>
      </p:sp>
      <p:grpSp>
        <p:nvGrpSpPr>
          <p:cNvPr id="5" name="مجموعة 12">
            <a:extLst>
              <a:ext uri="{FF2B5EF4-FFF2-40B4-BE49-F238E27FC236}">
                <a16:creationId xmlns:a16="http://schemas.microsoft.com/office/drawing/2014/main" id="{BFC9A239-3AA3-4251-AE61-177BF8F58DEA}"/>
              </a:ext>
            </a:extLst>
          </p:cNvPr>
          <p:cNvGrpSpPr/>
          <p:nvPr/>
        </p:nvGrpSpPr>
        <p:grpSpPr>
          <a:xfrm>
            <a:off x="3312839" y="2379184"/>
            <a:ext cx="6480720" cy="750745"/>
            <a:chOff x="1055414" y="2433809"/>
            <a:chExt cx="6480720" cy="75074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مستطيل 8">
              <a:extLst>
                <a:ext uri="{FF2B5EF4-FFF2-40B4-BE49-F238E27FC236}">
                  <a16:creationId xmlns:a16="http://schemas.microsoft.com/office/drawing/2014/main" id="{A46D12FB-D13D-4D66-8992-96864D58D27C}"/>
                </a:ext>
              </a:extLst>
            </p:cNvPr>
            <p:cNvSpPr/>
            <p:nvPr/>
          </p:nvSpPr>
          <p:spPr>
            <a:xfrm>
              <a:off x="1055414" y="2433809"/>
              <a:ext cx="6480720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rtl="1"/>
              <a:r>
                <a:rPr lang="ar-SA" sz="2800" dirty="0">
                  <a:solidFill>
                    <a:srgbClr val="0070C0"/>
                  </a:solidFill>
                  <a:cs typeface="PT Bold Heading" pitchFamily="2" charset="-78"/>
                </a:rPr>
                <a:t>وهو يساوي </a:t>
              </a:r>
              <a:r>
                <a:rPr lang="ar-SA" sz="3600" dirty="0">
                  <a:solidFill>
                    <a:srgbClr val="0070C0"/>
                  </a:solidFill>
                  <a:cs typeface="PT Bold Heading" pitchFamily="2" charset="-78"/>
                </a:rPr>
                <a:t>:     </a:t>
              </a:r>
              <a:r>
                <a:rPr lang="en-US" sz="3600" dirty="0">
                  <a:solidFill>
                    <a:srgbClr val="0070C0"/>
                  </a:solidFill>
                  <a:cs typeface="PT Bold Heading" pitchFamily="2" charset="-78"/>
                </a:rPr>
                <a:t>F      = </a:t>
              </a:r>
              <a:r>
                <a:rPr lang="en-US" sz="3600" dirty="0" err="1">
                  <a:solidFill>
                    <a:srgbClr val="0070C0"/>
                  </a:solidFill>
                  <a:cs typeface="PT Bold Heading" pitchFamily="2" charset="-78"/>
                </a:rPr>
                <a:t>F</a:t>
              </a:r>
              <a:r>
                <a:rPr lang="en-US" sz="3600" baseline="-25000" dirty="0" err="1">
                  <a:solidFill>
                    <a:srgbClr val="0070C0"/>
                  </a:solidFill>
                  <a:cs typeface="PT Bold Heading" pitchFamily="2" charset="-78"/>
                </a:rPr>
                <a:t>g</a:t>
              </a:r>
              <a:r>
                <a:rPr lang="en-US" sz="3600" dirty="0">
                  <a:solidFill>
                    <a:srgbClr val="0070C0"/>
                  </a:solidFill>
                  <a:cs typeface="PT Bold Heading" pitchFamily="2" charset="-78"/>
                </a:rPr>
                <a:t>  -  F</a:t>
              </a:r>
              <a:endParaRPr lang="ar-SA" sz="3600" dirty="0">
                <a:solidFill>
                  <a:srgbClr val="0070C0"/>
                </a:solidFill>
                <a:cs typeface="PT Bold Heading" pitchFamily="2" charset="-78"/>
              </a:endParaRPr>
            </a:p>
          </p:txBody>
        </p:sp>
        <p:sp>
          <p:nvSpPr>
            <p:cNvPr id="7" name="مربع نص 9">
              <a:extLst>
                <a:ext uri="{FF2B5EF4-FFF2-40B4-BE49-F238E27FC236}">
                  <a16:creationId xmlns:a16="http://schemas.microsoft.com/office/drawing/2014/main" id="{3541C32D-28C3-4CF9-9F92-B3204755E908}"/>
                </a:ext>
              </a:extLst>
            </p:cNvPr>
            <p:cNvSpPr txBox="1"/>
            <p:nvPr/>
          </p:nvSpPr>
          <p:spPr>
            <a:xfrm>
              <a:off x="2720463" y="2811657"/>
              <a:ext cx="107157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0070C0"/>
                  </a:solidFill>
                </a:rPr>
                <a:t>الظاهري</a:t>
              </a:r>
            </a:p>
          </p:txBody>
        </p:sp>
        <p:sp>
          <p:nvSpPr>
            <p:cNvPr id="8" name="مربع نص 10">
              <a:extLst>
                <a:ext uri="{FF2B5EF4-FFF2-40B4-BE49-F238E27FC236}">
                  <a16:creationId xmlns:a16="http://schemas.microsoft.com/office/drawing/2014/main" id="{EB8F95B2-5BB4-4B52-8A60-93CAFC76EF87}"/>
                </a:ext>
              </a:extLst>
            </p:cNvPr>
            <p:cNvSpPr txBox="1"/>
            <p:nvPr/>
          </p:nvSpPr>
          <p:spPr>
            <a:xfrm>
              <a:off x="5156873" y="2815222"/>
              <a:ext cx="107157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rgbClr val="0070C0"/>
                  </a:solidFill>
                </a:rPr>
                <a:t>الطفو</a:t>
              </a:r>
            </a:p>
          </p:txBody>
        </p:sp>
      </p:grpSp>
      <p:sp>
        <p:nvSpPr>
          <p:cNvPr id="9" name="مستطيل 11">
            <a:extLst>
              <a:ext uri="{FF2B5EF4-FFF2-40B4-BE49-F238E27FC236}">
                <a16:creationId xmlns:a16="http://schemas.microsoft.com/office/drawing/2014/main" id="{A2D6B784-EF43-405B-98C6-EFF973F64C3B}"/>
              </a:ext>
            </a:extLst>
          </p:cNvPr>
          <p:cNvSpPr/>
          <p:nvPr/>
        </p:nvSpPr>
        <p:spPr>
          <a:xfrm>
            <a:off x="9653603" y="3764667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نتيجــة :</a:t>
            </a:r>
          </a:p>
        </p:txBody>
      </p:sp>
      <p:pic>
        <p:nvPicPr>
          <p:cNvPr id="10" name="Picture 1" descr="itg03-phy10-71a">
            <a:extLst>
              <a:ext uri="{FF2B5EF4-FFF2-40B4-BE49-F238E27FC236}">
                <a16:creationId xmlns:a16="http://schemas.microsoft.com/office/drawing/2014/main" id="{DD799719-503C-4813-8EB4-59A56CE0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92" y="3561989"/>
            <a:ext cx="3709980" cy="22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3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6C0D6-6214-4C35-A446-C8F740A92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0" t="21481" r="75612" b="56445"/>
          <a:stretch/>
        </p:blipFill>
        <p:spPr>
          <a:xfrm>
            <a:off x="7985760" y="2026608"/>
            <a:ext cx="2854960" cy="2804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EF4C8-65EA-4842-AF37-4E5E70DD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8" t="45389" r="75354" b="32537"/>
          <a:stretch/>
        </p:blipFill>
        <p:spPr>
          <a:xfrm>
            <a:off x="4668520" y="2107888"/>
            <a:ext cx="2854960" cy="2804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274E43-4D85-4DA7-AFDB-8152B946D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8" t="69697" r="75354" b="8229"/>
          <a:stretch/>
        </p:blipFill>
        <p:spPr>
          <a:xfrm>
            <a:off x="1031240" y="2219648"/>
            <a:ext cx="2854960" cy="28047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14A7AA-D5B7-4855-AC84-CF140A9D7081}"/>
              </a:ext>
            </a:extLst>
          </p:cNvPr>
          <p:cNvSpPr/>
          <p:nvPr/>
        </p:nvSpPr>
        <p:spPr>
          <a:xfrm>
            <a:off x="8365589" y="4831391"/>
            <a:ext cx="28616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&gt; F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الطفو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90404-7D80-401A-BD52-4F0F85A5F8B1}"/>
              </a:ext>
            </a:extLst>
          </p:cNvPr>
          <p:cNvSpPr/>
          <p:nvPr/>
        </p:nvSpPr>
        <p:spPr>
          <a:xfrm>
            <a:off x="4759424" y="4912671"/>
            <a:ext cx="28616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F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الطفو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153EE-875C-4B15-B9DA-AC57CC55C5BD}"/>
              </a:ext>
            </a:extLst>
          </p:cNvPr>
          <p:cNvSpPr/>
          <p:nvPr/>
        </p:nvSpPr>
        <p:spPr>
          <a:xfrm>
            <a:off x="1255659" y="4912671"/>
            <a:ext cx="28616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&lt; F</a:t>
            </a:r>
            <a:r>
              <a:rPr lang="ar-A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الطفو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7FD25A-4E6F-440A-B2D4-302DEAF41068}"/>
              </a:ext>
            </a:extLst>
          </p:cNvPr>
          <p:cNvSpPr/>
          <p:nvPr/>
        </p:nvSpPr>
        <p:spPr>
          <a:xfrm>
            <a:off x="8041574" y="1103278"/>
            <a:ext cx="31357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يغوص (يغرق)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D78DB5-863F-4D9A-8EFD-9F0B2BDEA0AC}"/>
              </a:ext>
            </a:extLst>
          </p:cNvPr>
          <p:cNvSpPr/>
          <p:nvPr/>
        </p:nvSpPr>
        <p:spPr>
          <a:xfrm>
            <a:off x="1840601" y="1229966"/>
            <a:ext cx="123623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يطفو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3ABE4-F7B9-400D-A676-333BEAB96924}"/>
              </a:ext>
            </a:extLst>
          </p:cNvPr>
          <p:cNvSpPr/>
          <p:nvPr/>
        </p:nvSpPr>
        <p:spPr>
          <a:xfrm>
            <a:off x="4441916" y="1184558"/>
            <a:ext cx="291778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معلقة في الماء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7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ED0B0-9C1B-4A5E-B53D-6394C240E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t="46667" r="25313" b="17777"/>
          <a:stretch/>
        </p:blipFill>
        <p:spPr>
          <a:xfrm>
            <a:off x="2838450" y="695325"/>
            <a:ext cx="8305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2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5C90-FB65-4D98-AA96-5A8840E2013D}"/>
              </a:ext>
            </a:extLst>
          </p:cNvPr>
          <p:cNvSpPr txBox="1">
            <a:spLocks/>
          </p:cNvSpPr>
          <p:nvPr/>
        </p:nvSpPr>
        <p:spPr>
          <a:xfrm>
            <a:off x="9001125" y="839257"/>
            <a:ext cx="2219322" cy="9133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6600" dirty="0">
                <a:solidFill>
                  <a:srgbClr val="C00000"/>
                </a:solidFill>
                <a:cs typeface="(AH) Manal Black" pitchFamily="2" charset="-78"/>
              </a:rPr>
              <a:t>الضغط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5A22AF-D1D8-482C-9CF0-AA8FF77AA48F}"/>
              </a:ext>
            </a:extLst>
          </p:cNvPr>
          <p:cNvSpPr txBox="1">
            <a:spLocks/>
          </p:cNvSpPr>
          <p:nvPr/>
        </p:nvSpPr>
        <p:spPr>
          <a:xfrm>
            <a:off x="3014666" y="979474"/>
            <a:ext cx="5986459" cy="6329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3200" dirty="0">
                <a:solidFill>
                  <a:schemeClr val="tx1"/>
                </a:solidFill>
                <a:cs typeface="(AH) Manal Black" pitchFamily="2" charset="-78"/>
              </a:rPr>
              <a:t>القوة المؤثرة عموديا على سطح ما مقسومة على المساحة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60EAB-F249-4244-9AC6-3C8EFABF8384}"/>
                  </a:ext>
                </a:extLst>
              </p:cNvPr>
              <p:cNvSpPr txBox="1"/>
              <p:nvPr/>
            </p:nvSpPr>
            <p:spPr>
              <a:xfrm>
                <a:off x="6096000" y="2247304"/>
                <a:ext cx="1835927" cy="10335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60EAB-F249-4244-9AC6-3C8EFABF8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47304"/>
                <a:ext cx="1835927" cy="1033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llout: Line 5">
            <a:extLst>
              <a:ext uri="{FF2B5EF4-FFF2-40B4-BE49-F238E27FC236}">
                <a16:creationId xmlns:a16="http://schemas.microsoft.com/office/drawing/2014/main" id="{0B480777-B310-411A-A727-EB38A50B2F92}"/>
              </a:ext>
            </a:extLst>
          </p:cNvPr>
          <p:cNvSpPr/>
          <p:nvPr/>
        </p:nvSpPr>
        <p:spPr>
          <a:xfrm>
            <a:off x="2809876" y="2247304"/>
            <a:ext cx="2952750" cy="632907"/>
          </a:xfrm>
          <a:prstGeom prst="borderCallout1">
            <a:avLst>
              <a:gd name="adj1" fmla="val 29374"/>
              <a:gd name="adj2" fmla="val 105082"/>
              <a:gd name="adj3" fmla="val 62127"/>
              <a:gd name="adj4" fmla="val 1207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000" b="1" dirty="0">
                <a:solidFill>
                  <a:srgbClr val="FF0000"/>
                </a:solidFill>
              </a:rPr>
              <a:t>الضغط و يقاس بوحدة باسكال </a:t>
            </a:r>
            <a:r>
              <a:rPr lang="en-US" sz="2000" b="1" dirty="0">
                <a:solidFill>
                  <a:srgbClr val="FF0000"/>
                </a:solidFill>
              </a:rPr>
              <a:t>Pa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91761A93-5E6A-44BD-A813-9A19D9B03373}"/>
              </a:ext>
            </a:extLst>
          </p:cNvPr>
          <p:cNvSpPr/>
          <p:nvPr/>
        </p:nvSpPr>
        <p:spPr>
          <a:xfrm>
            <a:off x="8265301" y="2250965"/>
            <a:ext cx="2952750" cy="632907"/>
          </a:xfrm>
          <a:prstGeom prst="borderCallout1">
            <a:avLst>
              <a:gd name="adj1" fmla="val 30879"/>
              <a:gd name="adj2" fmla="val -2660"/>
              <a:gd name="adj3" fmla="val 53097"/>
              <a:gd name="adj4" fmla="val -186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2000" b="1" dirty="0">
                <a:solidFill>
                  <a:srgbClr val="FF0000"/>
                </a:solidFill>
              </a:rPr>
              <a:t>القوة و تقاس ب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endParaRPr lang="ar-AE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llout: Line 7">
                <a:extLst>
                  <a:ext uri="{FF2B5EF4-FFF2-40B4-BE49-F238E27FC236}">
                    <a16:creationId xmlns:a16="http://schemas.microsoft.com/office/drawing/2014/main" id="{5DE0FBFB-C2C9-484C-8FBC-2E0AAE4F850E}"/>
                  </a:ext>
                </a:extLst>
              </p:cNvPr>
              <p:cNvSpPr/>
              <p:nvPr/>
            </p:nvSpPr>
            <p:spPr>
              <a:xfrm>
                <a:off x="7931927" y="3456234"/>
                <a:ext cx="2952750" cy="632907"/>
              </a:xfrm>
              <a:prstGeom prst="borderCallout1">
                <a:avLst>
                  <a:gd name="adj1" fmla="val 30879"/>
                  <a:gd name="adj2" fmla="val -2660"/>
                  <a:gd name="adj3" fmla="val -22151"/>
                  <a:gd name="adj4" fmla="val -16036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AE" sz="2000" b="1" dirty="0">
                    <a:solidFill>
                      <a:srgbClr val="FF0000"/>
                    </a:solidFill>
                  </a:rPr>
                  <a:t>المساحة و تقاس 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ar-AE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ar-A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llout: Line 7">
                <a:extLst>
                  <a:ext uri="{FF2B5EF4-FFF2-40B4-BE49-F238E27FC236}">
                    <a16:creationId xmlns:a16="http://schemas.microsoft.com/office/drawing/2014/main" id="{5DE0FBFB-C2C9-484C-8FBC-2E0AAE4F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27" y="3456234"/>
                <a:ext cx="2952750" cy="632907"/>
              </a:xfrm>
              <a:prstGeom prst="borderCallout1">
                <a:avLst>
                  <a:gd name="adj1" fmla="val 30879"/>
                  <a:gd name="adj2" fmla="val -2660"/>
                  <a:gd name="adj3" fmla="val -22151"/>
                  <a:gd name="adj4" fmla="val -1603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281DDD6-DE30-4866-8969-BD52F06DB3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893" t="28323" r="32523" b="17110"/>
          <a:stretch/>
        </p:blipFill>
        <p:spPr>
          <a:xfrm>
            <a:off x="932272" y="2957007"/>
            <a:ext cx="4164788" cy="32294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696122-5563-4FEC-8DF3-F17B5FFC940F}"/>
              </a:ext>
            </a:extLst>
          </p:cNvPr>
          <p:cNvSpPr/>
          <p:nvPr/>
        </p:nvSpPr>
        <p:spPr>
          <a:xfrm>
            <a:off x="6524625" y="2015745"/>
            <a:ext cx="990973" cy="508380"/>
          </a:xfrm>
          <a:custGeom>
            <a:avLst/>
            <a:gdLst>
              <a:gd name="connsiteX0" fmla="*/ 0 w 962398"/>
              <a:gd name="connsiteY0" fmla="*/ 384555 h 384555"/>
              <a:gd name="connsiteX1" fmla="*/ 323850 w 962398"/>
              <a:gd name="connsiteY1" fmla="*/ 3555 h 384555"/>
              <a:gd name="connsiteX2" fmla="*/ 876300 w 962398"/>
              <a:gd name="connsiteY2" fmla="*/ 194055 h 384555"/>
              <a:gd name="connsiteX3" fmla="*/ 952500 w 962398"/>
              <a:gd name="connsiteY3" fmla="*/ 194055 h 3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398" h="384555">
                <a:moveTo>
                  <a:pt x="0" y="384555"/>
                </a:moveTo>
                <a:cubicBezTo>
                  <a:pt x="88900" y="209930"/>
                  <a:pt x="177800" y="35305"/>
                  <a:pt x="323850" y="3555"/>
                </a:cubicBezTo>
                <a:cubicBezTo>
                  <a:pt x="469900" y="-28195"/>
                  <a:pt x="771525" y="162305"/>
                  <a:pt x="876300" y="194055"/>
                </a:cubicBezTo>
                <a:cubicBezTo>
                  <a:pt x="981075" y="225805"/>
                  <a:pt x="966787" y="209930"/>
                  <a:pt x="952500" y="194055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AE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773C9B-9FCA-4CE4-859E-C6BF794672BD}"/>
              </a:ext>
            </a:extLst>
          </p:cNvPr>
          <p:cNvSpPr/>
          <p:nvPr/>
        </p:nvSpPr>
        <p:spPr>
          <a:xfrm rot="13097059">
            <a:off x="6266079" y="3132532"/>
            <a:ext cx="990973" cy="508380"/>
          </a:xfrm>
          <a:custGeom>
            <a:avLst/>
            <a:gdLst>
              <a:gd name="connsiteX0" fmla="*/ 0 w 962398"/>
              <a:gd name="connsiteY0" fmla="*/ 384555 h 384555"/>
              <a:gd name="connsiteX1" fmla="*/ 323850 w 962398"/>
              <a:gd name="connsiteY1" fmla="*/ 3555 h 384555"/>
              <a:gd name="connsiteX2" fmla="*/ 876300 w 962398"/>
              <a:gd name="connsiteY2" fmla="*/ 194055 h 384555"/>
              <a:gd name="connsiteX3" fmla="*/ 952500 w 962398"/>
              <a:gd name="connsiteY3" fmla="*/ 194055 h 3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398" h="384555">
                <a:moveTo>
                  <a:pt x="0" y="384555"/>
                </a:moveTo>
                <a:cubicBezTo>
                  <a:pt x="88900" y="209930"/>
                  <a:pt x="177800" y="35305"/>
                  <a:pt x="323850" y="3555"/>
                </a:cubicBezTo>
                <a:cubicBezTo>
                  <a:pt x="469900" y="-28195"/>
                  <a:pt x="771525" y="162305"/>
                  <a:pt x="876300" y="194055"/>
                </a:cubicBezTo>
                <a:cubicBezTo>
                  <a:pt x="981075" y="225805"/>
                  <a:pt x="966787" y="209930"/>
                  <a:pt x="952500" y="194055"/>
                </a:cubicBezTo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00DB29-EAEB-4A93-9B90-937A80DF4B7D}"/>
              </a:ext>
            </a:extLst>
          </p:cNvPr>
          <p:cNvSpPr/>
          <p:nvPr/>
        </p:nvSpPr>
        <p:spPr>
          <a:xfrm>
            <a:off x="6462193" y="1579670"/>
            <a:ext cx="81624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طردي</a:t>
            </a:r>
            <a:endParaRPr lang="en-US" sz="2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AF37C-1608-424B-85C7-A5B5EAC7F277}"/>
              </a:ext>
            </a:extLst>
          </p:cNvPr>
          <p:cNvSpPr/>
          <p:nvPr/>
        </p:nvSpPr>
        <p:spPr>
          <a:xfrm>
            <a:off x="6098945" y="3772687"/>
            <a:ext cx="813043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عكسي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اعتني بقدميك لتعتني بك: الضغط الواقع على مساحة حذاء الكعب العالي">
            <a:extLst>
              <a:ext uri="{FF2B5EF4-FFF2-40B4-BE49-F238E27FC236}">
                <a16:creationId xmlns:a16="http://schemas.microsoft.com/office/drawing/2014/main" id="{BDE6F1CB-DCB7-460B-B1F5-A06F1ABA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411341"/>
            <a:ext cx="1313375" cy="13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E5746B6-A884-45EC-83F4-ECB067DA4E6C}"/>
              </a:ext>
            </a:extLst>
          </p:cNvPr>
          <p:cNvSpPr/>
          <p:nvPr/>
        </p:nvSpPr>
        <p:spPr>
          <a:xfrm>
            <a:off x="5729649" y="5467350"/>
            <a:ext cx="1379329" cy="291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1028" name="Picture 4" descr="Buy WEST COAST Westcoast Fancy Women's Slip On Ballerina Ballet ...">
            <a:extLst>
              <a:ext uri="{FF2B5EF4-FFF2-40B4-BE49-F238E27FC236}">
                <a16:creationId xmlns:a16="http://schemas.microsoft.com/office/drawing/2014/main" id="{1AC2794D-63B0-4A36-9C71-61716F4E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832">
            <a:off x="8122427" y="4541710"/>
            <a:ext cx="1488137" cy="14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F577CC-307C-400B-ABFF-2808EC89D731}"/>
              </a:ext>
            </a:extLst>
          </p:cNvPr>
          <p:cNvSpPr/>
          <p:nvPr/>
        </p:nvSpPr>
        <p:spPr>
          <a:xfrm>
            <a:off x="8265301" y="5496116"/>
            <a:ext cx="1379329" cy="291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6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876BA-1FD6-4F17-994F-AF32F3D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50" t="25333" r="19833" b="58074"/>
          <a:stretch/>
        </p:blipFill>
        <p:spPr>
          <a:xfrm>
            <a:off x="4683063" y="784859"/>
            <a:ext cx="6738682" cy="191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/>
              <p:nvPr/>
            </p:nvSpPr>
            <p:spPr>
              <a:xfrm>
                <a:off x="2212198" y="1435848"/>
                <a:ext cx="1835927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98" y="1435848"/>
                <a:ext cx="1835927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90EF0-64EB-4F01-8D8D-545FEEA24AC6}"/>
                  </a:ext>
                </a:extLst>
              </p:cNvPr>
              <p:cNvSpPr txBox="1"/>
              <p:nvPr/>
            </p:nvSpPr>
            <p:spPr>
              <a:xfrm>
                <a:off x="2355073" y="2875002"/>
                <a:ext cx="18359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𝑷𝑨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90EF0-64EB-4F01-8D8D-545FEEA24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73" y="2875002"/>
                <a:ext cx="183592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07165-DEC3-44F2-8293-5C5BB3AC47E1}"/>
                  </a:ext>
                </a:extLst>
              </p:cNvPr>
              <p:cNvSpPr txBox="1"/>
              <p:nvPr/>
            </p:nvSpPr>
            <p:spPr>
              <a:xfrm>
                <a:off x="2021698" y="3608429"/>
                <a:ext cx="307417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D07165-DEC3-44F2-8293-5C5BB3AC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98" y="3608429"/>
                <a:ext cx="307417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F92A56-D55E-4194-8D97-9F05E455A778}"/>
                  </a:ext>
                </a:extLst>
              </p:cNvPr>
              <p:cNvSpPr txBox="1"/>
              <p:nvPr/>
            </p:nvSpPr>
            <p:spPr>
              <a:xfrm>
                <a:off x="1574023" y="4341855"/>
                <a:ext cx="5750702" cy="5748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𝟕𝟔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F92A56-D55E-4194-8D97-9F05E455A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23" y="4341855"/>
                <a:ext cx="5750702" cy="574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9B43C0-8BCA-49A7-886A-0539F5B8D3C7}"/>
                  </a:ext>
                </a:extLst>
              </p:cNvPr>
              <p:cNvSpPr txBox="1"/>
              <p:nvPr/>
            </p:nvSpPr>
            <p:spPr>
              <a:xfrm>
                <a:off x="683435" y="5233871"/>
                <a:ext cx="5750702" cy="5748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𝟏𝟏𝟓𝟓𝟐𝟎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9B43C0-8BCA-49A7-886A-0539F5B8D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35" y="5233871"/>
                <a:ext cx="5750702" cy="574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6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876BA-1FD6-4F17-994F-AF32F3D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78" t="41748" r="20816" b="45216"/>
          <a:stretch/>
        </p:blipFill>
        <p:spPr>
          <a:xfrm>
            <a:off x="4562475" y="784859"/>
            <a:ext cx="6859270" cy="1501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/>
              <p:nvPr/>
            </p:nvSpPr>
            <p:spPr>
              <a:xfrm>
                <a:off x="1875259" y="770087"/>
                <a:ext cx="1835927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59" y="770087"/>
                <a:ext cx="1835927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003755-6095-47BC-9D9E-49FB50FA3289}"/>
                  </a:ext>
                </a:extLst>
              </p:cNvPr>
              <p:cNvSpPr txBox="1"/>
              <p:nvPr/>
            </p:nvSpPr>
            <p:spPr>
              <a:xfrm>
                <a:off x="1342442" y="2123651"/>
                <a:ext cx="2915233" cy="105496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𝒎𝒈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003755-6095-47BC-9D9E-49FB50FA3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2" y="2123651"/>
                <a:ext cx="2915233" cy="1054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799270-F5A1-4401-8A05-DD845E562713}"/>
                  </a:ext>
                </a:extLst>
              </p:cNvPr>
              <p:cNvSpPr txBox="1"/>
              <p:nvPr/>
            </p:nvSpPr>
            <p:spPr>
              <a:xfrm>
                <a:off x="1342442" y="3396613"/>
                <a:ext cx="4277308" cy="115031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𝟗𝟐𝟓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799270-F5A1-4401-8A05-DD845E56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2" y="3396613"/>
                <a:ext cx="4277308" cy="1150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311E6-7DA1-479B-8C39-AD1FEF2C8C2F}"/>
                  </a:ext>
                </a:extLst>
              </p:cNvPr>
              <p:cNvSpPr txBox="1"/>
              <p:nvPr/>
            </p:nvSpPr>
            <p:spPr>
              <a:xfrm>
                <a:off x="1161467" y="5103543"/>
                <a:ext cx="41534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𝟏𝟎𝟒𝟗𝟏𝟖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311E6-7DA1-479B-8C39-AD1FEF2C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67" y="5103543"/>
                <a:ext cx="415348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8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2876BA-1FD6-4F17-994F-AF32F3D2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10" t="53948" r="20684" b="33016"/>
          <a:stretch/>
        </p:blipFill>
        <p:spPr>
          <a:xfrm>
            <a:off x="4562475" y="784859"/>
            <a:ext cx="6859270" cy="1501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/>
              <p:nvPr/>
            </p:nvSpPr>
            <p:spPr>
              <a:xfrm>
                <a:off x="1875259" y="770087"/>
                <a:ext cx="1835927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603116-835B-47B0-9A88-5AD62E884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59" y="770087"/>
                <a:ext cx="1835927" cy="1033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003755-6095-47BC-9D9E-49FB50FA3289}"/>
                  </a:ext>
                </a:extLst>
              </p:cNvPr>
              <p:cNvSpPr txBox="1"/>
              <p:nvPr/>
            </p:nvSpPr>
            <p:spPr>
              <a:xfrm>
                <a:off x="1342442" y="2123651"/>
                <a:ext cx="2515765" cy="9567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𝒎𝒈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003755-6095-47BC-9D9E-49FB50FA3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2" y="2123651"/>
                <a:ext cx="2515765" cy="956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799270-F5A1-4401-8A05-DD845E562713}"/>
                  </a:ext>
                </a:extLst>
              </p:cNvPr>
              <p:cNvSpPr txBox="1"/>
              <p:nvPr/>
            </p:nvSpPr>
            <p:spPr>
              <a:xfrm>
                <a:off x="1342442" y="3396613"/>
                <a:ext cx="3620666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799270-F5A1-4401-8A05-DD845E562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42" y="3396613"/>
                <a:ext cx="3620666" cy="1052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311E6-7DA1-479B-8C39-AD1FEF2C8C2F}"/>
                  </a:ext>
                </a:extLst>
              </p:cNvPr>
              <p:cNvSpPr txBox="1"/>
              <p:nvPr/>
            </p:nvSpPr>
            <p:spPr>
              <a:xfrm>
                <a:off x="1161467" y="4851799"/>
                <a:ext cx="41534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𝟐𝟑𝟏𝟐𝟖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𝑷𝒂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D311E6-7DA1-479B-8C39-AD1FEF2C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67" y="4851799"/>
                <a:ext cx="415348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A3103-44FB-407E-AC8D-2669160A05DA}"/>
                  </a:ext>
                </a:extLst>
              </p:cNvPr>
              <p:cNvSpPr txBox="1"/>
              <p:nvPr/>
            </p:nvSpPr>
            <p:spPr>
              <a:xfrm>
                <a:off x="7593825" y="2415581"/>
                <a:ext cx="2940828" cy="120770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الكثافة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الكتلة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ar-AE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الحجم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00B05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CA3103-44FB-407E-AC8D-2669160A0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825" y="2415581"/>
                <a:ext cx="2940828" cy="1207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A5D350-1D71-4440-AC94-E697A3EE85BF}"/>
                  </a:ext>
                </a:extLst>
              </p:cNvPr>
              <p:cNvSpPr txBox="1"/>
              <p:nvPr/>
            </p:nvSpPr>
            <p:spPr>
              <a:xfrm>
                <a:off x="8467145" y="3582140"/>
                <a:ext cx="183592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𝒑𝑽</m:t>
                      </m:r>
                    </m:oMath>
                  </m:oMathPara>
                </a14:m>
                <a:endParaRPr lang="ar-AE" sz="3200" b="1" dirty="0">
                  <a:solidFill>
                    <a:srgbClr val="00B05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A5D350-1D71-4440-AC94-E697A3EE8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145" y="3582140"/>
                <a:ext cx="183592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21BD2-A5D2-49DC-A8C8-3328115C14BA}"/>
                  </a:ext>
                </a:extLst>
              </p:cNvPr>
              <p:cNvSpPr txBox="1"/>
              <p:nvPr/>
            </p:nvSpPr>
            <p:spPr>
              <a:xfrm>
                <a:off x="6638926" y="4325779"/>
                <a:ext cx="485062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200" b="1" dirty="0">
                  <a:solidFill>
                    <a:srgbClr val="00B05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21BD2-A5D2-49DC-A8C8-3328115C1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6" y="4325779"/>
                <a:ext cx="485062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EECDC7-4394-4161-9E09-ED8F746C8CC9}"/>
                  </a:ext>
                </a:extLst>
              </p:cNvPr>
              <p:cNvSpPr txBox="1"/>
              <p:nvPr/>
            </p:nvSpPr>
            <p:spPr>
              <a:xfrm>
                <a:off x="7020507" y="4959521"/>
                <a:ext cx="485062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𝟏𝟏𝟖𝟎𝟎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ar-AE" sz="3200" b="1" dirty="0">
                  <a:solidFill>
                    <a:srgbClr val="00B05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EECDC7-4394-4161-9E09-ED8F746C8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7" y="4959521"/>
                <a:ext cx="485062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70A6D7-5879-4477-9731-95BCB179A008}"/>
                  </a:ext>
                </a:extLst>
              </p:cNvPr>
              <p:cNvSpPr txBox="1"/>
              <p:nvPr/>
            </p:nvSpPr>
            <p:spPr>
              <a:xfrm>
                <a:off x="7020507" y="5598894"/>
                <a:ext cx="485062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ar-AE" sz="3200" b="1" dirty="0">
                  <a:solidFill>
                    <a:srgbClr val="00B050"/>
                  </a:solidFill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70A6D7-5879-4477-9731-95BCB179A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7" y="5598894"/>
                <a:ext cx="4850626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4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15B5-5CA7-4282-ACFC-3DFE1ABFC929}"/>
              </a:ext>
            </a:extLst>
          </p:cNvPr>
          <p:cNvSpPr txBox="1">
            <a:spLocks/>
          </p:cNvSpPr>
          <p:nvPr/>
        </p:nvSpPr>
        <p:spPr>
          <a:xfrm>
            <a:off x="8753475" y="839257"/>
            <a:ext cx="2466972" cy="70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6600" dirty="0">
                <a:solidFill>
                  <a:srgbClr val="C00000"/>
                </a:solidFill>
                <a:cs typeface="(AH) Manal Black" pitchFamily="2" charset="-78"/>
              </a:rPr>
              <a:t>قوانين الغاز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C1BDC-DE12-4E1C-94EF-90117916C65A}"/>
              </a:ext>
            </a:extLst>
          </p:cNvPr>
          <p:cNvSpPr/>
          <p:nvPr/>
        </p:nvSpPr>
        <p:spPr>
          <a:xfrm>
            <a:off x="1504967" y="2424410"/>
            <a:ext cx="948689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تمييز العلاقة بين ضغط الغاز و حجمه و درجة حرارته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0EBF1-567F-4D8A-9175-A8ACD57C891C}"/>
              </a:ext>
            </a:extLst>
          </p:cNvPr>
          <p:cNvSpPr/>
          <p:nvPr/>
        </p:nvSpPr>
        <p:spPr>
          <a:xfrm>
            <a:off x="3207944" y="3510260"/>
            <a:ext cx="629050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تطبيق قوانين الغاز في حل المسائل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49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15B5-5CA7-4282-ACFC-3DFE1ABFC929}"/>
              </a:ext>
            </a:extLst>
          </p:cNvPr>
          <p:cNvSpPr txBox="1">
            <a:spLocks/>
          </p:cNvSpPr>
          <p:nvPr/>
        </p:nvSpPr>
        <p:spPr>
          <a:xfrm>
            <a:off x="8753475" y="839257"/>
            <a:ext cx="2466972" cy="70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AE" sz="6600" dirty="0">
                <a:solidFill>
                  <a:srgbClr val="C00000"/>
                </a:solidFill>
                <a:cs typeface="(AH) Manal Black" pitchFamily="2" charset="-78"/>
              </a:rPr>
              <a:t>قوانين الغاز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D3AAC-9806-41B9-B3A7-C0469ABBB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2" t="52500" r="37501" b="36944"/>
          <a:stretch/>
        </p:blipFill>
        <p:spPr>
          <a:xfrm>
            <a:off x="2568477" y="2763752"/>
            <a:ext cx="7874919" cy="1695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B68BE9-1B2A-4BE1-AF45-942EEE3EB3E9}"/>
              </a:ext>
            </a:extLst>
          </p:cNvPr>
          <p:cNvSpPr/>
          <p:nvPr/>
        </p:nvSpPr>
        <p:spPr>
          <a:xfrm>
            <a:off x="9457902" y="4818414"/>
            <a:ext cx="20329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2400" b="0" cap="none" spc="0" dirty="0">
                <a:ln w="0"/>
                <a:solidFill>
                  <a:srgbClr val="FF0000"/>
                </a:solidFill>
                <a:effectLst/>
              </a:rPr>
              <a:t>P</a:t>
            </a:r>
            <a:r>
              <a:rPr lang="ar-AE" sz="2400" b="0" cap="none" spc="0" dirty="0">
                <a:ln w="0"/>
                <a:solidFill>
                  <a:sysClr val="windowText" lastClr="000000"/>
                </a:solidFill>
                <a:effectLst/>
              </a:rPr>
              <a:t> الضغط</a:t>
            </a:r>
          </a:p>
          <a:p>
            <a:pPr algn="ctr" rtl="1"/>
            <a:r>
              <a:rPr lang="en-US" sz="2400" dirty="0">
                <a:ln w="0"/>
                <a:solidFill>
                  <a:srgbClr val="FF0000"/>
                </a:solidFill>
              </a:rPr>
              <a:t>V</a:t>
            </a:r>
            <a:r>
              <a:rPr lang="ar-AE" sz="2400" dirty="0">
                <a:ln w="0"/>
                <a:solidFill>
                  <a:sysClr val="windowText" lastClr="000000"/>
                </a:solidFill>
              </a:rPr>
              <a:t> الحجم</a:t>
            </a:r>
          </a:p>
          <a:p>
            <a:pPr algn="ctr" rtl="1"/>
            <a:r>
              <a:rPr lang="en-US" sz="2400" b="0" cap="none" spc="0" dirty="0">
                <a:ln w="0"/>
                <a:solidFill>
                  <a:srgbClr val="FF0000"/>
                </a:solidFill>
                <a:effectLst/>
              </a:rPr>
              <a:t>T</a:t>
            </a:r>
            <a:r>
              <a:rPr lang="ar-AE" sz="2400" b="0" cap="none" spc="0" dirty="0">
                <a:ln w="0"/>
                <a:solidFill>
                  <a:sysClr val="windowText" lastClr="000000"/>
                </a:solidFill>
                <a:effectLst/>
              </a:rPr>
              <a:t> درجة الحرارة</a:t>
            </a:r>
            <a:r>
              <a:rPr lang="en-US" sz="2400" b="0" cap="none" spc="0" dirty="0">
                <a:ln w="0"/>
                <a:solidFill>
                  <a:sysClr val="windowText" lastClr="000000"/>
                </a:solidFill>
                <a:effectLst/>
              </a:rPr>
              <a:t>K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29CE2-A646-41E7-A544-241C9C6A059E}"/>
              </a:ext>
            </a:extLst>
          </p:cNvPr>
          <p:cNvSpPr/>
          <p:nvPr/>
        </p:nvSpPr>
        <p:spPr>
          <a:xfrm>
            <a:off x="3092833" y="2445110"/>
            <a:ext cx="990973" cy="508380"/>
          </a:xfrm>
          <a:custGeom>
            <a:avLst/>
            <a:gdLst>
              <a:gd name="connsiteX0" fmla="*/ 0 w 962398"/>
              <a:gd name="connsiteY0" fmla="*/ 384555 h 384555"/>
              <a:gd name="connsiteX1" fmla="*/ 323850 w 962398"/>
              <a:gd name="connsiteY1" fmla="*/ 3555 h 384555"/>
              <a:gd name="connsiteX2" fmla="*/ 876300 w 962398"/>
              <a:gd name="connsiteY2" fmla="*/ 194055 h 384555"/>
              <a:gd name="connsiteX3" fmla="*/ 952500 w 962398"/>
              <a:gd name="connsiteY3" fmla="*/ 194055 h 3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398" h="384555">
                <a:moveTo>
                  <a:pt x="0" y="384555"/>
                </a:moveTo>
                <a:cubicBezTo>
                  <a:pt x="88900" y="209930"/>
                  <a:pt x="177800" y="35305"/>
                  <a:pt x="323850" y="3555"/>
                </a:cubicBezTo>
                <a:cubicBezTo>
                  <a:pt x="469900" y="-28195"/>
                  <a:pt x="771525" y="162305"/>
                  <a:pt x="876300" y="194055"/>
                </a:cubicBezTo>
                <a:cubicBezTo>
                  <a:pt x="981075" y="225805"/>
                  <a:pt x="966787" y="209930"/>
                  <a:pt x="952500" y="194055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D2609-E284-4231-A7A1-8D1CF2F62CA1}"/>
              </a:ext>
            </a:extLst>
          </p:cNvPr>
          <p:cNvSpPr/>
          <p:nvPr/>
        </p:nvSpPr>
        <p:spPr>
          <a:xfrm>
            <a:off x="3027195" y="2009035"/>
            <a:ext cx="82266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عكسية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1D2D95D-47B0-4E07-86B1-B5990ACBD568}"/>
              </a:ext>
            </a:extLst>
          </p:cNvPr>
          <p:cNvSpPr/>
          <p:nvPr/>
        </p:nvSpPr>
        <p:spPr>
          <a:xfrm rot="7760774">
            <a:off x="3974353" y="3660681"/>
            <a:ext cx="990973" cy="508380"/>
          </a:xfrm>
          <a:custGeom>
            <a:avLst/>
            <a:gdLst>
              <a:gd name="connsiteX0" fmla="*/ 0 w 962398"/>
              <a:gd name="connsiteY0" fmla="*/ 384555 h 384555"/>
              <a:gd name="connsiteX1" fmla="*/ 323850 w 962398"/>
              <a:gd name="connsiteY1" fmla="*/ 3555 h 384555"/>
              <a:gd name="connsiteX2" fmla="*/ 876300 w 962398"/>
              <a:gd name="connsiteY2" fmla="*/ 194055 h 384555"/>
              <a:gd name="connsiteX3" fmla="*/ 952500 w 962398"/>
              <a:gd name="connsiteY3" fmla="*/ 194055 h 3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398" h="384555">
                <a:moveTo>
                  <a:pt x="0" y="384555"/>
                </a:moveTo>
                <a:cubicBezTo>
                  <a:pt x="88900" y="209930"/>
                  <a:pt x="177800" y="35305"/>
                  <a:pt x="323850" y="3555"/>
                </a:cubicBezTo>
                <a:cubicBezTo>
                  <a:pt x="469900" y="-28195"/>
                  <a:pt x="771525" y="162305"/>
                  <a:pt x="876300" y="194055"/>
                </a:cubicBezTo>
                <a:cubicBezTo>
                  <a:pt x="981075" y="225805"/>
                  <a:pt x="966787" y="209930"/>
                  <a:pt x="952500" y="194055"/>
                </a:cubicBezTo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92D785-BDC5-4559-9FCD-EA66EE40E9CE}"/>
              </a:ext>
            </a:extLst>
          </p:cNvPr>
          <p:cNvSpPr/>
          <p:nvPr/>
        </p:nvSpPr>
        <p:spPr>
          <a:xfrm>
            <a:off x="4469839" y="4267972"/>
            <a:ext cx="816249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طردية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تغير ضغط الغاز - موضوع">
            <a:extLst>
              <a:ext uri="{FF2B5EF4-FFF2-40B4-BE49-F238E27FC236}">
                <a16:creationId xmlns:a16="http://schemas.microsoft.com/office/drawing/2014/main" id="{58986716-E379-4142-93A8-F6C9C8E33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40636"/>
          <a:stretch/>
        </p:blipFill>
        <p:spPr bwMode="auto">
          <a:xfrm>
            <a:off x="4229890" y="596214"/>
            <a:ext cx="1805301" cy="18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les' Law and Gay-Lussac's Law | Let's Talk Science">
            <a:extLst>
              <a:ext uri="{FF2B5EF4-FFF2-40B4-BE49-F238E27FC236}">
                <a16:creationId xmlns:a16="http://schemas.microsoft.com/office/drawing/2014/main" id="{EA910343-4B5D-434D-BC64-E6EE7EFD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286250"/>
            <a:ext cx="2857501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41695-A6BB-4C15-BC78-B627D799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7" t="24167" r="13047" b="12238"/>
          <a:stretch/>
        </p:blipFill>
        <p:spPr>
          <a:xfrm>
            <a:off x="1362075" y="833966"/>
            <a:ext cx="9467850" cy="51900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0FDC85-CC49-4363-B9E4-F9138CFA64BC}"/>
                  </a:ext>
                </a:extLst>
              </p14:cNvPr>
              <p14:cNvContentPartPr/>
              <p14:nvPr/>
            </p14:nvContentPartPr>
            <p14:xfrm>
              <a:off x="3117960" y="5270400"/>
              <a:ext cx="1086120" cy="146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0FDC85-CC49-4363-B9E4-F9138CFA6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2120" y="5207040"/>
                <a:ext cx="1117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1C2629-EC96-4E58-9D4A-736E46341A15}"/>
                  </a:ext>
                </a:extLst>
              </p14:cNvPr>
              <p14:cNvContentPartPr/>
              <p14:nvPr/>
            </p14:nvContentPartPr>
            <p14:xfrm>
              <a:off x="3105000" y="5130720"/>
              <a:ext cx="1124640" cy="12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1C2629-EC96-4E58-9D4A-736E46341A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9160" y="5067360"/>
                <a:ext cx="11559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9D2825-D0E9-4946-9676-DF2CE2EAB093}"/>
                  </a:ext>
                </a:extLst>
              </p14:cNvPr>
              <p14:cNvContentPartPr/>
              <p14:nvPr/>
            </p14:nvContentPartPr>
            <p14:xfrm>
              <a:off x="8255160" y="5149800"/>
              <a:ext cx="1390680" cy="19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9D2825-D0E9-4946-9676-DF2CE2EAB0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39320" y="5086440"/>
                <a:ext cx="1422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5E47C5-432F-4940-8759-ECF110788B21}"/>
                  </a:ext>
                </a:extLst>
              </p14:cNvPr>
              <p14:cNvContentPartPr/>
              <p14:nvPr/>
            </p14:nvContentPartPr>
            <p14:xfrm>
              <a:off x="8273880" y="5067360"/>
              <a:ext cx="1340280" cy="7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5E47C5-432F-4940-8759-ECF110788B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8040" y="5004000"/>
                <a:ext cx="13716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27BC30-4A3C-4674-9AD2-DAA190F491D3}"/>
                  </a:ext>
                </a:extLst>
              </p14:cNvPr>
              <p14:cNvContentPartPr/>
              <p14:nvPr/>
            </p14:nvContentPartPr>
            <p14:xfrm>
              <a:off x="5238720" y="2508120"/>
              <a:ext cx="2298960" cy="235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27BC30-4A3C-4674-9AD2-DAA190F491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2880" y="2444760"/>
                <a:ext cx="23302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F292B3-D220-406E-B00E-D08DCEB18761}"/>
                  </a:ext>
                </a:extLst>
              </p14:cNvPr>
              <p14:cNvContentPartPr/>
              <p14:nvPr/>
            </p14:nvContentPartPr>
            <p14:xfrm>
              <a:off x="5486400" y="2482920"/>
              <a:ext cx="2019600" cy="108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F292B3-D220-406E-B00E-D08DCEB1876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0560" y="2419560"/>
                <a:ext cx="2050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C952F4-AEE0-40A5-A93A-2A7BCF6491A7}"/>
                  </a:ext>
                </a:extLst>
              </p14:cNvPr>
              <p14:cNvContentPartPr/>
              <p14:nvPr/>
            </p14:nvContentPartPr>
            <p14:xfrm>
              <a:off x="6064200" y="2521080"/>
              <a:ext cx="1314720" cy="20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C952F4-AEE0-40A5-A93A-2A7BCF6491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8360" y="2457720"/>
                <a:ext cx="1346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DEDADB-E67E-46BE-B9EE-88117DB0639D}"/>
                  </a:ext>
                </a:extLst>
              </p14:cNvPr>
              <p14:cNvContentPartPr/>
              <p14:nvPr/>
            </p14:nvContentPartPr>
            <p14:xfrm>
              <a:off x="5264280" y="2590920"/>
              <a:ext cx="2292480" cy="10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DEDADB-E67E-46BE-B9EE-88117DB063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8440" y="2527560"/>
                <a:ext cx="2323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00B024-1B55-48CB-ACEB-8D9AACDFB68D}"/>
                  </a:ext>
                </a:extLst>
              </p14:cNvPr>
              <p14:cNvContentPartPr/>
              <p14:nvPr/>
            </p14:nvContentPartPr>
            <p14:xfrm>
              <a:off x="5257800" y="2711520"/>
              <a:ext cx="222912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00B024-1B55-48CB-ACEB-8D9AACDFB6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41960" y="2648160"/>
                <a:ext cx="22604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323AD9B-B709-4030-9B0C-B4522E08BFC4}"/>
                  </a:ext>
                </a:extLst>
              </p14:cNvPr>
              <p14:cNvContentPartPr/>
              <p14:nvPr/>
            </p14:nvContentPartPr>
            <p14:xfrm>
              <a:off x="7448400" y="2685960"/>
              <a:ext cx="127440" cy="2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323AD9B-B709-4030-9B0C-B4522E08BFC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32560" y="2622600"/>
                <a:ext cx="158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96AF57-A752-4006-AC15-CB3C0BC91555}"/>
                  </a:ext>
                </a:extLst>
              </p14:cNvPr>
              <p14:cNvContentPartPr/>
              <p14:nvPr/>
            </p14:nvContentPartPr>
            <p14:xfrm>
              <a:off x="5226120" y="2521080"/>
              <a:ext cx="2298960" cy="311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96AF57-A752-4006-AC15-CB3C0BC9155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10280" y="2457720"/>
                <a:ext cx="23302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35E6A2-7AA0-4B99-8E9E-4FDEFC96715B}"/>
                  </a:ext>
                </a:extLst>
              </p14:cNvPr>
              <p14:cNvContentPartPr/>
              <p14:nvPr/>
            </p14:nvContentPartPr>
            <p14:xfrm>
              <a:off x="1574640" y="2838600"/>
              <a:ext cx="1969200" cy="184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35E6A2-7AA0-4B99-8E9E-4FDEFC96715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58800" y="2775240"/>
                <a:ext cx="20005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EF67D4-EB98-43A8-8658-924314AE083A}"/>
                  </a:ext>
                </a:extLst>
              </p14:cNvPr>
              <p14:cNvContentPartPr/>
              <p14:nvPr/>
            </p14:nvContentPartPr>
            <p14:xfrm>
              <a:off x="1555920" y="2838600"/>
              <a:ext cx="343080" cy="1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EF67D4-EB98-43A8-8658-924314AE083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40080" y="2775240"/>
                <a:ext cx="3744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043CE4-E2FE-4909-9616-D87FFD10BE9A}"/>
                  </a:ext>
                </a:extLst>
              </p14:cNvPr>
              <p14:cNvContentPartPr/>
              <p14:nvPr/>
            </p14:nvContentPartPr>
            <p14:xfrm>
              <a:off x="1562040" y="2793960"/>
              <a:ext cx="1962720" cy="330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043CE4-E2FE-4909-9616-D87FFD10BE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46200" y="2730600"/>
                <a:ext cx="199404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1512B8-CE8F-4A59-9754-4ACAC81A91DF}"/>
                  </a:ext>
                </a:extLst>
              </p14:cNvPr>
              <p14:cNvContentPartPr/>
              <p14:nvPr/>
            </p14:nvContentPartPr>
            <p14:xfrm>
              <a:off x="9131400" y="2787480"/>
              <a:ext cx="1708560" cy="16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1512B8-CE8F-4A59-9754-4ACAC81A91D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15560" y="2724120"/>
                <a:ext cx="173988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006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513</TotalTime>
  <Words>660</Words>
  <Application>Microsoft Office PowerPoint</Application>
  <PresentationFormat>Widescreen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(AH) Manal Black</vt:lpstr>
      <vt:lpstr>Arial</vt:lpstr>
      <vt:lpstr>Cambria Math</vt:lpstr>
      <vt:lpstr>Garamond</vt:lpstr>
      <vt:lpstr>Organic</vt:lpstr>
      <vt:lpstr>PowerPoint Presentation</vt:lpstr>
      <vt:lpstr>خصائص الموائع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اليماحي</dc:creator>
  <cp:lastModifiedBy>ساره على اليماحى</cp:lastModifiedBy>
  <cp:revision>58</cp:revision>
  <dcterms:created xsi:type="dcterms:W3CDTF">2020-04-27T20:55:15Z</dcterms:created>
  <dcterms:modified xsi:type="dcterms:W3CDTF">2020-06-06T11:44:39Z</dcterms:modified>
</cp:coreProperties>
</file>