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fld id="{00000000-1234-1234-1234-123412341234}" type="slidenum">
              <a:rPr b="0" i="0" lang="ar-A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A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24" name="Google Shape;24;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25" name="Google Shape;25;p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7" name="Google Shape;27;p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31" name="Google Shape;31;p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 name="Google Shape;33;p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7" name="Google Shape;37;p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و تسمية توضيحية"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A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A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0" l="0" r="0" t="0"/>
          <a:stretch/>
        </p:blipFill>
        <p:spPr>
          <a:xfrm>
            <a:off x="0" y="0"/>
            <a:ext cx="9144000" cy="6721475"/>
          </a:xfrm>
          <a:prstGeom prst="rect">
            <a:avLst/>
          </a:prstGeom>
          <a:noFill/>
          <a:ln>
            <a:noFill/>
          </a:ln>
        </p:spPr>
      </p:pic>
      <p:sp>
        <p:nvSpPr>
          <p:cNvPr id="90" name="Google Shape;90;p13"/>
          <p:cNvSpPr txBox="1"/>
          <p:nvPr/>
        </p:nvSpPr>
        <p:spPr>
          <a:xfrm>
            <a:off x="1043608" y="2027749"/>
            <a:ext cx="4464496" cy="1446550"/>
          </a:xfrm>
          <a:prstGeom prst="rect">
            <a:avLst/>
          </a:prstGeom>
          <a:solidFill>
            <a:srgbClr val="92D050"/>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ar-AE" sz="4400" u="none" cap="none" strike="noStrike">
                <a:solidFill>
                  <a:schemeClr val="dk1"/>
                </a:solidFill>
                <a:latin typeface="Calibri"/>
                <a:ea typeface="Calibri"/>
                <a:cs typeface="Calibri"/>
                <a:sym typeface="Calibri"/>
              </a:rPr>
              <a:t>أجمل اللغات</a:t>
            </a:r>
            <a:endParaRPr/>
          </a:p>
          <a:p>
            <a:pPr indent="0" lvl="0" marL="0" marR="0" rtl="1" algn="ctr">
              <a:spcBef>
                <a:spcPts val="0"/>
              </a:spcBef>
              <a:spcAft>
                <a:spcPts val="0"/>
              </a:spcAft>
              <a:buNone/>
            </a:pPr>
            <a:r>
              <a:rPr b="0" i="0" lang="ar-AE" sz="4400" u="none" cap="none" strike="noStrike">
                <a:solidFill>
                  <a:schemeClr val="dk1"/>
                </a:solidFill>
                <a:latin typeface="Calibri"/>
                <a:ea typeface="Calibri"/>
                <a:cs typeface="Calibri"/>
                <a:sym typeface="Calibri"/>
              </a:rPr>
              <a:t>22-6-2020</a:t>
            </a:r>
            <a:endParaRPr b="0" i="0" sz="4400" u="none" cap="none" strike="noStrike">
              <a:solidFill>
                <a:schemeClr val="dk1"/>
              </a:solidFill>
              <a:latin typeface="Calibri"/>
              <a:ea typeface="Calibri"/>
              <a:cs typeface="Calibri"/>
              <a:sym typeface="Calibri"/>
            </a:endParaRPr>
          </a:p>
        </p:txBody>
      </p:sp>
      <p:sp>
        <p:nvSpPr>
          <p:cNvPr id="91" name="Google Shape;91;p13"/>
          <p:cNvSpPr txBox="1"/>
          <p:nvPr/>
        </p:nvSpPr>
        <p:spPr>
          <a:xfrm>
            <a:off x="5004048" y="1196752"/>
            <a:ext cx="3168352" cy="830997"/>
          </a:xfrm>
          <a:prstGeom prst="rect">
            <a:avLst/>
          </a:prstGeom>
          <a:solidFill>
            <a:srgbClr val="C2D59B"/>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AE" sz="2400" u="none" cap="none" strike="noStrike">
                <a:solidFill>
                  <a:schemeClr val="dk1"/>
                </a:solidFill>
                <a:latin typeface="Calibri"/>
                <a:ea typeface="Calibri"/>
                <a:cs typeface="Calibri"/>
                <a:sym typeface="Calibri"/>
              </a:rPr>
              <a:t>مدرسة الرفعة للتعليم الأساسي والثانوي</a:t>
            </a:r>
            <a:endParaRPr b="1" i="0" sz="2400" u="none" cap="none" strike="noStrike">
              <a:solidFill>
                <a:schemeClr val="dk1"/>
              </a:solidFill>
              <a:latin typeface="Calibri"/>
              <a:ea typeface="Calibri"/>
              <a:cs typeface="Calibri"/>
              <a:sym typeface="Calibri"/>
            </a:endParaRPr>
          </a:p>
        </p:txBody>
      </p:sp>
      <p:sp>
        <p:nvSpPr>
          <p:cNvPr id="92" name="Google Shape;92;p13"/>
          <p:cNvSpPr txBox="1"/>
          <p:nvPr/>
        </p:nvSpPr>
        <p:spPr>
          <a:xfrm>
            <a:off x="3851920" y="3568594"/>
            <a:ext cx="4464496" cy="707886"/>
          </a:xfrm>
          <a:prstGeom prst="rect">
            <a:avLst/>
          </a:prstGeom>
          <a:solidFill>
            <a:srgbClr val="76923C"/>
          </a:solid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AE" sz="2000" u="none" cap="none" strike="noStrike">
                <a:solidFill>
                  <a:srgbClr val="002060"/>
                </a:solidFill>
                <a:latin typeface="Calibri"/>
                <a:ea typeface="Calibri"/>
                <a:cs typeface="Calibri"/>
                <a:sym typeface="Calibri"/>
              </a:rPr>
              <a:t>الصف الثاني عشر</a:t>
            </a:r>
            <a:endParaRPr/>
          </a:p>
          <a:p>
            <a:pPr indent="0" lvl="0" marL="0" marR="0" rtl="1" algn="ctr">
              <a:spcBef>
                <a:spcPts val="0"/>
              </a:spcBef>
              <a:spcAft>
                <a:spcPts val="0"/>
              </a:spcAft>
              <a:buNone/>
            </a:pPr>
            <a:r>
              <a:rPr b="1" i="0" lang="ar-AE" sz="2000" u="none" cap="none" strike="noStrike">
                <a:solidFill>
                  <a:srgbClr val="002060"/>
                </a:solidFill>
                <a:latin typeface="Calibri"/>
                <a:ea typeface="Calibri"/>
                <a:cs typeface="Calibri"/>
                <a:sym typeface="Calibri"/>
              </a:rPr>
              <a:t>المعلمة \ سمر علي نزال</a:t>
            </a:r>
            <a:endParaRPr b="1" i="0" sz="2000" u="none" cap="none" strike="noStrike">
              <a:solidFill>
                <a:srgbClr val="002060"/>
              </a:solidFill>
              <a:latin typeface="Calibri"/>
              <a:ea typeface="Calibri"/>
              <a:cs typeface="Calibri"/>
              <a:sym typeface="Calibri"/>
            </a:endParaRPr>
          </a:p>
        </p:txBody>
      </p:sp>
      <p:sp>
        <p:nvSpPr>
          <p:cNvPr id="93" name="Google Shape;93;p13"/>
          <p:cNvSpPr txBox="1"/>
          <p:nvPr/>
        </p:nvSpPr>
        <p:spPr>
          <a:xfrm>
            <a:off x="1403648" y="4797152"/>
            <a:ext cx="3528392" cy="400110"/>
          </a:xfrm>
          <a:prstGeom prst="rect">
            <a:avLst/>
          </a:prstGeom>
          <a:solidFill>
            <a:srgbClr val="92D050"/>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AE" sz="2000" u="none" cap="none" strike="noStrike">
                <a:solidFill>
                  <a:schemeClr val="dk1"/>
                </a:solidFill>
                <a:latin typeface="Calibri"/>
                <a:ea typeface="Calibri"/>
                <a:cs typeface="Calibri"/>
                <a:sym typeface="Calibri"/>
              </a:rPr>
              <a:t>مديرة المدرسة \ ابتسام علي الشامسي</a:t>
            </a:r>
            <a:endParaRPr b="1" i="0" sz="2000" u="none" cap="none" strike="noStrike">
              <a:solidFill>
                <a:schemeClr val="dk1"/>
              </a:solidFill>
              <a:latin typeface="Calibri"/>
              <a:ea typeface="Calibri"/>
              <a:cs typeface="Calibri"/>
              <a:sym typeface="Calibri"/>
            </a:endParaRPr>
          </a:p>
        </p:txBody>
      </p:sp>
      <p:sp>
        <p:nvSpPr>
          <p:cNvPr id="94" name="Google Shape;94;p1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95" name="Google Shape;95;p13"/>
          <p:cNvSpPr txBox="1"/>
          <p:nvPr>
            <p:ph idx="11" type="ftr"/>
          </p:nvPr>
        </p:nvSpPr>
        <p:spPr>
          <a:xfrm>
            <a:off x="2051720" y="6154990"/>
            <a:ext cx="5536976" cy="365125"/>
          </a:xfrm>
          <a:prstGeom prst="rect">
            <a:avLst/>
          </a:prstGeom>
          <a:solidFill>
            <a:srgbClr val="92D050"/>
          </a:solid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b="1" lang="ar-AE" sz="1600">
                <a:solidFill>
                  <a:srgbClr val="002060"/>
                </a:solidFill>
                <a:highlight>
                  <a:srgbClr val="FF0000"/>
                </a:highlight>
              </a:rPr>
              <a:t>حصة تدريبية قبيل الامتحان - فهم السؤال = نصف الإجابة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457200" y="274638"/>
            <a:ext cx="8229600" cy="1143000"/>
          </a:xfrm>
          <a:prstGeom prst="rect">
            <a:avLst/>
          </a:prstGeom>
          <a:solidFill>
            <a:schemeClr val="accent1"/>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
        <p:nvSpPr>
          <p:cNvPr id="174" name="Google Shape;174;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2800"/>
              <a:buChar char="•"/>
            </a:pPr>
            <a:r>
              <a:rPr lang="ar-AE"/>
              <a:t>التوابع</a:t>
            </a:r>
            <a:endParaRPr/>
          </a:p>
          <a:p>
            <a:pPr indent="-342900" lvl="0" marL="342900" rtl="1" algn="r">
              <a:spcBef>
                <a:spcPts val="560"/>
              </a:spcBef>
              <a:spcAft>
                <a:spcPts val="0"/>
              </a:spcAft>
              <a:buClr>
                <a:schemeClr val="dk1"/>
              </a:buClr>
              <a:buSzPts val="2800"/>
              <a:buChar char="•"/>
            </a:pPr>
            <a:r>
              <a:rPr lang="ar-AE"/>
              <a:t>(نعتب )</a:t>
            </a:r>
            <a:endParaRPr/>
          </a:p>
        </p:txBody>
      </p:sp>
      <p:sp>
        <p:nvSpPr>
          <p:cNvPr id="175" name="Google Shape;175;p22"/>
          <p:cNvSpPr txBox="1"/>
          <p:nvPr>
            <p:ph idx="2" type="body"/>
          </p:nvPr>
        </p:nvSpPr>
        <p:spPr>
          <a:xfrm>
            <a:off x="4648200" y="1600200"/>
            <a:ext cx="4038600" cy="4525963"/>
          </a:xfrm>
          <a:prstGeom prst="rect">
            <a:avLst/>
          </a:prstGeom>
          <a:solidFill>
            <a:srgbClr val="93B3D7"/>
          </a:solid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2800"/>
              <a:buChar char="•"/>
            </a:pPr>
            <a:r>
              <a:rPr lang="ar-AE"/>
              <a:t>وتشمل المشتقات في اللغة العربية : اسم الفاعل – اسم المفعول – الصفة المشبهة – اسم التفضيل – اسم الزمان – اسم المكان – اسم الآلة – صيغ التعجب</a:t>
            </a:r>
            <a:endParaRPr/>
          </a:p>
        </p:txBody>
      </p:sp>
      <p:sp>
        <p:nvSpPr>
          <p:cNvPr id="176" name="Google Shape;176;p2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77" name="Google Shape;17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457200" y="274638"/>
            <a:ext cx="8229600" cy="1143000"/>
          </a:xfrm>
          <a:prstGeom prst="rect">
            <a:avLst/>
          </a:prstGeom>
          <a:solidFill>
            <a:srgbClr val="8CB3E3"/>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
        <p:nvSpPr>
          <p:cNvPr id="183" name="Google Shape;183;p23"/>
          <p:cNvSpPr txBox="1"/>
          <p:nvPr>
            <p:ph idx="2" type="body"/>
          </p:nvPr>
        </p:nvSpPr>
        <p:spPr>
          <a:xfrm>
            <a:off x="827584" y="1600200"/>
            <a:ext cx="7859216" cy="4525963"/>
          </a:xfrm>
          <a:prstGeom prst="rect">
            <a:avLst/>
          </a:prstGeom>
          <a:solidFill>
            <a:srgbClr val="92D050"/>
          </a:solidFill>
          <a:ln>
            <a:noFill/>
          </a:ln>
        </p:spPr>
        <p:txBody>
          <a:bodyPr anchorCtr="0" anchor="t" bIns="45700" lIns="91425" spcFirstLastPara="1" rIns="91425" wrap="square" tIns="45700">
            <a:noAutofit/>
          </a:bodyPr>
          <a:lstStyle/>
          <a:p>
            <a:pPr indent="-342900" lvl="0" marL="342900" rtl="1" algn="r">
              <a:lnSpc>
                <a:spcPct val="80000"/>
              </a:lnSpc>
              <a:spcBef>
                <a:spcPts val="0"/>
              </a:spcBef>
              <a:spcAft>
                <a:spcPts val="0"/>
              </a:spcAft>
              <a:buClr>
                <a:schemeClr val="dk1"/>
              </a:buClr>
              <a:buSzPts val="1960"/>
              <a:buChar char="•"/>
            </a:pPr>
            <a:r>
              <a:rPr lang="ar-AE" sz="1960"/>
              <a:t>1- أنّ شبه الجملة عبارة عن متعلِّقات – بكسر اللام المشددة -، ولا بد لها من متعلَّقات – ‏بفتح اللام المشددة – تتعلق بها.‏</a:t>
            </a:r>
            <a:endParaRPr/>
          </a:p>
          <a:p>
            <a:pPr indent="-218440" lvl="0" marL="342900" rtl="1" algn="r">
              <a:lnSpc>
                <a:spcPct val="80000"/>
              </a:lnSpc>
              <a:spcBef>
                <a:spcPts val="392"/>
              </a:spcBef>
              <a:spcAft>
                <a:spcPts val="0"/>
              </a:spcAft>
              <a:buClr>
                <a:schemeClr val="dk1"/>
              </a:buClr>
              <a:buSzPts val="1960"/>
              <a:buNone/>
            </a:pPr>
            <a:r>
              <a:t/>
            </a:r>
            <a:endParaRPr sz="1960"/>
          </a:p>
          <a:p>
            <a:pPr indent="-342900" lvl="0" marL="342900" rtl="1" algn="r">
              <a:lnSpc>
                <a:spcPct val="80000"/>
              </a:lnSpc>
              <a:spcBef>
                <a:spcPts val="392"/>
              </a:spcBef>
              <a:spcAft>
                <a:spcPts val="0"/>
              </a:spcAft>
              <a:buClr>
                <a:schemeClr val="dk1"/>
              </a:buClr>
              <a:buSzPts val="1960"/>
              <a:buChar char="•"/>
            </a:pPr>
            <a:r>
              <a:rPr lang="ar-AE" sz="1960"/>
              <a:t>‏2- أنّ شبه الجملة لا تتعلق إلاّ بما فيه معنى الحدث فقط، وهي الفعل والمشتقات التي فيها ‏معنى الفعل.‏</a:t>
            </a:r>
            <a:endParaRPr/>
          </a:p>
          <a:p>
            <a:pPr indent="-218440" lvl="0" marL="342900" rtl="1" algn="r">
              <a:lnSpc>
                <a:spcPct val="80000"/>
              </a:lnSpc>
              <a:spcBef>
                <a:spcPts val="392"/>
              </a:spcBef>
              <a:spcAft>
                <a:spcPts val="0"/>
              </a:spcAft>
              <a:buClr>
                <a:schemeClr val="dk1"/>
              </a:buClr>
              <a:buSzPts val="1960"/>
              <a:buNone/>
            </a:pPr>
            <a:r>
              <a:t/>
            </a:r>
            <a:endParaRPr sz="1960"/>
          </a:p>
          <a:p>
            <a:pPr indent="-342900" lvl="0" marL="342900" rtl="1" algn="r">
              <a:lnSpc>
                <a:spcPct val="80000"/>
              </a:lnSpc>
              <a:spcBef>
                <a:spcPts val="392"/>
              </a:spcBef>
              <a:spcAft>
                <a:spcPts val="0"/>
              </a:spcAft>
              <a:buClr>
                <a:schemeClr val="dk1"/>
              </a:buClr>
              <a:buSzPts val="1960"/>
              <a:buChar char="•"/>
            </a:pPr>
            <a:r>
              <a:rPr lang="ar-AE" sz="1960"/>
              <a:t>فمثلاً إذا قلت: "زيد في البيت"، "في البيت" شبه جملة جار ومجرور، وهو متعلِّق، وله متعلَّق، ‏هذا المتعلق لا يجوز أن يكون هو المبتدأ وهو في الجملة "زيد"؛ لأنّ "زيد" عبارة عن اسم علم ‏ليس فيه دلالة على الحدث، فكان لا بد من متعلَّق محذوف مقدر هو فعل "استقر"، وبهذا نفسر ‏قولهم في الإعراب: وشبه الجملة متعلق بمحذوف خبر، أو بخبر محذوف، تقديره "استقر"؛ لأنّ ‏الاستقرار فيه معنى الحدث، فصح تعلق شبه الجملة فيه.‏</a:t>
            </a:r>
            <a:endParaRPr/>
          </a:p>
          <a:p>
            <a:pPr indent="-218440" lvl="0" marL="342900" rtl="1" algn="r">
              <a:lnSpc>
                <a:spcPct val="80000"/>
              </a:lnSpc>
              <a:spcBef>
                <a:spcPts val="392"/>
              </a:spcBef>
              <a:spcAft>
                <a:spcPts val="0"/>
              </a:spcAft>
              <a:buClr>
                <a:schemeClr val="dk1"/>
              </a:buClr>
              <a:buSzPts val="1960"/>
              <a:buNone/>
            </a:pPr>
            <a:r>
              <a:t/>
            </a:r>
            <a:endParaRPr sz="1960"/>
          </a:p>
          <a:p>
            <a:pPr indent="-342900" lvl="0" marL="342900" rtl="1" algn="r">
              <a:lnSpc>
                <a:spcPct val="80000"/>
              </a:lnSpc>
              <a:spcBef>
                <a:spcPts val="392"/>
              </a:spcBef>
              <a:spcAft>
                <a:spcPts val="0"/>
              </a:spcAft>
              <a:buClr>
                <a:schemeClr val="dk1"/>
              </a:buClr>
              <a:buSzPts val="1960"/>
              <a:buChar char="•"/>
            </a:pPr>
            <a:r>
              <a:rPr lang="ar-AE" sz="1960"/>
              <a:t>‏3- أنّ إعراب شبه الجملة كما في مثالنا خبراً بحد ذاتها أمر خاطىء، وإن كنا نتساهل فيه ‏للمبتدئين ولصغار الطلبة في المدارس، فنقول: وشبه الجملة جار ومجرور خبر، فينبغي أن ‏يعلم ويحترز منه.‏</a:t>
            </a:r>
            <a:endParaRPr/>
          </a:p>
          <a:p>
            <a:pPr indent="-218440" lvl="0" marL="342900" rtl="1" algn="r">
              <a:lnSpc>
                <a:spcPct val="80000"/>
              </a:lnSpc>
              <a:spcBef>
                <a:spcPts val="392"/>
              </a:spcBef>
              <a:spcAft>
                <a:spcPts val="0"/>
              </a:spcAft>
              <a:buClr>
                <a:schemeClr val="dk1"/>
              </a:buClr>
              <a:buSzPts val="1960"/>
              <a:buNone/>
            </a:pPr>
            <a:r>
              <a:t/>
            </a:r>
            <a:endParaRPr sz="1960"/>
          </a:p>
        </p:txBody>
      </p:sp>
      <p:sp>
        <p:nvSpPr>
          <p:cNvPr id="184" name="Google Shape;184;p2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85" name="Google Shape;18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457200" y="274638"/>
            <a:ext cx="8229600" cy="1143000"/>
          </a:xfrm>
          <a:prstGeom prst="rect">
            <a:avLst/>
          </a:prstGeom>
          <a:solidFill>
            <a:srgbClr val="C5D8F1"/>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
        <p:nvSpPr>
          <p:cNvPr id="191" name="Google Shape;191;p24"/>
          <p:cNvSpPr txBox="1"/>
          <p:nvPr>
            <p:ph idx="2" type="body"/>
          </p:nvPr>
        </p:nvSpPr>
        <p:spPr>
          <a:xfrm>
            <a:off x="251520" y="1600200"/>
            <a:ext cx="8435280" cy="4525963"/>
          </a:xfrm>
          <a:prstGeom prst="rect">
            <a:avLst/>
          </a:prstGeom>
          <a:solidFill>
            <a:srgbClr val="92D050"/>
          </a:solidFill>
          <a:ln>
            <a:noFill/>
          </a:ln>
        </p:spPr>
        <p:txBody>
          <a:bodyPr anchorCtr="0" anchor="t" bIns="45700" lIns="91425" spcFirstLastPara="1" rIns="91425" wrap="square" tIns="45700">
            <a:noAutofit/>
          </a:bodyPr>
          <a:lstStyle/>
          <a:p>
            <a:pPr indent="-342900" lvl="0" marL="342900" rtl="1" algn="r">
              <a:lnSpc>
                <a:spcPct val="80000"/>
              </a:lnSpc>
              <a:spcBef>
                <a:spcPts val="0"/>
              </a:spcBef>
              <a:spcAft>
                <a:spcPts val="0"/>
              </a:spcAft>
              <a:buClr>
                <a:schemeClr val="dk1"/>
              </a:buClr>
              <a:buSzPts val="1120"/>
              <a:buChar char="•"/>
            </a:pPr>
            <a:r>
              <a:rPr lang="ar-AE" sz="1120"/>
              <a:t>ثانيًا: الحال الجملة</a:t>
            </a:r>
            <a:endParaRPr/>
          </a:p>
          <a:p>
            <a:pPr indent="-342900" lvl="0" marL="342900" rtl="1" algn="r">
              <a:lnSpc>
                <a:spcPct val="80000"/>
              </a:lnSpc>
              <a:spcBef>
                <a:spcPts val="224"/>
              </a:spcBef>
              <a:spcAft>
                <a:spcPts val="0"/>
              </a:spcAft>
              <a:buClr>
                <a:schemeClr val="dk1"/>
              </a:buClr>
              <a:buSzPts val="1120"/>
              <a:buChar char="•"/>
            </a:pPr>
            <a:r>
              <a:rPr lang="ar-AE" sz="1120"/>
              <a:t>يتكون الحال الجملة من جملة سواء كانت اسمية أو فعلية</a:t>
            </a:r>
            <a:endParaRPr/>
          </a:p>
          <a:p>
            <a:pPr indent="-271780" lvl="0" marL="342900" rtl="1" algn="r">
              <a:lnSpc>
                <a:spcPct val="80000"/>
              </a:lnSpc>
              <a:spcBef>
                <a:spcPts val="224"/>
              </a:spcBef>
              <a:spcAft>
                <a:spcPts val="0"/>
              </a:spcAft>
              <a:buClr>
                <a:schemeClr val="dk1"/>
              </a:buClr>
              <a:buSzPts val="1120"/>
              <a:buNone/>
            </a:pPr>
            <a:r>
              <a:t/>
            </a:r>
            <a:endParaRPr sz="1120"/>
          </a:p>
          <a:p>
            <a:pPr indent="-342900" lvl="0" marL="342900" rtl="1" algn="r">
              <a:lnSpc>
                <a:spcPct val="80000"/>
              </a:lnSpc>
              <a:spcBef>
                <a:spcPts val="224"/>
              </a:spcBef>
              <a:spcAft>
                <a:spcPts val="0"/>
              </a:spcAft>
              <a:buClr>
                <a:schemeClr val="dk1"/>
              </a:buClr>
              <a:buSzPts val="1120"/>
              <a:buChar char="•"/>
            </a:pPr>
            <a:r>
              <a:rPr lang="ar-AE" sz="1120"/>
              <a:t>1- حال الجملة الاسمية</a:t>
            </a:r>
            <a:endParaRPr/>
          </a:p>
          <a:p>
            <a:pPr indent="-342900" lvl="0" marL="342900" rtl="1" algn="r">
              <a:lnSpc>
                <a:spcPct val="80000"/>
              </a:lnSpc>
              <a:spcBef>
                <a:spcPts val="224"/>
              </a:spcBef>
              <a:spcAft>
                <a:spcPts val="0"/>
              </a:spcAft>
              <a:buClr>
                <a:schemeClr val="dk1"/>
              </a:buClr>
              <a:buSzPts val="1120"/>
              <a:buChar char="•"/>
            </a:pPr>
            <a:r>
              <a:rPr lang="ar-AE" sz="1120"/>
              <a:t>– عاد الطلاب من المدرسة وهم مسرورون  (وهم مسرورون: الجملة مكونة من مبتدأ وخبر وتسمى الواو الموجودة بواو الحال، والجملة الاسمية في محل نصب حال)</a:t>
            </a:r>
            <a:endParaRPr/>
          </a:p>
          <a:p>
            <a:pPr indent="-342900" lvl="0" marL="342900" rtl="1" algn="r">
              <a:lnSpc>
                <a:spcPct val="80000"/>
              </a:lnSpc>
              <a:spcBef>
                <a:spcPts val="224"/>
              </a:spcBef>
              <a:spcAft>
                <a:spcPts val="0"/>
              </a:spcAft>
              <a:buClr>
                <a:schemeClr val="dk1"/>
              </a:buClr>
              <a:buSzPts val="1120"/>
              <a:buChar char="•"/>
            </a:pPr>
            <a:r>
              <a:rPr lang="ar-AE" sz="1120"/>
              <a:t>– أدى المؤمنون الصلاة قلوبهم خاشعة (قلوبهم خاشعة: جملة اسمية مكونة من مبتدأ وخبر وبها رابط وهو الضمير، والجملة الاسمية في محل نصب حال)</a:t>
            </a:r>
            <a:endParaRPr/>
          </a:p>
          <a:p>
            <a:pPr indent="-271780" lvl="0" marL="342900" rtl="1" algn="r">
              <a:lnSpc>
                <a:spcPct val="80000"/>
              </a:lnSpc>
              <a:spcBef>
                <a:spcPts val="224"/>
              </a:spcBef>
              <a:spcAft>
                <a:spcPts val="0"/>
              </a:spcAft>
              <a:buClr>
                <a:schemeClr val="dk1"/>
              </a:buClr>
              <a:buSzPts val="1120"/>
              <a:buNone/>
            </a:pPr>
            <a:r>
              <a:t/>
            </a:r>
            <a:endParaRPr sz="1120"/>
          </a:p>
          <a:p>
            <a:pPr indent="-342900" lvl="0" marL="342900" rtl="1" algn="r">
              <a:lnSpc>
                <a:spcPct val="80000"/>
              </a:lnSpc>
              <a:spcBef>
                <a:spcPts val="224"/>
              </a:spcBef>
              <a:spcAft>
                <a:spcPts val="0"/>
              </a:spcAft>
              <a:buClr>
                <a:schemeClr val="dk1"/>
              </a:buClr>
              <a:buSzPts val="1120"/>
              <a:buChar char="•"/>
            </a:pPr>
            <a:r>
              <a:rPr lang="ar-AE" sz="1120"/>
              <a:t>2- حال جملة فعلية</a:t>
            </a:r>
            <a:endParaRPr/>
          </a:p>
          <a:p>
            <a:pPr indent="-342900" lvl="0" marL="342900" rtl="1" algn="r">
              <a:lnSpc>
                <a:spcPct val="80000"/>
              </a:lnSpc>
              <a:spcBef>
                <a:spcPts val="224"/>
              </a:spcBef>
              <a:spcAft>
                <a:spcPts val="0"/>
              </a:spcAft>
              <a:buClr>
                <a:schemeClr val="dk1"/>
              </a:buClr>
              <a:buSzPts val="1120"/>
              <a:buChar char="•"/>
            </a:pPr>
            <a:r>
              <a:rPr lang="ar-AE" sz="1120"/>
              <a:t>– أعجبت بالمعلم يشرح الدرس  (يشرح: فعل مضارع مرفوع بالضمة، الدرس: مفعول به منصوب بالفتحة، والجملة الفعلية في محل نصب حال)</a:t>
            </a:r>
            <a:endParaRPr/>
          </a:p>
          <a:p>
            <a:pPr indent="-342900" lvl="0" marL="342900" rtl="1" algn="r">
              <a:lnSpc>
                <a:spcPct val="80000"/>
              </a:lnSpc>
              <a:spcBef>
                <a:spcPts val="224"/>
              </a:spcBef>
              <a:spcAft>
                <a:spcPts val="0"/>
              </a:spcAft>
              <a:buClr>
                <a:schemeClr val="dk1"/>
              </a:buClr>
              <a:buSzPts val="1120"/>
              <a:buChar char="•"/>
            </a:pPr>
            <a:r>
              <a:rPr lang="ar-AE" sz="1120"/>
              <a:t>– أبصرت الطائرة تحلق في السماء  (تحلق: فعل مضارع مرفوع بالضمة، في السماء: جار ومجرور، والجملة الفعلية في محل نصب حال)</a:t>
            </a:r>
            <a:endParaRPr/>
          </a:p>
          <a:p>
            <a:pPr indent="-271780" lvl="0" marL="342900" rtl="1" algn="r">
              <a:lnSpc>
                <a:spcPct val="80000"/>
              </a:lnSpc>
              <a:spcBef>
                <a:spcPts val="224"/>
              </a:spcBef>
              <a:spcAft>
                <a:spcPts val="0"/>
              </a:spcAft>
              <a:buClr>
                <a:schemeClr val="dk1"/>
              </a:buClr>
              <a:buSzPts val="1120"/>
              <a:buNone/>
            </a:pPr>
            <a:r>
              <a:t/>
            </a:r>
            <a:endParaRPr sz="1120"/>
          </a:p>
          <a:p>
            <a:pPr indent="-342900" lvl="0" marL="342900" rtl="1" algn="r">
              <a:lnSpc>
                <a:spcPct val="80000"/>
              </a:lnSpc>
              <a:spcBef>
                <a:spcPts val="224"/>
              </a:spcBef>
              <a:spcAft>
                <a:spcPts val="0"/>
              </a:spcAft>
              <a:buClr>
                <a:schemeClr val="dk1"/>
              </a:buClr>
              <a:buSzPts val="1120"/>
              <a:buChar char="•"/>
            </a:pPr>
            <a:r>
              <a:rPr lang="ar-AE" sz="1120"/>
              <a:t>ثالثًا: حال شبه الجملة</a:t>
            </a:r>
            <a:endParaRPr/>
          </a:p>
          <a:p>
            <a:pPr indent="-342900" lvl="0" marL="342900" rtl="1" algn="r">
              <a:lnSpc>
                <a:spcPct val="80000"/>
              </a:lnSpc>
              <a:spcBef>
                <a:spcPts val="224"/>
              </a:spcBef>
              <a:spcAft>
                <a:spcPts val="0"/>
              </a:spcAft>
              <a:buClr>
                <a:schemeClr val="dk1"/>
              </a:buClr>
              <a:buSzPts val="1120"/>
              <a:buChar char="•"/>
            </a:pPr>
            <a:r>
              <a:rPr lang="ar-AE" sz="1120"/>
              <a:t>ويتكون حال شبه الجملة من جار ومجرور أو ظرف</a:t>
            </a:r>
            <a:endParaRPr/>
          </a:p>
          <a:p>
            <a:pPr indent="-271780" lvl="0" marL="342900" rtl="1" algn="r">
              <a:lnSpc>
                <a:spcPct val="80000"/>
              </a:lnSpc>
              <a:spcBef>
                <a:spcPts val="224"/>
              </a:spcBef>
              <a:spcAft>
                <a:spcPts val="0"/>
              </a:spcAft>
              <a:buClr>
                <a:schemeClr val="dk1"/>
              </a:buClr>
              <a:buSzPts val="1120"/>
              <a:buNone/>
            </a:pPr>
            <a:r>
              <a:t/>
            </a:r>
            <a:endParaRPr sz="1120"/>
          </a:p>
          <a:p>
            <a:pPr indent="-342900" lvl="0" marL="342900" rtl="1" algn="r">
              <a:lnSpc>
                <a:spcPct val="80000"/>
              </a:lnSpc>
              <a:spcBef>
                <a:spcPts val="224"/>
              </a:spcBef>
              <a:spcAft>
                <a:spcPts val="0"/>
              </a:spcAft>
              <a:buClr>
                <a:schemeClr val="dk1"/>
              </a:buClr>
              <a:buSzPts val="1120"/>
              <a:buChar char="•"/>
            </a:pPr>
            <a:r>
              <a:rPr lang="ar-AE" sz="1120"/>
              <a:t>1- الظرف</a:t>
            </a:r>
            <a:endParaRPr/>
          </a:p>
          <a:p>
            <a:pPr indent="-342900" lvl="0" marL="342900" rtl="1" algn="r">
              <a:lnSpc>
                <a:spcPct val="80000"/>
              </a:lnSpc>
              <a:spcBef>
                <a:spcPts val="224"/>
              </a:spcBef>
              <a:spcAft>
                <a:spcPts val="0"/>
              </a:spcAft>
              <a:buClr>
                <a:schemeClr val="dk1"/>
              </a:buClr>
              <a:buSzPts val="1120"/>
              <a:buChar char="•"/>
            </a:pPr>
            <a:r>
              <a:rPr lang="ar-AE" sz="1120"/>
              <a:t>– شاهدت الإمام فوق المنبر  (فوق: ظرف مكان منصوب، المنبر: مضاف إليه مجرور بالكسرة، وشبه جملة الظرف “فوق المنبر” في محل نصب حال)</a:t>
            </a:r>
            <a:endParaRPr/>
          </a:p>
          <a:p>
            <a:pPr indent="-342900" lvl="0" marL="342900" rtl="1" algn="r">
              <a:lnSpc>
                <a:spcPct val="80000"/>
              </a:lnSpc>
              <a:spcBef>
                <a:spcPts val="224"/>
              </a:spcBef>
              <a:spcAft>
                <a:spcPts val="0"/>
              </a:spcAft>
              <a:buClr>
                <a:schemeClr val="dk1"/>
              </a:buClr>
              <a:buSzPts val="1120"/>
              <a:buChar char="•"/>
            </a:pPr>
            <a:r>
              <a:rPr lang="ar-AE" sz="1120"/>
              <a:t>– رأيت الحارس أمام البيت  (أمام: ظرف مكان منصوب، البيت: مضاف إليه مجرور بالكسرة، وشبه جملة الظرف “أمام البيت” في محل نصب حال)</a:t>
            </a:r>
            <a:endParaRPr/>
          </a:p>
          <a:p>
            <a:pPr indent="-271780" lvl="0" marL="342900" rtl="1" algn="r">
              <a:lnSpc>
                <a:spcPct val="80000"/>
              </a:lnSpc>
              <a:spcBef>
                <a:spcPts val="224"/>
              </a:spcBef>
              <a:spcAft>
                <a:spcPts val="0"/>
              </a:spcAft>
              <a:buClr>
                <a:schemeClr val="dk1"/>
              </a:buClr>
              <a:buSzPts val="1120"/>
              <a:buNone/>
            </a:pPr>
            <a:r>
              <a:t/>
            </a:r>
            <a:endParaRPr sz="1120"/>
          </a:p>
          <a:p>
            <a:pPr indent="-342900" lvl="0" marL="342900" rtl="1" algn="r">
              <a:lnSpc>
                <a:spcPct val="80000"/>
              </a:lnSpc>
              <a:spcBef>
                <a:spcPts val="224"/>
              </a:spcBef>
              <a:spcAft>
                <a:spcPts val="0"/>
              </a:spcAft>
              <a:buClr>
                <a:schemeClr val="dk1"/>
              </a:buClr>
              <a:buSzPts val="1120"/>
              <a:buChar char="•"/>
            </a:pPr>
            <a:r>
              <a:rPr lang="ar-AE" sz="1120"/>
              <a:t>2- الجار والمجرور</a:t>
            </a:r>
            <a:endParaRPr/>
          </a:p>
          <a:p>
            <a:pPr indent="-342900" lvl="0" marL="342900" rtl="1" algn="r">
              <a:lnSpc>
                <a:spcPct val="80000"/>
              </a:lnSpc>
              <a:spcBef>
                <a:spcPts val="224"/>
              </a:spcBef>
              <a:spcAft>
                <a:spcPts val="0"/>
              </a:spcAft>
              <a:buClr>
                <a:schemeClr val="dk1"/>
              </a:buClr>
              <a:buSzPts val="1120"/>
              <a:buChar char="•"/>
            </a:pPr>
            <a:r>
              <a:rPr lang="ar-AE" sz="1120"/>
              <a:t>– رأيت الأسد في القفص  (في القفص: جار ومجرور، القفص اسم مجرور وعلامة جره الكسرة، وشبه الجملة من الجار والمجرور في محل نصب حال)</a:t>
            </a:r>
            <a:endParaRPr/>
          </a:p>
          <a:p>
            <a:pPr indent="-342900" lvl="0" marL="342900" rtl="1" algn="r">
              <a:lnSpc>
                <a:spcPct val="80000"/>
              </a:lnSpc>
              <a:spcBef>
                <a:spcPts val="224"/>
              </a:spcBef>
              <a:spcAft>
                <a:spcPts val="0"/>
              </a:spcAft>
              <a:buClr>
                <a:schemeClr val="dk1"/>
              </a:buClr>
              <a:buSzPts val="1120"/>
              <a:buChar char="•"/>
            </a:pPr>
            <a:r>
              <a:rPr lang="ar-AE" sz="1120"/>
              <a:t>– سرني المعلمون بالمدرسة  (بالمدرسة: جار ومجرور، المدرسة اسم مجرور وعلامة جره الكسرة، وشبه الجملة من الجار والمجرور في محل نصب حال)</a:t>
            </a:r>
            <a:endParaRPr sz="1120"/>
          </a:p>
        </p:txBody>
      </p:sp>
      <p:sp>
        <p:nvSpPr>
          <p:cNvPr id="192" name="Google Shape;192;p2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93" name="Google Shape;19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457200" y="274638"/>
            <a:ext cx="8229600" cy="1143000"/>
          </a:xfrm>
          <a:prstGeom prst="rect">
            <a:avLst/>
          </a:prstGeom>
          <a:solidFill>
            <a:srgbClr val="76923C"/>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تلوين المعنى وتوسيعه</a:t>
            </a:r>
            <a:endParaRPr/>
          </a:p>
        </p:txBody>
      </p:sp>
      <p:sp>
        <p:nvSpPr>
          <p:cNvPr id="199" name="Google Shape;199;p25"/>
          <p:cNvSpPr txBox="1"/>
          <p:nvPr>
            <p:ph idx="1" type="body"/>
          </p:nvPr>
        </p:nvSpPr>
        <p:spPr>
          <a:xfrm>
            <a:off x="457200" y="1600200"/>
            <a:ext cx="4038600" cy="4525963"/>
          </a:xfrm>
          <a:prstGeom prst="rect">
            <a:avLst/>
          </a:prstGeom>
          <a:solidFill>
            <a:srgbClr val="8CB3E3"/>
          </a:solid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2800"/>
              <a:buChar char="•"/>
            </a:pPr>
            <a:r>
              <a:rPr lang="ar-AE"/>
              <a:t>ما الصورة التي يعبر عنها</a:t>
            </a:r>
            <a:endParaRPr/>
          </a:p>
          <a:p>
            <a:pPr indent="-342900" lvl="0" marL="342900" rtl="1" algn="r">
              <a:spcBef>
                <a:spcPts val="560"/>
              </a:spcBef>
              <a:spcAft>
                <a:spcPts val="0"/>
              </a:spcAft>
              <a:buClr>
                <a:schemeClr val="dk1"/>
              </a:buClr>
              <a:buSzPts val="2800"/>
              <a:buChar char="•"/>
            </a:pPr>
            <a:r>
              <a:rPr lang="ar-AE"/>
              <a:t>.................</a:t>
            </a:r>
            <a:endParaRPr/>
          </a:p>
          <a:p>
            <a:pPr indent="-342900" lvl="0" marL="342900" rtl="1" algn="r">
              <a:spcBef>
                <a:spcPts val="560"/>
              </a:spcBef>
              <a:spcAft>
                <a:spcPts val="0"/>
              </a:spcAft>
              <a:buClr>
                <a:schemeClr val="dk1"/>
              </a:buClr>
              <a:buSzPts val="2800"/>
              <a:buChar char="•"/>
            </a:pPr>
            <a:r>
              <a:rPr lang="ar-AE"/>
              <a:t>اشرحي جمال الصورة ....</a:t>
            </a:r>
            <a:endParaRPr/>
          </a:p>
          <a:p>
            <a:pPr indent="-165100" lvl="0" marL="342900" rtl="1" algn="r">
              <a:spcBef>
                <a:spcPts val="560"/>
              </a:spcBef>
              <a:spcAft>
                <a:spcPts val="0"/>
              </a:spcAft>
              <a:buClr>
                <a:schemeClr val="dk1"/>
              </a:buClr>
              <a:buSzPts val="2800"/>
              <a:buNone/>
            </a:pPr>
            <a:r>
              <a:t/>
            </a:r>
            <a:endParaRPr/>
          </a:p>
        </p:txBody>
      </p:sp>
      <p:pic>
        <p:nvPicPr>
          <p:cNvPr descr="A close up of a logo&#10;&#10;Description automatically generated" id="200" name="Google Shape;200;p25"/>
          <p:cNvPicPr preferRelativeResize="0"/>
          <p:nvPr>
            <p:ph idx="2" type="body"/>
          </p:nvPr>
        </p:nvPicPr>
        <p:blipFill rotWithShape="1">
          <a:blip r:embed="rId3">
            <a:alphaModFix/>
          </a:blip>
          <a:srcRect b="0" l="0" r="0" t="0"/>
          <a:stretch/>
        </p:blipFill>
        <p:spPr>
          <a:xfrm>
            <a:off x="4648200" y="3561034"/>
            <a:ext cx="4038600" cy="604294"/>
          </a:xfrm>
          <a:prstGeom prst="rect">
            <a:avLst/>
          </a:prstGeom>
          <a:noFill/>
          <a:ln>
            <a:noFill/>
          </a:ln>
        </p:spPr>
      </p:pic>
      <p:sp>
        <p:nvSpPr>
          <p:cNvPr id="201" name="Google Shape;201;p2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202" name="Google Shape;20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sz="1100"/>
              <a:t>حصة تدريبية قبيل الامتحان - فهم السؤال = نصف الإجابة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A close up of a flower&#10;&#10;Description automatically generated" id="100" name="Google Shape;100;p14"/>
          <p:cNvPicPr preferRelativeResize="0"/>
          <p:nvPr>
            <p:ph idx="1" type="body"/>
          </p:nvPr>
        </p:nvPicPr>
        <p:blipFill rotWithShape="1">
          <a:blip r:embed="rId3">
            <a:alphaModFix/>
          </a:blip>
          <a:srcRect b="0" l="0" r="0" t="0"/>
          <a:stretch/>
        </p:blipFill>
        <p:spPr>
          <a:xfrm>
            <a:off x="91019" y="68263"/>
            <a:ext cx="8961962" cy="6721475"/>
          </a:xfrm>
          <a:prstGeom prst="rect">
            <a:avLst/>
          </a:prstGeom>
          <a:noFill/>
          <a:ln>
            <a:noFill/>
          </a:ln>
        </p:spPr>
      </p:pic>
      <p:sp>
        <p:nvSpPr>
          <p:cNvPr id="101" name="Google Shape;101;p14"/>
          <p:cNvSpPr txBox="1"/>
          <p:nvPr/>
        </p:nvSpPr>
        <p:spPr>
          <a:xfrm>
            <a:off x="1655676" y="2397081"/>
            <a:ext cx="5400600" cy="353943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AE" sz="3200" u="none" cap="none" strike="noStrike">
                <a:solidFill>
                  <a:schemeClr val="dk1"/>
                </a:solidFill>
                <a:latin typeface="Calibri"/>
                <a:ea typeface="Calibri"/>
                <a:cs typeface="Calibri"/>
                <a:sym typeface="Calibri"/>
              </a:rPr>
              <a:t>هو الشعر الذي يتكوّن من شطر واحد، دون عجز،</a:t>
            </a:r>
            <a:endParaRPr/>
          </a:p>
          <a:p>
            <a:pPr indent="0" lvl="0" marL="0" marR="0" rtl="1" algn="r">
              <a:spcBef>
                <a:spcPts val="0"/>
              </a:spcBef>
              <a:spcAft>
                <a:spcPts val="0"/>
              </a:spcAft>
              <a:buNone/>
            </a:pPr>
            <a:r>
              <a:rPr lang="ar-AE" sz="3200">
                <a:solidFill>
                  <a:schemeClr val="dk1"/>
                </a:solidFill>
                <a:latin typeface="Calibri"/>
                <a:ea typeface="Calibri"/>
                <a:cs typeface="Calibri"/>
                <a:sym typeface="Calibri"/>
              </a:rPr>
              <a:t> ذو تفعيلة واحدة،</a:t>
            </a:r>
            <a:endParaRPr/>
          </a:p>
          <a:p>
            <a:pPr indent="0" lvl="0" marL="0" marR="0" rtl="1" algn="r">
              <a:spcBef>
                <a:spcPts val="0"/>
              </a:spcBef>
              <a:spcAft>
                <a:spcPts val="0"/>
              </a:spcAft>
              <a:buNone/>
            </a:pPr>
            <a:r>
              <a:rPr lang="ar-AE" sz="3200">
                <a:solidFill>
                  <a:schemeClr val="dk1"/>
                </a:solidFill>
                <a:latin typeface="Calibri"/>
                <a:ea typeface="Calibri"/>
                <a:cs typeface="Calibri"/>
                <a:sym typeface="Calibri"/>
              </a:rPr>
              <a:t> سمّي بالحرّ لأنّه تحرر من وحدة القافية والشكل،</a:t>
            </a:r>
            <a:endParaRPr/>
          </a:p>
          <a:p>
            <a:pPr indent="0" lvl="0" marL="0" marR="0" rtl="1" algn="r">
              <a:spcBef>
                <a:spcPts val="0"/>
              </a:spcBef>
              <a:spcAft>
                <a:spcPts val="0"/>
              </a:spcAft>
              <a:buNone/>
            </a:pPr>
            <a:r>
              <a:rPr lang="ar-AE" sz="3200">
                <a:solidFill>
                  <a:schemeClr val="dk1"/>
                </a:solidFill>
                <a:latin typeface="Calibri"/>
                <a:ea typeface="Calibri"/>
                <a:cs typeface="Calibri"/>
                <a:sym typeface="Calibri"/>
              </a:rPr>
              <a:t> وللشاعر الحرية في تنويع التفعيلات والطول ...</a:t>
            </a:r>
            <a:endParaRPr sz="3200">
              <a:solidFill>
                <a:schemeClr val="dk1"/>
              </a:solidFill>
              <a:latin typeface="Calibri"/>
              <a:ea typeface="Calibri"/>
              <a:cs typeface="Calibri"/>
              <a:sym typeface="Calibri"/>
            </a:endParaRPr>
          </a:p>
        </p:txBody>
      </p:sp>
      <p:sp>
        <p:nvSpPr>
          <p:cNvPr id="102" name="Google Shape;102;p14"/>
          <p:cNvSpPr txBox="1"/>
          <p:nvPr/>
        </p:nvSpPr>
        <p:spPr>
          <a:xfrm>
            <a:off x="2051720" y="1196752"/>
            <a:ext cx="2304256" cy="1200329"/>
          </a:xfrm>
          <a:prstGeom prst="rect">
            <a:avLst/>
          </a:prstGeom>
          <a:solidFill>
            <a:srgbClr val="92D050"/>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lang="ar-AE" sz="3600">
                <a:solidFill>
                  <a:schemeClr val="dk1"/>
                </a:solidFill>
                <a:latin typeface="Calibri"/>
                <a:ea typeface="Calibri"/>
                <a:cs typeface="Calibri"/>
                <a:sym typeface="Calibri"/>
              </a:rPr>
              <a:t>تعريف </a:t>
            </a:r>
            <a:r>
              <a:rPr lang="ar-AE" sz="3600">
                <a:solidFill>
                  <a:schemeClr val="dk1"/>
                </a:solidFill>
                <a:highlight>
                  <a:srgbClr val="FF0000"/>
                </a:highlight>
                <a:latin typeface="Calibri"/>
                <a:ea typeface="Calibri"/>
                <a:cs typeface="Calibri"/>
                <a:sym typeface="Calibri"/>
              </a:rPr>
              <a:t>الشعر الحر</a:t>
            </a:r>
            <a:endParaRPr sz="3600">
              <a:solidFill>
                <a:schemeClr val="dk1"/>
              </a:solidFill>
              <a:highlight>
                <a:srgbClr val="FF0000"/>
              </a:highlight>
              <a:latin typeface="Calibri"/>
              <a:ea typeface="Calibri"/>
              <a:cs typeface="Calibri"/>
              <a:sym typeface="Calibri"/>
            </a:endParaRPr>
          </a:p>
        </p:txBody>
      </p:sp>
      <p:sp>
        <p:nvSpPr>
          <p:cNvPr id="103" name="Google Shape;103;p14"/>
          <p:cNvSpPr txBox="1"/>
          <p:nvPr/>
        </p:nvSpPr>
        <p:spPr>
          <a:xfrm>
            <a:off x="5076056" y="1484784"/>
            <a:ext cx="2520280"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AE" sz="1800">
                <a:solidFill>
                  <a:schemeClr val="dk1"/>
                </a:solidFill>
                <a:latin typeface="Calibri"/>
                <a:ea typeface="Calibri"/>
                <a:cs typeface="Calibri"/>
                <a:sym typeface="Calibri"/>
              </a:rPr>
              <a:t>فهم السؤال = نصف الإجابة</a:t>
            </a:r>
            <a:endParaRPr sz="1800">
              <a:solidFill>
                <a:schemeClr val="dk1"/>
              </a:solidFill>
              <a:latin typeface="Calibri"/>
              <a:ea typeface="Calibri"/>
              <a:cs typeface="Calibri"/>
              <a:sym typeface="Calibri"/>
            </a:endParaRPr>
          </a:p>
        </p:txBody>
      </p:sp>
      <p:sp>
        <p:nvSpPr>
          <p:cNvPr id="104" name="Google Shape;104;p1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05" name="Google Shape;10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457200" y="274638"/>
            <a:ext cx="2386608" cy="1143000"/>
          </a:xfrm>
          <a:prstGeom prst="rect">
            <a:avLst/>
          </a:prstGeom>
          <a:solidFill>
            <a:srgbClr val="92D050"/>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3200"/>
              <a:buFont typeface="Calibri"/>
              <a:buNone/>
            </a:pPr>
            <a:r>
              <a:rPr lang="ar-AE" sz="3200">
                <a:highlight>
                  <a:srgbClr val="FF0000"/>
                </a:highlight>
              </a:rPr>
              <a:t>خصائص الشعر الحر</a:t>
            </a:r>
            <a:endParaRPr sz="3200">
              <a:highlight>
                <a:srgbClr val="FF0000"/>
              </a:highlight>
            </a:endParaRPr>
          </a:p>
        </p:txBody>
      </p:sp>
      <p:pic>
        <p:nvPicPr>
          <p:cNvPr id="111" name="Google Shape;111;p15"/>
          <p:cNvPicPr preferRelativeResize="0"/>
          <p:nvPr/>
        </p:nvPicPr>
        <p:blipFill rotWithShape="1">
          <a:blip r:embed="rId3">
            <a:alphaModFix/>
          </a:blip>
          <a:srcRect b="3" l="15191" r="17887" t="0"/>
          <a:stretch/>
        </p:blipFill>
        <p:spPr>
          <a:xfrm>
            <a:off x="457200" y="1600200"/>
            <a:ext cx="8003232" cy="4525963"/>
          </a:xfrm>
          <a:prstGeom prst="rect">
            <a:avLst/>
          </a:prstGeom>
          <a:noFill/>
          <a:ln>
            <a:noFill/>
          </a:ln>
        </p:spPr>
      </p:pic>
      <p:sp>
        <p:nvSpPr>
          <p:cNvPr id="112" name="Google Shape;112;p15"/>
          <p:cNvSpPr txBox="1"/>
          <p:nvPr/>
        </p:nvSpPr>
        <p:spPr>
          <a:xfrm>
            <a:off x="1043608" y="2708920"/>
            <a:ext cx="6480720" cy="206210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AE" sz="3200">
                <a:solidFill>
                  <a:schemeClr val="dk1"/>
                </a:solidFill>
                <a:latin typeface="Calibri"/>
                <a:ea typeface="Calibri"/>
                <a:cs typeface="Calibri"/>
                <a:sym typeface="Calibri"/>
              </a:rPr>
              <a:t>تعريف الشعر الحر وخصائصه الشعر الحر هو نوع. ... التفعيلات في جميع الأشطر متشابهة تماماً، حيث أنّ الشعر الحرّ يقوم على وحدة التفعيلة.</a:t>
            </a:r>
            <a:endParaRPr/>
          </a:p>
        </p:txBody>
      </p:sp>
      <p:sp>
        <p:nvSpPr>
          <p:cNvPr id="113" name="Google Shape;113;p15"/>
          <p:cNvSpPr txBox="1"/>
          <p:nvPr/>
        </p:nvSpPr>
        <p:spPr>
          <a:xfrm>
            <a:off x="4932040" y="316338"/>
            <a:ext cx="3456384" cy="461665"/>
          </a:xfrm>
          <a:prstGeom prst="rect">
            <a:avLst/>
          </a:prstGeom>
          <a:solidFill>
            <a:srgbClr val="00B0F0"/>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AE" sz="2400">
                <a:solidFill>
                  <a:schemeClr val="dk1"/>
                </a:solidFill>
                <a:latin typeface="Calibri"/>
                <a:ea typeface="Calibri"/>
                <a:cs typeface="Calibri"/>
                <a:sym typeface="Calibri"/>
              </a:rPr>
              <a:t>فهم السؤال = نصف الإجابة</a:t>
            </a:r>
            <a:endParaRPr b="1" sz="2400">
              <a:solidFill>
                <a:schemeClr val="dk1"/>
              </a:solidFill>
              <a:latin typeface="Calibri"/>
              <a:ea typeface="Calibri"/>
              <a:cs typeface="Calibri"/>
              <a:sym typeface="Calibri"/>
            </a:endParaRPr>
          </a:p>
        </p:txBody>
      </p:sp>
      <p:sp>
        <p:nvSpPr>
          <p:cNvPr id="114" name="Google Shape;114;p1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15" name="Google Shape;11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457200" y="274638"/>
            <a:ext cx="8229600" cy="1143000"/>
          </a:xfrm>
          <a:prstGeom prst="rect">
            <a:avLst/>
          </a:prstGeom>
          <a:solidFill>
            <a:srgbClr val="8CB3E3"/>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
        <p:nvSpPr>
          <p:cNvPr id="121" name="Google Shape;121;p16"/>
          <p:cNvSpPr txBox="1"/>
          <p:nvPr>
            <p:ph idx="1" type="body"/>
          </p:nvPr>
        </p:nvSpPr>
        <p:spPr>
          <a:xfrm>
            <a:off x="457200" y="1600200"/>
            <a:ext cx="4038600" cy="4525963"/>
          </a:xfrm>
          <a:prstGeom prst="rect">
            <a:avLst/>
          </a:prstGeom>
          <a:solidFill>
            <a:srgbClr val="92D050"/>
          </a:solidFill>
          <a:ln>
            <a:noFill/>
          </a:ln>
        </p:spPr>
        <p:txBody>
          <a:bodyPr anchorCtr="0" anchor="t" bIns="45700" lIns="91425" spcFirstLastPara="1" rIns="91425" wrap="square" tIns="45700">
            <a:noAutofit/>
          </a:bodyPr>
          <a:lstStyle/>
          <a:p>
            <a:pPr indent="-205105" lvl="0" marL="342900" rtl="1" algn="r">
              <a:lnSpc>
                <a:spcPct val="80000"/>
              </a:lnSpc>
              <a:spcBef>
                <a:spcPts val="0"/>
              </a:spcBef>
              <a:spcAft>
                <a:spcPts val="0"/>
              </a:spcAft>
              <a:buClr>
                <a:schemeClr val="dk1"/>
              </a:buClr>
              <a:buSzPts val="2170"/>
              <a:buNone/>
            </a:pPr>
            <a:r>
              <a:t/>
            </a:r>
            <a:endParaRPr sz="2170"/>
          </a:p>
          <a:p>
            <a:pPr indent="-342900" lvl="0" marL="342900" rtl="1" algn="r">
              <a:lnSpc>
                <a:spcPct val="80000"/>
              </a:lnSpc>
              <a:spcBef>
                <a:spcPts val="434"/>
              </a:spcBef>
              <a:spcAft>
                <a:spcPts val="0"/>
              </a:spcAft>
              <a:buClr>
                <a:schemeClr val="dk1"/>
              </a:buClr>
              <a:buSzPts val="2170"/>
              <a:buChar char="•"/>
            </a:pPr>
            <a:r>
              <a:rPr lang="ar-AE" sz="2170">
                <a:highlight>
                  <a:srgbClr val="FF0000"/>
                </a:highlight>
              </a:rPr>
              <a:t>الشعر الحر</a:t>
            </a:r>
            <a:endParaRPr/>
          </a:p>
          <a:p>
            <a:pPr indent="-342900" lvl="0" marL="342900" rtl="1" algn="r">
              <a:lnSpc>
                <a:spcPct val="80000"/>
              </a:lnSpc>
              <a:spcBef>
                <a:spcPts val="434"/>
              </a:spcBef>
              <a:spcAft>
                <a:spcPts val="0"/>
              </a:spcAft>
              <a:buClr>
                <a:schemeClr val="dk1"/>
              </a:buClr>
              <a:buSzPts val="2170"/>
              <a:buChar char="•"/>
            </a:pPr>
            <a:r>
              <a:rPr lang="ar-AE" sz="2170"/>
              <a:t>النوع الذي لا يلتزم بالشكل والقافية ولكن يبقى على تفعيلة واحدة، ويتكون من أبيات شعرية وكل بيت يتكون من شطر واحد، ظهر هذا النوع من الشِّعر في خمسينيات القرن العشرين، ومن أبرز شعراء هذا النوع الشاعرة العراقية نازك الملائكة وهي رائدة الشِّعر الحرّ في العراق، والشاعر بدر شاكر السياب، وقامت نازك بتعريف معنى الشِّعر الحر فهو الشِّعر الذي تتكون أبياته من شطر واحد وليس له طول ثابت ويقوم على أساس وحدة التفعيلة والمعنى السلس والبسيط</a:t>
            </a:r>
            <a:endParaRPr/>
          </a:p>
          <a:p>
            <a:pPr indent="-205105" lvl="0" marL="342900" rtl="1" algn="r">
              <a:lnSpc>
                <a:spcPct val="80000"/>
              </a:lnSpc>
              <a:spcBef>
                <a:spcPts val="434"/>
              </a:spcBef>
              <a:spcAft>
                <a:spcPts val="0"/>
              </a:spcAft>
              <a:buClr>
                <a:schemeClr val="dk1"/>
              </a:buClr>
              <a:buSzPts val="2170"/>
              <a:buNone/>
            </a:pPr>
            <a:r>
              <a:t/>
            </a:r>
            <a:endParaRPr sz="2170"/>
          </a:p>
        </p:txBody>
      </p:sp>
      <p:sp>
        <p:nvSpPr>
          <p:cNvPr id="122" name="Google Shape;122;p16"/>
          <p:cNvSpPr txBox="1"/>
          <p:nvPr>
            <p:ph idx="2" type="body"/>
          </p:nvPr>
        </p:nvSpPr>
        <p:spPr>
          <a:xfrm>
            <a:off x="4648200" y="1600200"/>
            <a:ext cx="4038600" cy="4525963"/>
          </a:xfrm>
          <a:prstGeom prst="rect">
            <a:avLst/>
          </a:prstGeom>
          <a:solidFill>
            <a:srgbClr val="FFC000"/>
          </a:solid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342900" lvl="0" marL="342900" rtl="1" algn="r">
              <a:lnSpc>
                <a:spcPct val="80000"/>
              </a:lnSpc>
              <a:spcBef>
                <a:spcPts val="0"/>
              </a:spcBef>
              <a:spcAft>
                <a:spcPts val="0"/>
              </a:spcAft>
              <a:buClr>
                <a:schemeClr val="dk1"/>
              </a:buClr>
              <a:buSzPts val="2170"/>
              <a:buChar char="•"/>
            </a:pPr>
            <a:r>
              <a:rPr lang="ar-AE" sz="2170"/>
              <a:t>مفهوم </a:t>
            </a:r>
            <a:r>
              <a:rPr lang="ar-AE" sz="2170">
                <a:highlight>
                  <a:srgbClr val="FFFF00"/>
                </a:highlight>
              </a:rPr>
              <a:t>الشِّعر العمودي </a:t>
            </a:r>
            <a:r>
              <a:rPr lang="ar-AE" sz="2170"/>
              <a:t>يعتبر هذا النوع من الشِّعر الجذر الرّئيسي للشعر العربي والذي تفرعت منه أنواع الشِّعر الأخرى، ويتكون الشِّعر العمودي من أبيات شعرية، والبيت الواحد يتألّف من شطرين: يُسمّى الشّطر الأول الصّدر، والشّطر الثاني هو العجز، ويخضع الشِّعر العمودي لقواعد علم العروض وهي بحور الشِّعر والالتزام بالقافية وغيرها،</a:t>
            </a:r>
            <a:endParaRPr/>
          </a:p>
          <a:p>
            <a:pPr indent="-205105" lvl="0" marL="342900" rtl="1" algn="r">
              <a:lnSpc>
                <a:spcPct val="80000"/>
              </a:lnSpc>
              <a:spcBef>
                <a:spcPts val="434"/>
              </a:spcBef>
              <a:spcAft>
                <a:spcPts val="0"/>
              </a:spcAft>
              <a:buClr>
                <a:schemeClr val="dk1"/>
              </a:buClr>
              <a:buSzPts val="2170"/>
              <a:buNone/>
            </a:pPr>
            <a:r>
              <a:t/>
            </a:r>
            <a:endParaRPr sz="2170"/>
          </a:p>
        </p:txBody>
      </p:sp>
      <p:sp>
        <p:nvSpPr>
          <p:cNvPr id="123" name="Google Shape;123;p1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24" name="Google Shape;12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457200" y="274638"/>
            <a:ext cx="8229600" cy="1143000"/>
          </a:xfrm>
          <a:prstGeom prst="rect">
            <a:avLst/>
          </a:prstGeom>
          <a:solidFill>
            <a:srgbClr val="00B0F0"/>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
        <p:nvSpPr>
          <p:cNvPr id="130" name="Google Shape;130;p17"/>
          <p:cNvSpPr txBox="1"/>
          <p:nvPr>
            <p:ph idx="2" type="body"/>
          </p:nvPr>
        </p:nvSpPr>
        <p:spPr>
          <a:xfrm>
            <a:off x="539552" y="1600200"/>
            <a:ext cx="8147248" cy="4525963"/>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2590"/>
              <a:buChar char="•"/>
            </a:pPr>
            <a:r>
              <a:rPr b="1" lang="ar-AE" sz="2590"/>
              <a:t>الفرق بين الشِّعر الحر </a:t>
            </a:r>
            <a:r>
              <a:rPr b="1" lang="ar-AE" sz="2590">
                <a:highlight>
                  <a:srgbClr val="FFFF00"/>
                </a:highlight>
              </a:rPr>
              <a:t>والشِّعر العمودي</a:t>
            </a:r>
            <a:r>
              <a:rPr b="1" lang="ar-AE" sz="2590"/>
              <a:t> يلتزم بيت الشِّعر العمودي بشطرين، أما </a:t>
            </a:r>
            <a:r>
              <a:rPr b="1" lang="ar-AE" sz="2590">
                <a:highlight>
                  <a:srgbClr val="FF0000"/>
                </a:highlight>
              </a:rPr>
              <a:t>الشِّعر الحر </a:t>
            </a:r>
            <a:r>
              <a:rPr b="1" lang="ar-AE" sz="2590"/>
              <a:t>فهو يتكوّن من شطر أو سطر واحد. يتميز </a:t>
            </a:r>
            <a:r>
              <a:rPr b="1" lang="ar-AE" sz="2590">
                <a:highlight>
                  <a:srgbClr val="FFFF00"/>
                </a:highlight>
              </a:rPr>
              <a:t>الشِّعر العمودي </a:t>
            </a:r>
            <a:r>
              <a:rPr b="1" lang="ar-AE" sz="2590"/>
              <a:t>بوحدة القافية والبحر الشِّعري والشكل والمضمون، وأمّا </a:t>
            </a:r>
            <a:r>
              <a:rPr b="1" lang="ar-AE" sz="2590">
                <a:highlight>
                  <a:srgbClr val="FF0000"/>
                </a:highlight>
              </a:rPr>
              <a:t>الشِّعر الحر </a:t>
            </a:r>
            <a:r>
              <a:rPr b="1" lang="ar-AE" sz="2590"/>
              <a:t>فيبتعد عن الشكل التقليدي الذي يلتزم به الشِّعر العمودي. </a:t>
            </a:r>
            <a:r>
              <a:rPr b="1" lang="ar-AE" sz="2590">
                <a:highlight>
                  <a:srgbClr val="FF0000"/>
                </a:highlight>
              </a:rPr>
              <a:t>يجوز اختزال </a:t>
            </a:r>
            <a:r>
              <a:rPr b="1" lang="ar-AE" sz="2590"/>
              <a:t>بعض أبيات القصيدة في الشِّعر الحر دون أن يؤثّر ذلك على المعنى والتذوق الأدبي، </a:t>
            </a:r>
            <a:r>
              <a:rPr b="1" lang="ar-AE" sz="2590">
                <a:highlight>
                  <a:srgbClr val="FF0000"/>
                </a:highlight>
              </a:rPr>
              <a:t>وعند اختزال الأشطر في الشِّعر العمودي حتماً </a:t>
            </a:r>
            <a:r>
              <a:rPr b="1" lang="ar-AE" sz="2590"/>
              <a:t>سيؤدي ذلك إلى تخلخل في الطبيعة العامة للقصيدة ولا ينسجم القارئ مع القصيدة. ظهر الشِّعر الحر بالقرب من فترات التحرر والانفتاح على الغرب؛ فالعديد من القصائد نجد فيها الكثير من المصطلحات قد تكون دخيلة على اللغة العربية، وأمّا </a:t>
            </a:r>
            <a:r>
              <a:rPr b="1" lang="ar-AE" sz="2590">
                <a:highlight>
                  <a:srgbClr val="FFFF00"/>
                </a:highlight>
              </a:rPr>
              <a:t>الشِّعر العمودي </a:t>
            </a:r>
            <a:r>
              <a:rPr b="1" lang="ar-AE" sz="2590"/>
              <a:t>فتميّز بجزالته وكتابته على يد شعراء استوحوا كتابته من البيئة التي تحيط بهم.</a:t>
            </a:r>
            <a:endParaRPr/>
          </a:p>
          <a:p>
            <a:pPr indent="-178435" lvl="0" marL="342900" rtl="1" algn="r">
              <a:spcBef>
                <a:spcPts val="518"/>
              </a:spcBef>
              <a:spcAft>
                <a:spcPts val="0"/>
              </a:spcAft>
              <a:buClr>
                <a:schemeClr val="dk1"/>
              </a:buClr>
              <a:buSzPts val="2590"/>
              <a:buNone/>
            </a:pPr>
            <a:r>
              <a:t/>
            </a:r>
            <a:endParaRPr sz="2590"/>
          </a:p>
        </p:txBody>
      </p:sp>
      <p:sp>
        <p:nvSpPr>
          <p:cNvPr id="131" name="Google Shape;131;p1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32" name="Google Shape;13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txBox="1"/>
          <p:nvPr>
            <p:ph idx="2" type="body"/>
          </p:nvPr>
        </p:nvSpPr>
        <p:spPr>
          <a:xfrm>
            <a:off x="827584" y="1600200"/>
            <a:ext cx="7859216" cy="4525963"/>
          </a:xfrm>
          <a:prstGeom prst="rect">
            <a:avLst/>
          </a:prstGeom>
          <a:solidFill>
            <a:schemeClr val="lt2"/>
          </a:solidFill>
          <a:ln>
            <a:noFill/>
          </a:ln>
        </p:spPr>
        <p:txBody>
          <a:bodyPr anchorCtr="0" anchor="t" bIns="45700" lIns="91425" spcFirstLastPara="1" rIns="91425" wrap="square" tIns="45700">
            <a:noAutofit/>
          </a:bodyPr>
          <a:lstStyle/>
          <a:p>
            <a:pPr indent="-342900" lvl="0" marL="342900" rtl="1" algn="r">
              <a:lnSpc>
                <a:spcPct val="80000"/>
              </a:lnSpc>
              <a:spcBef>
                <a:spcPts val="0"/>
              </a:spcBef>
              <a:spcAft>
                <a:spcPts val="0"/>
              </a:spcAft>
              <a:buClr>
                <a:schemeClr val="dk1"/>
              </a:buClr>
              <a:buSzPts val="2590"/>
              <a:buChar char="•"/>
            </a:pPr>
            <a:r>
              <a:rPr lang="ar-AE" sz="2590">
                <a:highlight>
                  <a:srgbClr val="FF0000"/>
                </a:highlight>
              </a:rPr>
              <a:t>الكسرة الظاهرة</a:t>
            </a:r>
            <a:r>
              <a:rPr lang="ar-AE" sz="2590"/>
              <a:t>: في حال كان الاسم المجرور مفرداً، أو جمع تكسير، أو جمعَ مؤنث سالماً، فإنّه يُجَرُّ بالكسرة، وأمثلة ذلك بالترتيب: أُعجِبتُ بالضيفِ، أُعجِبتُ بالضيوفِ، أُعجِبتُ بالضيفاتِ، وإعراب كلّ اسمٍ مجرور من هذه الأسماء: اسم مجرور بحرف الجرّ الباء، وعلامة جرّه الكسرة الظاهرة على آخره. </a:t>
            </a:r>
            <a:r>
              <a:rPr lang="ar-AE" sz="2590">
                <a:highlight>
                  <a:srgbClr val="FF0000"/>
                </a:highlight>
              </a:rPr>
              <a:t>الكسرة المُقدَّرة: </a:t>
            </a:r>
            <a:r>
              <a:rPr lang="ar-AE" sz="2590"/>
              <a:t>في حال كان الاسم المجرور معتلَّ الآخر؛ فإنّ الكسرة تُقَدَّر تقديراً، ويمنعُ من ظهورها التعذُّر؛ إن كان مُعتلّاً بالألف، والثِّقَلُ؛ إن كان مُعتلّاً بالياء، ومن أمثلة ذلك: أُعجِبتُ بالفتى، وإعراب الفتى: اسم مجرور بحرف الجرّ الباء، وعلامة جرّه الكسرة المُقدَّرة؛ منع من ظهورها التعذُّر. أُعجِبتُ بالقاضي، وإعراب القاضي: اسم مجرور بحرف الجرّ الباء، وعلامة جرّه الكسرة المُقدَّرة على الياء؛ منع من ظهورها الثقل.</a:t>
            </a:r>
            <a:endParaRPr/>
          </a:p>
          <a:p>
            <a:pPr indent="-342900" lvl="0" marL="342900" rtl="1" algn="r">
              <a:lnSpc>
                <a:spcPct val="80000"/>
              </a:lnSpc>
              <a:spcBef>
                <a:spcPts val="518"/>
              </a:spcBef>
              <a:spcAft>
                <a:spcPts val="0"/>
              </a:spcAft>
              <a:buClr>
                <a:schemeClr val="dk1"/>
              </a:buClr>
              <a:buSzPts val="2590"/>
              <a:buChar char="•"/>
            </a:pPr>
            <a:r>
              <a:rPr lang="ar-AE" sz="2590"/>
              <a:t> </a:t>
            </a:r>
            <a:r>
              <a:rPr lang="ar-AE" sz="2590">
                <a:highlight>
                  <a:srgbClr val="FFFF00"/>
                </a:highlight>
              </a:rPr>
              <a:t>الياء:</a:t>
            </a:r>
            <a:r>
              <a:rPr lang="ar-AE" sz="2590"/>
              <a:t> في حال كان الاسم المجرور اسماً من الأسماء الخمسة، أو جمعَ مُذكَّر سالماً، أو مثنّى، فإنّه يُجَرُّ بالياء، وأمثلة ذلك بالترتيب:</a:t>
            </a:r>
            <a:endParaRPr/>
          </a:p>
          <a:p>
            <a:pPr indent="-178435" lvl="0" marL="342900" rtl="1" algn="r">
              <a:lnSpc>
                <a:spcPct val="80000"/>
              </a:lnSpc>
              <a:spcBef>
                <a:spcPts val="518"/>
              </a:spcBef>
              <a:spcAft>
                <a:spcPts val="0"/>
              </a:spcAft>
              <a:buClr>
                <a:schemeClr val="dk1"/>
              </a:buClr>
              <a:buSzPts val="2590"/>
              <a:buNone/>
            </a:pPr>
            <a:r>
              <a:t/>
            </a:r>
            <a:endParaRPr sz="2590"/>
          </a:p>
        </p:txBody>
      </p:sp>
      <p:sp>
        <p:nvSpPr>
          <p:cNvPr id="138" name="Google Shape;138;p1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39" name="Google Shape;13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
        <p:nvSpPr>
          <p:cNvPr id="140" name="Google Shape;140;p18"/>
          <p:cNvSpPr txBox="1"/>
          <p:nvPr>
            <p:ph type="title"/>
          </p:nvPr>
        </p:nvSpPr>
        <p:spPr>
          <a:xfrm>
            <a:off x="457200" y="274638"/>
            <a:ext cx="8229600" cy="1143000"/>
          </a:xfrm>
          <a:prstGeom prst="rect">
            <a:avLst/>
          </a:prstGeom>
          <a:solidFill>
            <a:srgbClr val="C5D8F1"/>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علامات الجر</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9"/>
          <p:cNvSpPr txBox="1"/>
          <p:nvPr>
            <p:ph idx="2" type="body"/>
          </p:nvPr>
        </p:nvSpPr>
        <p:spPr>
          <a:xfrm>
            <a:off x="611560" y="1600200"/>
            <a:ext cx="8075240" cy="4525963"/>
          </a:xfrm>
          <a:prstGeom prst="rect">
            <a:avLst/>
          </a:prstGeom>
          <a:solidFill>
            <a:srgbClr val="C5D8F1"/>
          </a:solid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2800"/>
              <a:buChar char="•"/>
            </a:pPr>
            <a:r>
              <a:rPr lang="ar-AE"/>
              <a:t>حروف الجرّ حروف الجرّ هي حروف مختصّة بالأسماء كما ذُكِر سابقاً، أمّا حروف الجرّ فهي: </a:t>
            </a:r>
            <a:r>
              <a:rPr lang="ar-AE">
                <a:highlight>
                  <a:srgbClr val="FF0000"/>
                </a:highlight>
              </a:rPr>
              <a:t>مِن، إلى، عن، على، في، الباء، الكاف، اللام، الواو، التاء، رُبّ، مُذ، مُنذ، خلا، عدا، حاشا</a:t>
            </a:r>
            <a:r>
              <a:rPr lang="ar-AE"/>
              <a:t>. قد تُزاد (ما) بعد حروف الجرّ: من، عن، الباء، لتصبح: ممّا، عمّا، بِما، فلا تُؤثِّر في وظيفتها بالجرّ، ويبقى الاسم بعدها مجروراً، مثل: سنَحضُرُ عمّا قريبٍ.</a:t>
            </a:r>
            <a:endParaRPr/>
          </a:p>
        </p:txBody>
      </p:sp>
      <p:sp>
        <p:nvSpPr>
          <p:cNvPr id="146" name="Google Shape;146;p1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47" name="Google Shape;1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457200" y="274638"/>
            <a:ext cx="8229600" cy="1143000"/>
          </a:xfrm>
          <a:prstGeom prst="rect">
            <a:avLst/>
          </a:prstGeom>
          <a:solidFill>
            <a:srgbClr val="538CD5"/>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
        <p:nvSpPr>
          <p:cNvPr id="153" name="Google Shape;153;p20"/>
          <p:cNvSpPr txBox="1"/>
          <p:nvPr>
            <p:ph idx="1" type="body"/>
          </p:nvPr>
        </p:nvSpPr>
        <p:spPr>
          <a:xfrm>
            <a:off x="457200" y="1600200"/>
            <a:ext cx="4038600" cy="4525963"/>
          </a:xfrm>
          <a:prstGeom prst="rect">
            <a:avLst/>
          </a:prstGeom>
          <a:solidFill>
            <a:srgbClr val="FFFF00"/>
          </a:solidFill>
          <a:ln>
            <a:noFill/>
          </a:ln>
        </p:spPr>
        <p:txBody>
          <a:bodyPr anchorCtr="0" anchor="t" bIns="45700" lIns="91425" spcFirstLastPara="1" rIns="91425" wrap="square" tIns="45700">
            <a:noAutofit/>
          </a:bodyPr>
          <a:lstStyle/>
          <a:p>
            <a:pPr indent="-342900" lvl="0" marL="342900" rtl="1" algn="r">
              <a:lnSpc>
                <a:spcPct val="90000"/>
              </a:lnSpc>
              <a:spcBef>
                <a:spcPts val="0"/>
              </a:spcBef>
              <a:spcAft>
                <a:spcPts val="0"/>
              </a:spcAft>
              <a:buClr>
                <a:schemeClr val="dk1"/>
              </a:buClr>
              <a:buSzPts val="2800"/>
              <a:buChar char="•"/>
            </a:pPr>
            <a:r>
              <a:rPr lang="ar-AE"/>
              <a:t>حول الجمل : تعميق الدلالات</a:t>
            </a:r>
            <a:endParaRPr/>
          </a:p>
          <a:p>
            <a:pPr indent="-342900" lvl="0" marL="342900" rtl="1" algn="r">
              <a:lnSpc>
                <a:spcPct val="90000"/>
              </a:lnSpc>
              <a:spcBef>
                <a:spcPts val="560"/>
              </a:spcBef>
              <a:spcAft>
                <a:spcPts val="0"/>
              </a:spcAft>
              <a:buClr>
                <a:schemeClr val="dk1"/>
              </a:buClr>
              <a:buSzPts val="2800"/>
              <a:buChar char="•"/>
            </a:pPr>
            <a:r>
              <a:rPr lang="ar-AE"/>
              <a:t>الانتقال من الأسلوب الخبري التقريري... إلى الأسلوب الانشائي ...أمر – نهي – نداء</a:t>
            </a:r>
            <a:endParaRPr/>
          </a:p>
          <a:p>
            <a:pPr indent="-342900" lvl="0" marL="342900" rtl="1" algn="r">
              <a:lnSpc>
                <a:spcPct val="90000"/>
              </a:lnSpc>
              <a:spcBef>
                <a:spcPts val="560"/>
              </a:spcBef>
              <a:spcAft>
                <a:spcPts val="0"/>
              </a:spcAft>
              <a:buClr>
                <a:schemeClr val="dk1"/>
              </a:buClr>
              <a:buSzPts val="2800"/>
              <a:buChar char="•"/>
            </a:pPr>
            <a:r>
              <a:rPr lang="ar-AE">
                <a:highlight>
                  <a:srgbClr val="FF00FF"/>
                </a:highlight>
              </a:rPr>
              <a:t>الأسلوب الإنشائي : </a:t>
            </a:r>
            <a:r>
              <a:rPr lang="ar-AE"/>
              <a:t>وهو ما لا يحتمل الصدق أو الكذب وهو نوعان : - </a:t>
            </a:r>
            <a:r>
              <a:rPr lang="ar-AE">
                <a:highlight>
                  <a:srgbClr val="FF00FF"/>
                </a:highlight>
              </a:rPr>
              <a:t>طلبي</a:t>
            </a:r>
            <a:r>
              <a:rPr lang="ar-AE"/>
              <a:t>: وهو الأمر والنهى والاستفهام والنداء والتمني. - </a:t>
            </a:r>
            <a:r>
              <a:rPr lang="ar-AE">
                <a:highlight>
                  <a:srgbClr val="FF00FF"/>
                </a:highlight>
              </a:rPr>
              <a:t>غير طلبي</a:t>
            </a:r>
            <a:r>
              <a:rPr lang="ar-AE"/>
              <a:t>: وهو التعجب والقسم والمدح والذم.</a:t>
            </a:r>
            <a:endParaRPr/>
          </a:p>
          <a:p>
            <a:pPr indent="-165100" lvl="0" marL="342900" rtl="1" algn="r">
              <a:lnSpc>
                <a:spcPct val="90000"/>
              </a:lnSpc>
              <a:spcBef>
                <a:spcPts val="560"/>
              </a:spcBef>
              <a:spcAft>
                <a:spcPts val="0"/>
              </a:spcAft>
              <a:buClr>
                <a:schemeClr val="dk1"/>
              </a:buClr>
              <a:buSzPts val="2800"/>
              <a:buNone/>
            </a:pPr>
            <a:r>
              <a:t/>
            </a:r>
            <a:endParaRPr/>
          </a:p>
        </p:txBody>
      </p:sp>
      <p:sp>
        <p:nvSpPr>
          <p:cNvPr id="154" name="Google Shape;154;p20"/>
          <p:cNvSpPr txBox="1"/>
          <p:nvPr>
            <p:ph idx="2" type="body"/>
          </p:nvPr>
        </p:nvSpPr>
        <p:spPr>
          <a:xfrm>
            <a:off x="4648200" y="1600200"/>
            <a:ext cx="4038600" cy="4525963"/>
          </a:xfrm>
          <a:prstGeom prst="rect">
            <a:avLst/>
          </a:prstGeom>
          <a:solidFill>
            <a:srgbClr val="FABF8E"/>
          </a:solidFill>
          <a:ln>
            <a:noFill/>
          </a:ln>
        </p:spPr>
        <p:txBody>
          <a:bodyPr anchorCtr="0" anchor="t" bIns="45700" lIns="91425" spcFirstLastPara="1" rIns="91425" wrap="square" tIns="45700">
            <a:noAutofit/>
          </a:bodyPr>
          <a:lstStyle/>
          <a:p>
            <a:pPr indent="-342900" lvl="0" marL="342900" rtl="1" algn="r">
              <a:lnSpc>
                <a:spcPct val="90000"/>
              </a:lnSpc>
              <a:spcBef>
                <a:spcPts val="0"/>
              </a:spcBef>
              <a:spcAft>
                <a:spcPts val="0"/>
              </a:spcAft>
              <a:buClr>
                <a:schemeClr val="dk1"/>
              </a:buClr>
              <a:buSzPts val="2800"/>
              <a:buChar char="•"/>
            </a:pPr>
            <a:r>
              <a:rPr lang="ar-AE"/>
              <a:t>العنصر الأدبي</a:t>
            </a:r>
            <a:endParaRPr/>
          </a:p>
          <a:p>
            <a:pPr indent="-342900" lvl="0" marL="342900" rtl="1" algn="r">
              <a:lnSpc>
                <a:spcPct val="90000"/>
              </a:lnSpc>
              <a:spcBef>
                <a:spcPts val="560"/>
              </a:spcBef>
              <a:spcAft>
                <a:spcPts val="0"/>
              </a:spcAft>
              <a:buClr>
                <a:schemeClr val="dk1"/>
              </a:buClr>
              <a:buSzPts val="2800"/>
              <a:buChar char="•"/>
            </a:pPr>
            <a:r>
              <a:rPr lang="ar-AE"/>
              <a:t>( فكرة – عاطفة ..</a:t>
            </a:r>
            <a:endParaRPr/>
          </a:p>
          <a:p>
            <a:pPr indent="-342900" lvl="0" marL="342900" rtl="1" algn="r">
              <a:lnSpc>
                <a:spcPct val="90000"/>
              </a:lnSpc>
              <a:spcBef>
                <a:spcPts val="560"/>
              </a:spcBef>
              <a:spcAft>
                <a:spcPts val="0"/>
              </a:spcAft>
              <a:buClr>
                <a:schemeClr val="dk1"/>
              </a:buClr>
              <a:buSzPts val="2800"/>
              <a:buChar char="•"/>
            </a:pPr>
            <a:r>
              <a:rPr lang="ar-AE"/>
              <a:t>المعجم والمفردات</a:t>
            </a:r>
            <a:endParaRPr/>
          </a:p>
          <a:p>
            <a:pPr indent="-342900" lvl="0" marL="342900" rtl="1" algn="r">
              <a:lnSpc>
                <a:spcPct val="90000"/>
              </a:lnSpc>
              <a:spcBef>
                <a:spcPts val="560"/>
              </a:spcBef>
              <a:spcAft>
                <a:spcPts val="0"/>
              </a:spcAft>
              <a:buClr>
                <a:schemeClr val="dk1"/>
              </a:buClr>
              <a:buSzPts val="2800"/>
              <a:buChar char="•"/>
            </a:pPr>
            <a:r>
              <a:rPr lang="ar-AE"/>
              <a:t>لغة النص (حول الكلمات: إبراز المعنى</a:t>
            </a:r>
            <a:endParaRPr/>
          </a:p>
          <a:p>
            <a:pPr indent="-342900" lvl="0" marL="342900" rtl="1" algn="r">
              <a:lnSpc>
                <a:spcPct val="90000"/>
              </a:lnSpc>
              <a:spcBef>
                <a:spcPts val="560"/>
              </a:spcBef>
              <a:spcAft>
                <a:spcPts val="0"/>
              </a:spcAft>
              <a:buClr>
                <a:schemeClr val="dk1"/>
              </a:buClr>
              <a:buSzPts val="2800"/>
              <a:buChar char="•"/>
            </a:pPr>
            <a:r>
              <a:rPr lang="ar-AE"/>
              <a:t>دلالة الفعل المضارع</a:t>
            </a:r>
            <a:endParaRPr/>
          </a:p>
          <a:p>
            <a:pPr indent="-342900" lvl="0" marL="342900" rtl="1" algn="r">
              <a:lnSpc>
                <a:spcPct val="90000"/>
              </a:lnSpc>
              <a:spcBef>
                <a:spcPts val="560"/>
              </a:spcBef>
              <a:spcAft>
                <a:spcPts val="0"/>
              </a:spcAft>
              <a:buClr>
                <a:schemeClr val="dk1"/>
              </a:buClr>
              <a:buSzPts val="2800"/>
              <a:buChar char="•"/>
            </a:pPr>
            <a:r>
              <a:rPr lang="ar-AE"/>
              <a:t>تأثير تكرار الكلمة</a:t>
            </a:r>
            <a:endParaRPr/>
          </a:p>
          <a:p>
            <a:pPr indent="-342900" lvl="0" marL="342900" rtl="1" algn="r">
              <a:lnSpc>
                <a:spcPct val="90000"/>
              </a:lnSpc>
              <a:spcBef>
                <a:spcPts val="560"/>
              </a:spcBef>
              <a:spcAft>
                <a:spcPts val="0"/>
              </a:spcAft>
              <a:buClr>
                <a:schemeClr val="dk1"/>
              </a:buClr>
              <a:buSzPts val="2800"/>
              <a:buChar char="•"/>
            </a:pPr>
            <a:r>
              <a:rPr lang="ar-AE"/>
              <a:t>ياء المتكلم ( لي..عندي </a:t>
            </a:r>
            <a:endParaRPr/>
          </a:p>
          <a:p>
            <a:pPr indent="-342900" lvl="0" marL="342900" rtl="1" algn="r">
              <a:lnSpc>
                <a:spcPct val="90000"/>
              </a:lnSpc>
              <a:spcBef>
                <a:spcPts val="560"/>
              </a:spcBef>
              <a:spcAft>
                <a:spcPts val="0"/>
              </a:spcAft>
              <a:buClr>
                <a:schemeClr val="dk1"/>
              </a:buClr>
              <a:buSzPts val="2800"/>
              <a:buChar char="•"/>
            </a:pPr>
            <a:r>
              <a:rPr lang="ar-AE"/>
              <a:t>ضمير الخطاب ( لكِ..</a:t>
            </a:r>
            <a:endParaRPr/>
          </a:p>
        </p:txBody>
      </p:sp>
      <p:sp>
        <p:nvSpPr>
          <p:cNvPr id="155" name="Google Shape;155;p2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56" name="Google Shape;1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1"/>
          <p:cNvSpPr txBox="1"/>
          <p:nvPr>
            <p:ph idx="1" type="body"/>
          </p:nvPr>
        </p:nvSpPr>
        <p:spPr>
          <a:xfrm>
            <a:off x="457200" y="1600201"/>
            <a:ext cx="4038600" cy="1173772"/>
          </a:xfrm>
          <a:prstGeom prst="rect">
            <a:avLst/>
          </a:prstGeom>
          <a:solidFill>
            <a:srgbClr val="366092"/>
          </a:solid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2800"/>
              <a:buChar char="•"/>
            </a:pPr>
            <a:r>
              <a:rPr lang="ar-AE">
                <a:highlight>
                  <a:srgbClr val="00FF00"/>
                </a:highlight>
              </a:rPr>
              <a:t>ما معنى كلمة ...كما تفهم من السياق ؟؟</a:t>
            </a:r>
            <a:endParaRPr>
              <a:highlight>
                <a:srgbClr val="00FF00"/>
              </a:highlight>
            </a:endParaRPr>
          </a:p>
        </p:txBody>
      </p:sp>
      <p:pic>
        <p:nvPicPr>
          <p:cNvPr descr="A screenshot of text&#10;&#10;Description automatically generated" id="162" name="Google Shape;162;p21"/>
          <p:cNvPicPr preferRelativeResize="0"/>
          <p:nvPr>
            <p:ph idx="2" type="body"/>
          </p:nvPr>
        </p:nvPicPr>
        <p:blipFill rotWithShape="1">
          <a:blip r:embed="rId3">
            <a:alphaModFix/>
          </a:blip>
          <a:srcRect b="0" l="0" r="0" t="0"/>
          <a:stretch/>
        </p:blipFill>
        <p:spPr>
          <a:xfrm>
            <a:off x="4648200" y="1585639"/>
            <a:ext cx="4038600" cy="1987378"/>
          </a:xfrm>
          <a:prstGeom prst="rect">
            <a:avLst/>
          </a:prstGeom>
          <a:noFill/>
          <a:ln>
            <a:noFill/>
          </a:ln>
        </p:spPr>
      </p:pic>
      <p:sp>
        <p:nvSpPr>
          <p:cNvPr id="163" name="Google Shape;163;p2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AE"/>
              <a:t> </a:t>
            </a:r>
            <a:endParaRPr/>
          </a:p>
        </p:txBody>
      </p:sp>
      <p:sp>
        <p:nvSpPr>
          <p:cNvPr id="164" name="Google Shape;16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rPr lang="ar-AE"/>
              <a:t>حصة تدريبية قبيل الامتحان - فهم السؤال = نصف الإجابة </a:t>
            </a:r>
            <a:endParaRPr/>
          </a:p>
        </p:txBody>
      </p:sp>
      <p:sp>
        <p:nvSpPr>
          <p:cNvPr id="165" name="Google Shape;165;p21"/>
          <p:cNvSpPr txBox="1"/>
          <p:nvPr/>
        </p:nvSpPr>
        <p:spPr>
          <a:xfrm>
            <a:off x="1014855" y="2959211"/>
            <a:ext cx="3024336" cy="1569660"/>
          </a:xfrm>
          <a:prstGeom prst="rect">
            <a:avLst/>
          </a:prstGeom>
          <a:solidFill>
            <a:srgbClr val="00B0F0"/>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AE" sz="3200">
                <a:solidFill>
                  <a:schemeClr val="dk1"/>
                </a:solidFill>
                <a:highlight>
                  <a:srgbClr val="808000"/>
                </a:highlight>
                <a:latin typeface="Calibri"/>
                <a:ea typeface="Calibri"/>
                <a:cs typeface="Calibri"/>
                <a:sym typeface="Calibri"/>
              </a:rPr>
              <a:t>ما الوظيفة النحوية للكلمة المحصورة بين قوسين ؟؟</a:t>
            </a:r>
            <a:endParaRPr sz="3200">
              <a:solidFill>
                <a:schemeClr val="dk1"/>
              </a:solidFill>
              <a:highlight>
                <a:srgbClr val="808000"/>
              </a:highlight>
              <a:latin typeface="Calibri"/>
              <a:ea typeface="Calibri"/>
              <a:cs typeface="Calibri"/>
              <a:sym typeface="Calibri"/>
            </a:endParaRPr>
          </a:p>
        </p:txBody>
      </p:sp>
      <p:sp>
        <p:nvSpPr>
          <p:cNvPr id="166" name="Google Shape;166;p21"/>
          <p:cNvSpPr/>
          <p:nvPr/>
        </p:nvSpPr>
        <p:spPr>
          <a:xfrm>
            <a:off x="5364088" y="3741018"/>
            <a:ext cx="3024336" cy="100811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AE" sz="2400">
                <a:solidFill>
                  <a:srgbClr val="002060"/>
                </a:solidFill>
                <a:highlight>
                  <a:srgbClr val="FF0000"/>
                </a:highlight>
                <a:latin typeface="Calibri"/>
                <a:ea typeface="Calibri"/>
                <a:cs typeface="Calibri"/>
                <a:sym typeface="Calibri"/>
              </a:rPr>
              <a:t>ما خبر المبتد أ؟؟</a:t>
            </a:r>
            <a:endParaRPr sz="2400">
              <a:solidFill>
                <a:srgbClr val="002060"/>
              </a:solidFill>
              <a:highlight>
                <a:srgbClr val="FF0000"/>
              </a:highlight>
              <a:latin typeface="Calibri"/>
              <a:ea typeface="Calibri"/>
              <a:cs typeface="Calibri"/>
              <a:sym typeface="Calibri"/>
            </a:endParaRPr>
          </a:p>
        </p:txBody>
      </p:sp>
      <p:sp>
        <p:nvSpPr>
          <p:cNvPr id="167" name="Google Shape;167;p21"/>
          <p:cNvSpPr/>
          <p:nvPr/>
        </p:nvSpPr>
        <p:spPr>
          <a:xfrm>
            <a:off x="6300192" y="4941168"/>
            <a:ext cx="2386608" cy="1224136"/>
          </a:xfrm>
          <a:prstGeom prst="triangle">
            <a:avLst>
              <a:gd fmla="val 100000"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AE" sz="2400">
                <a:solidFill>
                  <a:schemeClr val="lt1"/>
                </a:solidFill>
                <a:latin typeface="Calibri"/>
                <a:ea typeface="Calibri"/>
                <a:cs typeface="Calibri"/>
                <a:sym typeface="Calibri"/>
              </a:rPr>
              <a:t>نوع المشتق</a:t>
            </a:r>
            <a:endParaRPr sz="2400">
              <a:solidFill>
                <a:schemeClr val="lt1"/>
              </a:solidFill>
              <a:latin typeface="Calibri"/>
              <a:ea typeface="Calibri"/>
              <a:cs typeface="Calibri"/>
              <a:sym typeface="Calibri"/>
            </a:endParaRPr>
          </a:p>
        </p:txBody>
      </p:sp>
      <p:sp>
        <p:nvSpPr>
          <p:cNvPr id="168" name="Google Shape;168;p21"/>
          <p:cNvSpPr txBox="1"/>
          <p:nvPr>
            <p:ph type="title"/>
          </p:nvPr>
        </p:nvSpPr>
        <p:spPr>
          <a:xfrm>
            <a:off x="457200" y="274638"/>
            <a:ext cx="8229600" cy="1143000"/>
          </a:xfrm>
          <a:prstGeom prst="rect">
            <a:avLst/>
          </a:prstGeom>
          <a:solidFill>
            <a:schemeClr val="accent1"/>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rPr lang="ar-AE"/>
              <a:t>فهم السؤال = نصف الإجابة</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