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8" r:id="rId2"/>
    <p:sldId id="335" r:id="rId3"/>
    <p:sldId id="362" r:id="rId4"/>
    <p:sldId id="372" r:id="rId5"/>
    <p:sldId id="369" r:id="rId6"/>
    <p:sldId id="370" r:id="rId7"/>
    <p:sldId id="371" r:id="rId8"/>
    <p:sldId id="299" r:id="rId9"/>
    <p:sldId id="373" r:id="rId10"/>
    <p:sldId id="374" r:id="rId11"/>
    <p:sldId id="290" r:id="rId12"/>
    <p:sldId id="375" r:id="rId13"/>
    <p:sldId id="376" r:id="rId14"/>
    <p:sldId id="289" r:id="rId15"/>
    <p:sldId id="377" r:id="rId16"/>
    <p:sldId id="288" r:id="rId17"/>
    <p:sldId id="292" r:id="rId18"/>
    <p:sldId id="287" r:id="rId19"/>
    <p:sldId id="286" r:id="rId20"/>
    <p:sldId id="256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7" r:id="rId30"/>
    <p:sldId id="268" r:id="rId31"/>
    <p:sldId id="270" r:id="rId32"/>
    <p:sldId id="272" r:id="rId33"/>
    <p:sldId id="276" r:id="rId34"/>
    <p:sldId id="280" r:id="rId35"/>
    <p:sldId id="282" r:id="rId36"/>
    <p:sldId id="284" r:id="rId37"/>
    <p:sldId id="291" r:id="rId38"/>
    <p:sldId id="293" r:id="rId39"/>
    <p:sldId id="294" r:id="rId40"/>
    <p:sldId id="295" r:id="rId41"/>
    <p:sldId id="296" r:id="rId42"/>
    <p:sldId id="297" r:id="rId43"/>
    <p:sldId id="391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5666"/>
    <a:srgbClr val="5F0B6E"/>
    <a:srgbClr val="E68823"/>
    <a:srgbClr val="78C273"/>
    <a:srgbClr val="96C7EB"/>
    <a:srgbClr val="971115"/>
    <a:srgbClr val="F37D31"/>
    <a:srgbClr val="4DB145"/>
    <a:srgbClr val="E84F8A"/>
    <a:srgbClr val="E56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1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34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4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9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0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9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18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83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81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84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8549-2C22-4480-AEB0-C5E5E696360C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624C3-565C-41C5-98ED-B7560E96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6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48549-2C22-4480-AEB0-C5E5E696360C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624C3-565C-41C5-98ED-B7560E96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7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image" Target="../media/image50.png"/><Relationship Id="rId18" Type="http://schemas.openxmlformats.org/officeDocument/2006/relationships/slide" Target="slide36.xml"/><Relationship Id="rId26" Type="http://schemas.openxmlformats.org/officeDocument/2006/relationships/slide" Target="slide10.xml"/><Relationship Id="rId3" Type="http://schemas.openxmlformats.org/officeDocument/2006/relationships/image" Target="../media/image45.png"/><Relationship Id="rId21" Type="http://schemas.openxmlformats.org/officeDocument/2006/relationships/image" Target="../media/image54.png"/><Relationship Id="rId34" Type="http://schemas.openxmlformats.org/officeDocument/2006/relationships/slide" Target="slide17.xml"/><Relationship Id="rId7" Type="http://schemas.openxmlformats.org/officeDocument/2006/relationships/image" Target="../media/image47.png"/><Relationship Id="rId12" Type="http://schemas.openxmlformats.org/officeDocument/2006/relationships/slide" Target="slide31.xml"/><Relationship Id="rId17" Type="http://schemas.openxmlformats.org/officeDocument/2006/relationships/image" Target="../media/image52.png"/><Relationship Id="rId25" Type="http://schemas.openxmlformats.org/officeDocument/2006/relationships/slide" Target="slide26.xml"/><Relationship Id="rId33" Type="http://schemas.openxmlformats.org/officeDocument/2006/relationships/slide" Target="slide21.xml"/><Relationship Id="rId2" Type="http://schemas.openxmlformats.org/officeDocument/2006/relationships/slide" Target="slide29.xml"/><Relationship Id="rId16" Type="http://schemas.openxmlformats.org/officeDocument/2006/relationships/slide" Target="slide13.xml"/><Relationship Id="rId20" Type="http://schemas.openxmlformats.org/officeDocument/2006/relationships/slide" Target="slide25.xml"/><Relationship Id="rId29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11" Type="http://schemas.openxmlformats.org/officeDocument/2006/relationships/image" Target="../media/image49.png"/><Relationship Id="rId24" Type="http://schemas.openxmlformats.org/officeDocument/2006/relationships/slide" Target="slide24.xml"/><Relationship Id="rId32" Type="http://schemas.openxmlformats.org/officeDocument/2006/relationships/slide" Target="slide33.xml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23" Type="http://schemas.openxmlformats.org/officeDocument/2006/relationships/image" Target="../media/image55.png"/><Relationship Id="rId28" Type="http://schemas.openxmlformats.org/officeDocument/2006/relationships/slide" Target="slide30.xml"/><Relationship Id="rId10" Type="http://schemas.openxmlformats.org/officeDocument/2006/relationships/slide" Target="slide27.xml"/><Relationship Id="rId19" Type="http://schemas.openxmlformats.org/officeDocument/2006/relationships/image" Target="../media/image53.png"/><Relationship Id="rId31" Type="http://schemas.openxmlformats.org/officeDocument/2006/relationships/slide" Target="slide35.xml"/><Relationship Id="rId4" Type="http://schemas.openxmlformats.org/officeDocument/2006/relationships/slide" Target="slide19.xml"/><Relationship Id="rId9" Type="http://schemas.openxmlformats.org/officeDocument/2006/relationships/image" Target="../media/image48.png"/><Relationship Id="rId14" Type="http://schemas.openxmlformats.org/officeDocument/2006/relationships/slide" Target="slide22.xml"/><Relationship Id="rId22" Type="http://schemas.openxmlformats.org/officeDocument/2006/relationships/slide" Target="slide34.xml"/><Relationship Id="rId27" Type="http://schemas.openxmlformats.org/officeDocument/2006/relationships/slide" Target="slide28.xml"/><Relationship Id="rId30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google.ae/url?sa=i&amp;url=https%3A%2F%2Fwww.telegraph.co.uk%2Fchristmas%2F2018%2F12%2F26%2Fvotes-12-quality-street-chocolates-ranked-worst-best%2F&amp;psig=AOvVaw3cYJBqtXPHU4uUaIjz3XnT&amp;ust=1588268068817000&amp;source=images&amp;cd=vfe&amp;ved=0CAIQjRxqFwoTCPDb3u-VjukCFQAAAAAdAAAAABAK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google.ae/url?sa=i&amp;url=https%3A%2F%2Fwww.telegraph.co.uk%2Fchristmas%2F2018%2F12%2F26%2Fvotes-12-quality-street-chocolates-ranked-worst-best%2F&amp;psig=AOvVaw3cYJBqtXPHU4uUaIjz3XnT&amp;ust=1588268068817000&amp;source=images&amp;cd=vfe&amp;ved=0CAIQjRxqFwoTCPDb3u-VjukCFQAAAAAdAAAAABAK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google.ae/url?sa=i&amp;url=https%3A%2F%2Fwww.telegraph.co.uk%2Fchristmas%2F2018%2F12%2F26%2Fvotes-12-quality-street-chocolates-ranked-worst-best%2F&amp;psig=AOvVaw3cYJBqtXPHU4uUaIjz3XnT&amp;ust=1588268068817000&amp;source=images&amp;cd=vfe&amp;ved=0CAIQjRxqFwoTCPDb3u-VjukCFQAAAAAdAAAAABAK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slide" Target="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D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D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BC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3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m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slide" Target="sl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a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slide" Target="slide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B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slide" Target="slide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Ax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slide" Target="slide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ae/url?sa=i&amp;url=https%3A%2F%2Fwww.telegraph.co.uk%2Fchristmas%2F2018%2F12%2F26%2Fvotes-12-quality-street-chocolates-ranked-worst-best%2F&amp;psig=AOvVaw2u18Z0as3nAlp7L0jSw60b&amp;ust=1588267622379000&amp;source=images&amp;cd=vfe&amp;ved=0CAIQjRxqFwoTCICs2IWUjukCFQAAAAAdAAAAABBN" TargetMode="External"/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63.png"/><Relationship Id="rId4" Type="http://schemas.openxmlformats.org/officeDocument/2006/relationships/image" Target="../media/image5.png"/><Relationship Id="rId9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رمضان">
            <a:hlinkClick r:id="" action="ppaction://media"/>
            <a:extLst>
              <a:ext uri="{FF2B5EF4-FFF2-40B4-BE49-F238E27FC236}">
                <a16:creationId xmlns:a16="http://schemas.microsoft.com/office/drawing/2014/main" id="{64BF7A47-84CA-4825-BE36-4B7889998D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728" y="2132856"/>
            <a:ext cx="5718069" cy="4288650"/>
          </a:xfrm>
          <a:prstGeom prst="rect">
            <a:avLst/>
          </a:prstGeom>
        </p:spPr>
      </p:pic>
      <p:pic>
        <p:nvPicPr>
          <p:cNvPr id="5" name="Picture 2" descr="بالعربي نتعلم: موقع اطفال نهتم بكل ما يدعم تعلُّم الأطفال بطريقة ممتع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941168"/>
            <a:ext cx="1512696" cy="15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صور رمضان كريم , صور شهر الصوم مساء الخير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272" y="393795"/>
            <a:ext cx="1806248" cy="160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object&#10;&#10;Description automatically generated">
            <a:extLst>
              <a:ext uri="{FF2B5EF4-FFF2-40B4-BE49-F238E27FC236}">
                <a16:creationId xmlns:a16="http://schemas.microsoft.com/office/drawing/2014/main" id="{5D0EF418-B4E2-47EE-A72F-78698C4FC2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338" b="39712" l="62867" r="78644">
                        <a14:foregroundMark x1="68746" y1="39652" x2="70906" y2="32034"/>
                        <a14:foregroundMark x1="70906" y1="32034" x2="70906" y2="31734"/>
                        <a14:foregroundMark x1="78824" y1="21056" x2="78824" y2="21056"/>
                        <a14:foregroundMark x1="70726" y1="12418" x2="70726" y2="12418"/>
                        <a14:foregroundMark x1="70906" y1="12238" x2="70906" y2="12238"/>
                        <a14:foregroundMark x1="71086" y1="12058" x2="71806" y2="12418"/>
                        <a14:foregroundMark x1="62927" y1="20216" x2="62987" y2="21356"/>
                        <a14:foregroundMark x1="71326" y1="39712" x2="71986" y2="37672"/>
                        <a14:backgroundMark x1="71986" y1="11398" x2="71986" y2="11398"/>
                        <a14:backgroundMark x1="69946" y1="11398" x2="69946" y2="11398"/>
                        <a14:backgroundMark x1="70786" y1="11338" x2="70786" y2="11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52" t="8288" r="19549" b="57478"/>
          <a:stretch/>
        </p:blipFill>
        <p:spPr>
          <a:xfrm>
            <a:off x="7923396" y="5013176"/>
            <a:ext cx="861352" cy="1543933"/>
          </a:xfrm>
          <a:prstGeom prst="rect">
            <a:avLst/>
          </a:prstGeom>
        </p:spPr>
      </p:pic>
      <p:pic>
        <p:nvPicPr>
          <p:cNvPr id="9" name="Picture 8" descr="A picture containing object&#10;&#10;Description automatically generated">
            <a:extLst>
              <a:ext uri="{FF2B5EF4-FFF2-40B4-BE49-F238E27FC236}">
                <a16:creationId xmlns:a16="http://schemas.microsoft.com/office/drawing/2014/main" id="{14D327F3-8B21-4869-BCB3-FB43DE8C09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717" b="44451" l="34073" r="51230">
                        <a14:foregroundMark x1="34493" y1="27415" x2="37133" y2="26035"/>
                        <a14:foregroundMark x1="51230" y1="26095" x2="49010" y2="27774"/>
                        <a14:foregroundMark x1="43431" y1="44511" x2="44151" y2="39652"/>
                        <a14:foregroundMark x1="34073" y1="26095" x2="34973" y2="26455"/>
                        <a14:backgroundMark x1="41392" y1="15657" x2="44031" y2="1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01" t="11642" r="47300" b="54124"/>
          <a:stretch/>
        </p:blipFill>
        <p:spPr>
          <a:xfrm>
            <a:off x="323528" y="260648"/>
            <a:ext cx="758325" cy="13592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2A8CBF-F01E-455C-BC70-45077861E606}"/>
              </a:ext>
            </a:extLst>
          </p:cNvPr>
          <p:cNvSpPr txBox="1"/>
          <p:nvPr/>
        </p:nvSpPr>
        <p:spPr>
          <a:xfrm>
            <a:off x="5118656" y="6421506"/>
            <a:ext cx="402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  <a:cs typeface="(AH) Manal Black" pitchFamily="2" charset="-78"/>
              </a:rPr>
              <a:t>التعلم عن بعد ... معا نتعلم من اجل الامارات</a:t>
            </a:r>
            <a:endParaRPr lang="en-US" sz="2000" b="1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31BF51-3F9A-4DEC-812A-DD199E349240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تصنيف الاشكال النصف والربع وثلث">
            <a:hlinkClick r:id="" action="ppaction://media"/>
            <a:extLst>
              <a:ext uri="{FF2B5EF4-FFF2-40B4-BE49-F238E27FC236}">
                <a16:creationId xmlns:a16="http://schemas.microsoft.com/office/drawing/2014/main" id="{BE77963A-3165-4D15-B048-3962AA2545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1052736"/>
            <a:ext cx="7128792" cy="4752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2A8CBF-F01E-455C-BC70-45077861E606}"/>
              </a:ext>
            </a:extLst>
          </p:cNvPr>
          <p:cNvSpPr txBox="1"/>
          <p:nvPr/>
        </p:nvSpPr>
        <p:spPr>
          <a:xfrm>
            <a:off x="5292080" y="6355189"/>
            <a:ext cx="402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  <a:cs typeface="(AH) Manal Black" pitchFamily="2" charset="-78"/>
              </a:rPr>
              <a:t>التعلم عن بعد ... معا نتعلم من اجل الامارات</a:t>
            </a:r>
            <a:endParaRPr lang="en-US" sz="2000" b="1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29420" y="222356"/>
            <a:ext cx="237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مبروك عليكم شهر رمضان</a:t>
            </a:r>
            <a:endParaRPr lang="en-US" sz="20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8507D0-0BEF-46C4-A657-4F831D7384E0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5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1F92B0-7ADC-4E32-8802-0576B72D3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2" t="32427" r="35622" b="18784"/>
          <a:stretch/>
        </p:blipFill>
        <p:spPr>
          <a:xfrm>
            <a:off x="899592" y="404664"/>
            <a:ext cx="7776864" cy="5760640"/>
          </a:xfrm>
          <a:prstGeom prst="rect">
            <a:avLst/>
          </a:prstGeom>
        </p:spPr>
      </p:pic>
      <p:cxnSp>
        <p:nvCxnSpPr>
          <p:cNvPr id="5" name="رابط مستقيم 4">
            <a:extLst>
              <a:ext uri="{FF2B5EF4-FFF2-40B4-BE49-F238E27FC236}">
                <a16:creationId xmlns:a16="http://schemas.microsoft.com/office/drawing/2014/main" id="{DCD92566-F84E-43EC-8995-8A967CE62AD0}"/>
              </a:ext>
            </a:extLst>
          </p:cNvPr>
          <p:cNvCxnSpPr>
            <a:cxnSpLocks/>
          </p:cNvCxnSpPr>
          <p:nvPr/>
        </p:nvCxnSpPr>
        <p:spPr>
          <a:xfrm>
            <a:off x="6876256" y="1196752"/>
            <a:ext cx="0" cy="9361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48C52B51-8034-4FFE-A38F-0FA7876EB1C6}"/>
              </a:ext>
            </a:extLst>
          </p:cNvPr>
          <p:cNvCxnSpPr>
            <a:cxnSpLocks/>
          </p:cNvCxnSpPr>
          <p:nvPr/>
        </p:nvCxnSpPr>
        <p:spPr>
          <a:xfrm>
            <a:off x="5796136" y="1196752"/>
            <a:ext cx="0" cy="9361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B59A02B-9BB6-430F-AEC3-E47CDFDE7E31}"/>
              </a:ext>
            </a:extLst>
          </p:cNvPr>
          <p:cNvSpPr txBox="1"/>
          <p:nvPr/>
        </p:nvSpPr>
        <p:spPr>
          <a:xfrm>
            <a:off x="2095092" y="2638653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626975C6-2843-40C0-8350-9EA81F024B2C}"/>
              </a:ext>
            </a:extLst>
          </p:cNvPr>
          <p:cNvCxnSpPr>
            <a:cxnSpLocks/>
          </p:cNvCxnSpPr>
          <p:nvPr/>
        </p:nvCxnSpPr>
        <p:spPr>
          <a:xfrm flipH="1">
            <a:off x="1619672" y="745239"/>
            <a:ext cx="2304256" cy="203394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8B68FC1E-7872-4E9E-9F4B-05EDE9DC4450}"/>
              </a:ext>
            </a:extLst>
          </p:cNvPr>
          <p:cNvCxnSpPr>
            <a:cxnSpLocks/>
          </p:cNvCxnSpPr>
          <p:nvPr/>
        </p:nvCxnSpPr>
        <p:spPr>
          <a:xfrm>
            <a:off x="1619671" y="745239"/>
            <a:ext cx="2356231" cy="196281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4DEE6DD-8DBE-4EA2-80E4-943C6DF8861D}"/>
              </a:ext>
            </a:extLst>
          </p:cNvPr>
          <p:cNvSpPr txBox="1"/>
          <p:nvPr/>
        </p:nvSpPr>
        <p:spPr>
          <a:xfrm>
            <a:off x="5960934" y="2123763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35" name="رابط مستقيم 34">
            <a:extLst>
              <a:ext uri="{FF2B5EF4-FFF2-40B4-BE49-F238E27FC236}">
                <a16:creationId xmlns:a16="http://schemas.microsoft.com/office/drawing/2014/main" id="{B550AC28-7483-448D-907C-E84A557FEB0D}"/>
              </a:ext>
            </a:extLst>
          </p:cNvPr>
          <p:cNvCxnSpPr>
            <a:cxnSpLocks/>
          </p:cNvCxnSpPr>
          <p:nvPr/>
        </p:nvCxnSpPr>
        <p:spPr>
          <a:xfrm>
            <a:off x="4788024" y="4509120"/>
            <a:ext cx="12961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رابط مستقيم 35">
            <a:extLst>
              <a:ext uri="{FF2B5EF4-FFF2-40B4-BE49-F238E27FC236}">
                <a16:creationId xmlns:a16="http://schemas.microsoft.com/office/drawing/2014/main" id="{69CF9BC8-3ED7-4C8A-B227-162D4003F69D}"/>
              </a:ext>
            </a:extLst>
          </p:cNvPr>
          <p:cNvCxnSpPr>
            <a:cxnSpLocks/>
          </p:cNvCxnSpPr>
          <p:nvPr/>
        </p:nvCxnSpPr>
        <p:spPr>
          <a:xfrm flipH="1">
            <a:off x="5436096" y="4509120"/>
            <a:ext cx="648072" cy="792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رابط مستقيم 36">
            <a:extLst>
              <a:ext uri="{FF2B5EF4-FFF2-40B4-BE49-F238E27FC236}">
                <a16:creationId xmlns:a16="http://schemas.microsoft.com/office/drawing/2014/main" id="{F7C09F06-8701-49B0-AEAA-CDC67B12AAEE}"/>
              </a:ext>
            </a:extLst>
          </p:cNvPr>
          <p:cNvCxnSpPr>
            <a:cxnSpLocks/>
          </p:cNvCxnSpPr>
          <p:nvPr/>
        </p:nvCxnSpPr>
        <p:spPr>
          <a:xfrm>
            <a:off x="4788024" y="4509120"/>
            <a:ext cx="648072" cy="7920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EDCEE88A-1CF0-4DDB-BCDB-1465A96F4DA7}"/>
              </a:ext>
            </a:extLst>
          </p:cNvPr>
          <p:cNvSpPr txBox="1"/>
          <p:nvPr/>
        </p:nvSpPr>
        <p:spPr>
          <a:xfrm>
            <a:off x="4896036" y="5195808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42" name="رابط مستقيم 41">
            <a:extLst>
              <a:ext uri="{FF2B5EF4-FFF2-40B4-BE49-F238E27FC236}">
                <a16:creationId xmlns:a16="http://schemas.microsoft.com/office/drawing/2014/main" id="{0967BD5D-F0CA-4371-8452-955D64147055}"/>
              </a:ext>
            </a:extLst>
          </p:cNvPr>
          <p:cNvCxnSpPr>
            <a:cxnSpLocks/>
          </p:cNvCxnSpPr>
          <p:nvPr/>
        </p:nvCxnSpPr>
        <p:spPr>
          <a:xfrm>
            <a:off x="1403648" y="4327459"/>
            <a:ext cx="239212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رابط مستقيم 43">
            <a:extLst>
              <a:ext uri="{FF2B5EF4-FFF2-40B4-BE49-F238E27FC236}">
                <a16:creationId xmlns:a16="http://schemas.microsoft.com/office/drawing/2014/main" id="{B42E7AFE-A492-4773-AA8E-C457A479E778}"/>
              </a:ext>
            </a:extLst>
          </p:cNvPr>
          <p:cNvCxnSpPr>
            <a:cxnSpLocks/>
          </p:cNvCxnSpPr>
          <p:nvPr/>
        </p:nvCxnSpPr>
        <p:spPr>
          <a:xfrm>
            <a:off x="1979712" y="3429000"/>
            <a:ext cx="1276111" cy="176680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رابط مستقيم 47">
            <a:extLst>
              <a:ext uri="{FF2B5EF4-FFF2-40B4-BE49-F238E27FC236}">
                <a16:creationId xmlns:a16="http://schemas.microsoft.com/office/drawing/2014/main" id="{4CBEDE82-AC50-4DFB-89CA-35DE77A67E3E}"/>
              </a:ext>
            </a:extLst>
          </p:cNvPr>
          <p:cNvCxnSpPr>
            <a:cxnSpLocks/>
          </p:cNvCxnSpPr>
          <p:nvPr/>
        </p:nvCxnSpPr>
        <p:spPr>
          <a:xfrm flipH="1">
            <a:off x="1979712" y="3429000"/>
            <a:ext cx="1195502" cy="174939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04A07D13-A7D7-4AB4-B7AD-50E662546D48}"/>
              </a:ext>
            </a:extLst>
          </p:cNvPr>
          <p:cNvSpPr txBox="1"/>
          <p:nvPr/>
        </p:nvSpPr>
        <p:spPr>
          <a:xfrm>
            <a:off x="2515417" y="5271662"/>
            <a:ext cx="64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8B897E42-7E54-46B4-865C-37229DBC740D}"/>
              </a:ext>
            </a:extLst>
          </p:cNvPr>
          <p:cNvSpPr txBox="1"/>
          <p:nvPr/>
        </p:nvSpPr>
        <p:spPr>
          <a:xfrm>
            <a:off x="2149678" y="5237918"/>
            <a:ext cx="656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أو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93392A52-D587-4E68-8AA8-74444C6C844F}"/>
              </a:ext>
            </a:extLst>
          </p:cNvPr>
          <p:cNvSpPr txBox="1"/>
          <p:nvPr/>
        </p:nvSpPr>
        <p:spPr>
          <a:xfrm>
            <a:off x="1447020" y="5212142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98713" y="145523"/>
            <a:ext cx="4369338" cy="707886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الوحدة 10 الأشكال الهندسية و الحصص المتساوية</a:t>
            </a:r>
          </a:p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الدرس 7: الأنصاف و الأثلاث و الأرباع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2A8CBF-F01E-455C-BC70-45077861E606}"/>
              </a:ext>
            </a:extLst>
          </p:cNvPr>
          <p:cNvSpPr txBox="1"/>
          <p:nvPr/>
        </p:nvSpPr>
        <p:spPr>
          <a:xfrm>
            <a:off x="5292080" y="6355189"/>
            <a:ext cx="402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  <a:cs typeface="(AH) Manal Black" pitchFamily="2" charset="-78"/>
              </a:rPr>
              <a:t>التعلم عن بعد ... معا نتعلم من اجل الامارات</a:t>
            </a:r>
            <a:endParaRPr lang="en-US" sz="2000" b="1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29420" y="222356"/>
            <a:ext cx="237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مبروك عليكم شهر رمضان</a:t>
            </a:r>
            <a:endParaRPr lang="en-US" sz="20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80077C-0BDD-49E1-A3AC-0198EA244801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34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4" grpId="0"/>
      <p:bldP spid="41" grpId="0"/>
      <p:bldP spid="52" grpId="0"/>
      <p:bldP spid="53" grpId="0"/>
      <p:bldP spid="54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5B62C01E-446B-457D-BD17-C56A6EFB2F52}"/>
              </a:ext>
            </a:extLst>
          </p:cNvPr>
          <p:cNvSpPr/>
          <p:nvPr/>
        </p:nvSpPr>
        <p:spPr>
          <a:xfrm>
            <a:off x="539552" y="980728"/>
            <a:ext cx="2376264" cy="1728192"/>
          </a:xfrm>
          <a:prstGeom prst="wedgeRoundRect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chemeClr val="bg2">
                    <a:lumMod val="25000"/>
                  </a:schemeClr>
                </a:solidFill>
              </a:rPr>
              <a:t>نواتج التعلم </a:t>
            </a: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6447727-7275-4678-AD76-3BA8AEB99E50}"/>
              </a:ext>
            </a:extLst>
          </p:cNvPr>
          <p:cNvSpPr/>
          <p:nvPr/>
        </p:nvSpPr>
        <p:spPr>
          <a:xfrm>
            <a:off x="2893977" y="3140968"/>
            <a:ext cx="4824536" cy="20162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50000"/>
                </a:schemeClr>
              </a:solidFill>
              <a:cs typeface="PT Bold Heading" panose="02010400000000000000" pitchFamily="2" charset="-78"/>
            </a:endParaRPr>
          </a:p>
        </p:txBody>
      </p:sp>
      <p:pic>
        <p:nvPicPr>
          <p:cNvPr id="5" name="Picture 7" descr="TOY029">
            <a:extLst>
              <a:ext uri="{FF2B5EF4-FFF2-40B4-BE49-F238E27FC236}">
                <a16:creationId xmlns:a16="http://schemas.microsoft.com/office/drawing/2014/main" id="{CB7A8F3E-B24F-4C34-9CAE-2E002AA28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08014"/>
            <a:ext cx="2016224" cy="147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F0B30E18-521A-4384-8BA0-33726E3B7C6E}"/>
              </a:ext>
            </a:extLst>
          </p:cNvPr>
          <p:cNvSpPr txBox="1"/>
          <p:nvPr/>
        </p:nvSpPr>
        <p:spPr>
          <a:xfrm>
            <a:off x="2915816" y="3183652"/>
            <a:ext cx="4968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Akhbar MT" pitchFamily="2" charset="-78"/>
              </a:rPr>
              <a:t>يقوم الطالب بالتقسيم الأشكال بتساوي إلى انصاف واثلاث وارباع  </a:t>
            </a:r>
          </a:p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Akhbar MT" pitchFamily="2" charset="-78"/>
              </a:rPr>
              <a:t>   </a:t>
            </a:r>
            <a:r>
              <a:rPr lang="en-US" sz="4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Akhbar MT" pitchFamily="2" charset="-78"/>
              </a:rPr>
              <a:t>                </a:t>
            </a:r>
            <a:r>
              <a:rPr lang="ar-AE" sz="4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Akhbar MT" pitchFamily="2" charset="-78"/>
              </a:rPr>
              <a:t> </a:t>
            </a:r>
            <a:endParaRPr lang="en-GB" sz="4000" b="1" dirty="0">
              <a:solidFill>
                <a:schemeClr val="tx2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Akhbar MT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432520"/>
            <a:ext cx="4369338" cy="707886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الوحدة 10 الأشكال الهندسية و الحصص المتساوية</a:t>
            </a:r>
          </a:p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الدرس 7: الأنصاف و الأثلاث و الأرباع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2A8CBF-F01E-455C-BC70-45077861E606}"/>
              </a:ext>
            </a:extLst>
          </p:cNvPr>
          <p:cNvSpPr txBox="1"/>
          <p:nvPr/>
        </p:nvSpPr>
        <p:spPr>
          <a:xfrm>
            <a:off x="5292080" y="6355189"/>
            <a:ext cx="402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  <a:cs typeface="(AH) Manal Black" pitchFamily="2" charset="-78"/>
              </a:rPr>
              <a:t>التعلم عن بعد ... معا نتعلم من اجل الامارات</a:t>
            </a:r>
            <a:endParaRPr lang="en-US" sz="2000" b="1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29420" y="222356"/>
            <a:ext cx="237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مبروك عليكم شهر رمضان</a:t>
            </a:r>
            <a:endParaRPr lang="en-US" sz="20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A93195-98DE-4D05-AC99-7A422CBE062D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17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DB39D4-3F01-4CD5-9B8A-055E28D9C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10873" r="31888" b="76324"/>
          <a:stretch/>
        </p:blipFill>
        <p:spPr>
          <a:xfrm>
            <a:off x="467544" y="260648"/>
            <a:ext cx="8064896" cy="2592288"/>
          </a:xfrm>
          <a:prstGeom prst="rect">
            <a:avLst/>
          </a:prstGeom>
        </p:spPr>
      </p:pic>
      <p:pic>
        <p:nvPicPr>
          <p:cNvPr id="8" name="صورة 13">
            <a:extLst>
              <a:ext uri="{FF2B5EF4-FFF2-40B4-BE49-F238E27FC236}">
                <a16:creationId xmlns:a16="http://schemas.microsoft.com/office/drawing/2014/main" id="{5C6B47B8-614E-43DE-B54C-1C52A5007D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88"/>
          <a:stretch/>
        </p:blipFill>
        <p:spPr>
          <a:xfrm>
            <a:off x="2840818" y="3715219"/>
            <a:ext cx="1549813" cy="1649818"/>
          </a:xfrm>
          <a:prstGeom prst="rect">
            <a:avLst/>
          </a:prstGeom>
        </p:spPr>
      </p:pic>
      <p:grpSp>
        <p:nvGrpSpPr>
          <p:cNvPr id="9" name="مجموعة 25">
            <a:extLst>
              <a:ext uri="{FF2B5EF4-FFF2-40B4-BE49-F238E27FC236}">
                <a16:creationId xmlns:a16="http://schemas.microsoft.com/office/drawing/2014/main" id="{3B32D506-0AA7-4020-8156-4CF789D042ED}"/>
              </a:ext>
            </a:extLst>
          </p:cNvPr>
          <p:cNvGrpSpPr/>
          <p:nvPr/>
        </p:nvGrpSpPr>
        <p:grpSpPr>
          <a:xfrm>
            <a:off x="1041445" y="3715219"/>
            <a:ext cx="1549813" cy="1649818"/>
            <a:chOff x="1620867" y="3703782"/>
            <a:chExt cx="1549813" cy="1649818"/>
          </a:xfrm>
        </p:grpSpPr>
        <p:pic>
          <p:nvPicPr>
            <p:cNvPr id="10" name="صورة 20">
              <a:extLst>
                <a:ext uri="{FF2B5EF4-FFF2-40B4-BE49-F238E27FC236}">
                  <a16:creationId xmlns:a16="http://schemas.microsoft.com/office/drawing/2014/main" id="{0C8E20DD-9D99-4A9F-8EFE-C8EE4EEDFC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588"/>
            <a:stretch/>
          </p:blipFill>
          <p:spPr>
            <a:xfrm>
              <a:off x="1620867" y="3703782"/>
              <a:ext cx="1549813" cy="1649818"/>
            </a:xfrm>
            <a:prstGeom prst="rect">
              <a:avLst/>
            </a:prstGeom>
          </p:spPr>
        </p:pic>
        <p:sp>
          <p:nvSpPr>
            <p:cNvPr id="11" name="شكل بيضاوي 21">
              <a:extLst>
                <a:ext uri="{FF2B5EF4-FFF2-40B4-BE49-F238E27FC236}">
                  <a16:creationId xmlns:a16="http://schemas.microsoft.com/office/drawing/2014/main" id="{48A0EB0E-C0BF-4C0D-B5AF-59359A5989FE}"/>
                </a:ext>
              </a:extLst>
            </p:cNvPr>
            <p:cNvSpPr/>
            <p:nvPr/>
          </p:nvSpPr>
          <p:spPr>
            <a:xfrm>
              <a:off x="1763688" y="3933056"/>
              <a:ext cx="1160924" cy="118327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مربع نص 26">
            <a:extLst>
              <a:ext uri="{FF2B5EF4-FFF2-40B4-BE49-F238E27FC236}">
                <a16:creationId xmlns:a16="http://schemas.microsoft.com/office/drawing/2014/main" id="{8B47E14E-0971-4613-BEE6-2471FC1F0961}"/>
              </a:ext>
            </a:extLst>
          </p:cNvPr>
          <p:cNvSpPr txBox="1"/>
          <p:nvPr/>
        </p:nvSpPr>
        <p:spPr>
          <a:xfrm>
            <a:off x="791885" y="5405387"/>
            <a:ext cx="1939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دائرة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مربع نص 30">
            <a:extLst>
              <a:ext uri="{FF2B5EF4-FFF2-40B4-BE49-F238E27FC236}">
                <a16:creationId xmlns:a16="http://schemas.microsoft.com/office/drawing/2014/main" id="{182AB5DA-C83D-49EC-87B4-1B5912E0768F}"/>
              </a:ext>
            </a:extLst>
          </p:cNvPr>
          <p:cNvSpPr txBox="1"/>
          <p:nvPr/>
        </p:nvSpPr>
        <p:spPr>
          <a:xfrm>
            <a:off x="2451352" y="5505998"/>
            <a:ext cx="1939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نصف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4" name="Picture 2" descr="Pizza Cut in Half Illustration - Twink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63" y="2959135"/>
            <a:ext cx="237786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6978" t="25404" r="6373" b="15027"/>
          <a:stretch/>
        </p:blipFill>
        <p:spPr>
          <a:xfrm>
            <a:off x="4740355" y="5535924"/>
            <a:ext cx="1844675" cy="8418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78" t="25404" r="6373" b="15027"/>
          <a:stretch/>
        </p:blipFill>
        <p:spPr>
          <a:xfrm flipH="1">
            <a:off x="6876256" y="5535924"/>
            <a:ext cx="1872208" cy="841865"/>
          </a:xfrm>
          <a:prstGeom prst="rect">
            <a:avLst/>
          </a:prstGeom>
        </p:spPr>
      </p:pic>
      <p:pic>
        <p:nvPicPr>
          <p:cNvPr id="17" name="Picture 2" descr="HD wallpaper: two green watermelons, berry, white background, half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940" y="3787334"/>
            <a:ext cx="2472209" cy="149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66940" y="68468"/>
            <a:ext cx="4369338" cy="707886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الوحدة 10 الأشكال الهندسية و الحصص المتساوية</a:t>
            </a:r>
          </a:p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الدرس 7: الأنصاف و الأثلاث و الأرباع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2A8CBF-F01E-455C-BC70-45077861E606}"/>
              </a:ext>
            </a:extLst>
          </p:cNvPr>
          <p:cNvSpPr txBox="1"/>
          <p:nvPr/>
        </p:nvSpPr>
        <p:spPr>
          <a:xfrm>
            <a:off x="5292080" y="6355189"/>
            <a:ext cx="402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  <a:cs typeface="(AH) Manal Black" pitchFamily="2" charset="-78"/>
              </a:rPr>
              <a:t>التعلم عن بعد ... معا نتعلم من اجل الامارات</a:t>
            </a:r>
            <a:endParaRPr lang="en-US" sz="2000" b="1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29420" y="222356"/>
            <a:ext cx="237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مبروك عليكم شهر رمضان</a:t>
            </a:r>
            <a:endParaRPr lang="en-US" sz="20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5C1416-38D4-4CDF-99E4-1F5B6E82B97A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 descr="asmaa">
            <a:extLst>
              <a:ext uri="{FF2B5EF4-FFF2-40B4-BE49-F238E27FC236}">
                <a16:creationId xmlns:a16="http://schemas.microsoft.com/office/drawing/2014/main" id="{DB279F0B-580F-4FC9-B616-48938284F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83" y="972258"/>
            <a:ext cx="1440160" cy="17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54D25863-76AB-4049-B2E7-A2D4F4B050EE}"/>
              </a:ext>
            </a:extLst>
          </p:cNvPr>
          <p:cNvSpPr/>
          <p:nvPr/>
        </p:nvSpPr>
        <p:spPr>
          <a:xfrm>
            <a:off x="3707904" y="818067"/>
            <a:ext cx="4248472" cy="1440160"/>
          </a:xfrm>
          <a:prstGeom prst="wedgeRoundRectCallout">
            <a:avLst>
              <a:gd name="adj1" fmla="val -88907"/>
              <a:gd name="adj2" fmla="val 3612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54D0F7E-535D-4F59-B90D-90061C19276E}"/>
              </a:ext>
            </a:extLst>
          </p:cNvPr>
          <p:cNvSpPr/>
          <p:nvPr/>
        </p:nvSpPr>
        <p:spPr>
          <a:xfrm>
            <a:off x="3896798" y="1110837"/>
            <a:ext cx="387068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800" b="1" dirty="0">
                <a:solidFill>
                  <a:schemeClr val="bg2"/>
                </a:solidFill>
                <a:cs typeface="Akhbar MT" pitchFamily="2" charset="-78"/>
              </a:rPr>
              <a:t>هذه الاشكال مقسمة إلى </a:t>
            </a:r>
            <a:r>
              <a:rPr lang="ar-AE" sz="28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khbar MT" pitchFamily="2" charset="-78"/>
              </a:rPr>
              <a:t>أنصاف</a:t>
            </a:r>
            <a:r>
              <a:rPr lang="ar-AE" sz="2800" b="1" dirty="0">
                <a:solidFill>
                  <a:schemeClr val="bg2"/>
                </a:solidFill>
                <a:cs typeface="Akhbar MT" pitchFamily="2" charset="-78"/>
              </a:rPr>
              <a:t> </a:t>
            </a:r>
          </a:p>
          <a:p>
            <a:pPr algn="ctr"/>
            <a:r>
              <a:rPr lang="ar-AE" sz="2800" b="1" dirty="0">
                <a:solidFill>
                  <a:schemeClr val="bg2"/>
                </a:solidFill>
                <a:cs typeface="Akhbar MT" pitchFamily="2" charset="-78"/>
              </a:rPr>
              <a:t>أجزاء متساوية</a:t>
            </a:r>
            <a:endParaRPr lang="ar-AE" b="1" dirty="0">
              <a:solidFill>
                <a:schemeClr val="bg2"/>
              </a:solidFill>
            </a:endParaRPr>
          </a:p>
          <a:p>
            <a:pPr algn="ctr"/>
            <a:r>
              <a:rPr lang="ar-AE" b="1" dirty="0">
                <a:solidFill>
                  <a:schemeClr val="bg2"/>
                </a:solidFill>
              </a:rPr>
              <a:t>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72402076-F477-4A36-A920-B3C870655CDA}"/>
              </a:ext>
            </a:extLst>
          </p:cNvPr>
          <p:cNvSpPr/>
          <p:nvPr/>
        </p:nvSpPr>
        <p:spPr>
          <a:xfrm>
            <a:off x="2961431" y="2753508"/>
            <a:ext cx="1492946" cy="1440160"/>
          </a:xfrm>
          <a:prstGeom prst="ellipse">
            <a:avLst/>
          </a:prstGeom>
          <a:solidFill>
            <a:schemeClr val="bg1"/>
          </a:solidFill>
          <a:ln w="2857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DC01248C-F884-4C3D-8372-CB195F01926E}"/>
              </a:ext>
            </a:extLst>
          </p:cNvPr>
          <p:cNvCxnSpPr>
            <a:stCxn id="6" idx="6"/>
            <a:endCxn id="6" idx="2"/>
          </p:cNvCxnSpPr>
          <p:nvPr/>
        </p:nvCxnSpPr>
        <p:spPr>
          <a:xfrm flipH="1">
            <a:off x="2961431" y="3473588"/>
            <a:ext cx="149294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مستطيل 8">
            <a:extLst>
              <a:ext uri="{FF2B5EF4-FFF2-40B4-BE49-F238E27FC236}">
                <a16:creationId xmlns:a16="http://schemas.microsoft.com/office/drawing/2014/main" id="{ADD3839C-BC5E-4DE7-B02E-BE73BE10D9F3}"/>
              </a:ext>
            </a:extLst>
          </p:cNvPr>
          <p:cNvSpPr/>
          <p:nvPr/>
        </p:nvSpPr>
        <p:spPr>
          <a:xfrm>
            <a:off x="5508104" y="2924944"/>
            <a:ext cx="2448272" cy="10800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8953D5F3-A184-4064-ADD4-E0A02E361699}"/>
              </a:ext>
            </a:extLst>
          </p:cNvPr>
          <p:cNvCxnSpPr>
            <a:cxnSpLocks/>
            <a:stCxn id="9" idx="3"/>
            <a:endCxn id="9" idx="1"/>
          </p:cNvCxnSpPr>
          <p:nvPr/>
        </p:nvCxnSpPr>
        <p:spPr>
          <a:xfrm flipH="1">
            <a:off x="5508104" y="3464988"/>
            <a:ext cx="244827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F2B8F1BB-1EBC-4C4A-973D-9BEC66BED6DF}"/>
              </a:ext>
            </a:extLst>
          </p:cNvPr>
          <p:cNvGrpSpPr/>
          <p:nvPr/>
        </p:nvGrpSpPr>
        <p:grpSpPr>
          <a:xfrm rot="5400000">
            <a:off x="6012159" y="4693706"/>
            <a:ext cx="1440160" cy="1080087"/>
            <a:chOff x="4283968" y="4563764"/>
            <a:chExt cx="2448272" cy="1080087"/>
          </a:xfrm>
        </p:grpSpPr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C8ECB4DE-F104-4E97-921B-C1281029D417}"/>
                </a:ext>
              </a:extLst>
            </p:cNvPr>
            <p:cNvSpPr/>
            <p:nvPr/>
          </p:nvSpPr>
          <p:spPr>
            <a:xfrm>
              <a:off x="4283968" y="4563764"/>
              <a:ext cx="2448272" cy="1080087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رابط مستقيم 14">
              <a:extLst>
                <a:ext uri="{FF2B5EF4-FFF2-40B4-BE49-F238E27FC236}">
                  <a16:creationId xmlns:a16="http://schemas.microsoft.com/office/drawing/2014/main" id="{7C67C332-75A8-45A8-8CE2-7C8E24E9B0FD}"/>
                </a:ext>
              </a:extLst>
            </p:cNvPr>
            <p:cNvCxnSpPr>
              <a:cxnSpLocks/>
              <a:stCxn id="14" idx="3"/>
              <a:endCxn id="14" idx="1"/>
            </p:cNvCxnSpPr>
            <p:nvPr/>
          </p:nvCxnSpPr>
          <p:spPr>
            <a:xfrm flipH="1">
              <a:off x="4283968" y="5103808"/>
              <a:ext cx="2448272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مثلث متساوي الساقين 16">
            <a:extLst>
              <a:ext uri="{FF2B5EF4-FFF2-40B4-BE49-F238E27FC236}">
                <a16:creationId xmlns:a16="http://schemas.microsoft.com/office/drawing/2014/main" id="{681398AD-F5E4-4FCB-BC51-5710E8A7F84D}"/>
              </a:ext>
            </a:extLst>
          </p:cNvPr>
          <p:cNvSpPr/>
          <p:nvPr/>
        </p:nvSpPr>
        <p:spPr>
          <a:xfrm>
            <a:off x="1475656" y="3879998"/>
            <a:ext cx="2232247" cy="1781250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B16A9D57-2EA1-4F02-9A6E-8FA0AEEE7F0C}"/>
              </a:ext>
            </a:extLst>
          </p:cNvPr>
          <p:cNvCxnSpPr>
            <a:cxnSpLocks/>
          </p:cNvCxnSpPr>
          <p:nvPr/>
        </p:nvCxnSpPr>
        <p:spPr>
          <a:xfrm flipV="1">
            <a:off x="2606021" y="3887032"/>
            <a:ext cx="0" cy="178125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مخطط انسيابي: تحضير 21">
            <a:extLst>
              <a:ext uri="{FF2B5EF4-FFF2-40B4-BE49-F238E27FC236}">
                <a16:creationId xmlns:a16="http://schemas.microsoft.com/office/drawing/2014/main" id="{F74370DB-968E-4FB3-A920-790B40106CB5}"/>
              </a:ext>
            </a:extLst>
          </p:cNvPr>
          <p:cNvSpPr/>
          <p:nvPr/>
        </p:nvSpPr>
        <p:spPr>
          <a:xfrm>
            <a:off x="376751" y="2952563"/>
            <a:ext cx="2197810" cy="792064"/>
          </a:xfrm>
          <a:prstGeom prst="flowChartPreparation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9BFE5E96-54FB-463E-BB92-26B53CA40DE1}"/>
              </a:ext>
            </a:extLst>
          </p:cNvPr>
          <p:cNvCxnSpPr>
            <a:cxnSpLocks/>
          </p:cNvCxnSpPr>
          <p:nvPr/>
        </p:nvCxnSpPr>
        <p:spPr>
          <a:xfrm flipH="1">
            <a:off x="431975" y="3348595"/>
            <a:ext cx="208736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860" y="4937534"/>
            <a:ext cx="1684280" cy="1447428"/>
          </a:xfrm>
          <a:prstGeom prst="rect">
            <a:avLst/>
          </a:prstGeom>
        </p:spPr>
      </p:pic>
      <p:pic>
        <p:nvPicPr>
          <p:cNvPr id="20" name="Picture 10" descr="Consider the kiwi fruit | Life and style | The Guardia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274" y="5589240"/>
            <a:ext cx="1764203" cy="105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644008" y="69593"/>
            <a:ext cx="4369338" cy="707886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الوحدة 10 الأشكال الهندسية و الحصص المتساوية</a:t>
            </a:r>
          </a:p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الدرس 7: الأنصاف و الأثلاث و الأرباع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2A8CBF-F01E-455C-BC70-45077861E606}"/>
              </a:ext>
            </a:extLst>
          </p:cNvPr>
          <p:cNvSpPr txBox="1"/>
          <p:nvPr/>
        </p:nvSpPr>
        <p:spPr>
          <a:xfrm>
            <a:off x="5292080" y="6355189"/>
            <a:ext cx="402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  <a:cs typeface="(AH) Manal Black" pitchFamily="2" charset="-78"/>
              </a:rPr>
              <a:t>التعلم عن بعد ... معا نتعلم من اجل الامارات</a:t>
            </a:r>
            <a:endParaRPr lang="en-US" sz="2000" b="1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29420" y="222356"/>
            <a:ext cx="237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مبروك عليكم شهر رمضان</a:t>
            </a:r>
            <a:endParaRPr lang="en-US" sz="20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0B5E94-46D4-4C2A-85D1-60050F57CAA6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75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DB39D4-3F01-4CD5-9B8A-055E28D9C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22965" r="31888" b="69210"/>
          <a:stretch/>
        </p:blipFill>
        <p:spPr>
          <a:xfrm>
            <a:off x="610384" y="974675"/>
            <a:ext cx="8064896" cy="1584176"/>
          </a:xfrm>
          <a:prstGeom prst="rect">
            <a:avLst/>
          </a:prstGeom>
        </p:spPr>
      </p:pic>
      <p:pic>
        <p:nvPicPr>
          <p:cNvPr id="4" name="صورة 17">
            <a:extLst>
              <a:ext uri="{FF2B5EF4-FFF2-40B4-BE49-F238E27FC236}">
                <a16:creationId xmlns:a16="http://schemas.microsoft.com/office/drawing/2014/main" id="{829B71DA-4732-4C45-BFF3-02BCACE5A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9" r="-1"/>
          <a:stretch/>
        </p:blipFill>
        <p:spPr>
          <a:xfrm>
            <a:off x="3203848" y="3732695"/>
            <a:ext cx="1655418" cy="1672692"/>
          </a:xfrm>
          <a:prstGeom prst="rect">
            <a:avLst/>
          </a:prstGeom>
        </p:spPr>
      </p:pic>
      <p:grpSp>
        <p:nvGrpSpPr>
          <p:cNvPr id="5" name="مجموعة 25">
            <a:extLst>
              <a:ext uri="{FF2B5EF4-FFF2-40B4-BE49-F238E27FC236}">
                <a16:creationId xmlns:a16="http://schemas.microsoft.com/office/drawing/2014/main" id="{3B32D506-0AA7-4020-8156-4CF789D042ED}"/>
              </a:ext>
            </a:extLst>
          </p:cNvPr>
          <p:cNvGrpSpPr/>
          <p:nvPr/>
        </p:nvGrpSpPr>
        <p:grpSpPr>
          <a:xfrm>
            <a:off x="1041445" y="3715219"/>
            <a:ext cx="1549813" cy="1649818"/>
            <a:chOff x="1620867" y="3703782"/>
            <a:chExt cx="1549813" cy="1649818"/>
          </a:xfrm>
        </p:grpSpPr>
        <p:pic>
          <p:nvPicPr>
            <p:cNvPr id="6" name="صورة 20">
              <a:extLst>
                <a:ext uri="{FF2B5EF4-FFF2-40B4-BE49-F238E27FC236}">
                  <a16:creationId xmlns:a16="http://schemas.microsoft.com/office/drawing/2014/main" id="{0C8E20DD-9D99-4A9F-8EFE-C8EE4EEDFC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588"/>
            <a:stretch/>
          </p:blipFill>
          <p:spPr>
            <a:xfrm>
              <a:off x="1620867" y="3703782"/>
              <a:ext cx="1549813" cy="1649818"/>
            </a:xfrm>
            <a:prstGeom prst="rect">
              <a:avLst/>
            </a:prstGeom>
          </p:spPr>
        </p:pic>
        <p:sp>
          <p:nvSpPr>
            <p:cNvPr id="7" name="شكل بيضاوي 21">
              <a:extLst>
                <a:ext uri="{FF2B5EF4-FFF2-40B4-BE49-F238E27FC236}">
                  <a16:creationId xmlns:a16="http://schemas.microsoft.com/office/drawing/2014/main" id="{48A0EB0E-C0BF-4C0D-B5AF-59359A5989FE}"/>
                </a:ext>
              </a:extLst>
            </p:cNvPr>
            <p:cNvSpPr/>
            <p:nvPr/>
          </p:nvSpPr>
          <p:spPr>
            <a:xfrm>
              <a:off x="1763688" y="3933056"/>
              <a:ext cx="1160924" cy="118327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مربع نص 26">
            <a:extLst>
              <a:ext uri="{FF2B5EF4-FFF2-40B4-BE49-F238E27FC236}">
                <a16:creationId xmlns:a16="http://schemas.microsoft.com/office/drawing/2014/main" id="{8B47E14E-0971-4613-BEE6-2471FC1F0961}"/>
              </a:ext>
            </a:extLst>
          </p:cNvPr>
          <p:cNvSpPr txBox="1"/>
          <p:nvPr/>
        </p:nvSpPr>
        <p:spPr>
          <a:xfrm>
            <a:off x="791885" y="5405387"/>
            <a:ext cx="1939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دائرة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مربع نص 31">
            <a:extLst>
              <a:ext uri="{FF2B5EF4-FFF2-40B4-BE49-F238E27FC236}">
                <a16:creationId xmlns:a16="http://schemas.microsoft.com/office/drawing/2014/main" id="{6E954747-AE42-46BF-8385-B79A853FB0B4}"/>
              </a:ext>
            </a:extLst>
          </p:cNvPr>
          <p:cNvSpPr txBox="1"/>
          <p:nvPr/>
        </p:nvSpPr>
        <p:spPr>
          <a:xfrm>
            <a:off x="3061917" y="5436219"/>
            <a:ext cx="1939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ثلث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0" name="Picture 14" descr="What are Fractions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350" y="5013176"/>
            <a:ext cx="2876930" cy="130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opular Diets, Plate by Plate in Pictur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50520"/>
            <a:ext cx="2078721" cy="138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72000" y="222356"/>
            <a:ext cx="4369338" cy="707886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الوحدة 10 الأشكال الهندسية و الحصص المتساوية</a:t>
            </a:r>
          </a:p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الدرس 7: الأنصاف و الأثلاث و الأرباع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2A8CBF-F01E-455C-BC70-45077861E606}"/>
              </a:ext>
            </a:extLst>
          </p:cNvPr>
          <p:cNvSpPr txBox="1"/>
          <p:nvPr/>
        </p:nvSpPr>
        <p:spPr>
          <a:xfrm>
            <a:off x="5292080" y="6355189"/>
            <a:ext cx="402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  <a:cs typeface="(AH) Manal Black" pitchFamily="2" charset="-78"/>
              </a:rPr>
              <a:t>التعلم عن بعد ... معا نتعلم من اجل الامارات</a:t>
            </a:r>
            <a:endParaRPr lang="en-US" sz="2000" b="1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29420" y="222356"/>
            <a:ext cx="237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مبروك عليكم شهر رمضان</a:t>
            </a:r>
            <a:endParaRPr lang="en-US" sz="20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91FC71-6147-4DCC-B7FD-94DBA53ABFF8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13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6" descr="asmaa">
            <a:extLst>
              <a:ext uri="{FF2B5EF4-FFF2-40B4-BE49-F238E27FC236}">
                <a16:creationId xmlns:a16="http://schemas.microsoft.com/office/drawing/2014/main" id="{1A0F7041-0B16-4744-A2DC-B6C4F2AC5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83" y="972258"/>
            <a:ext cx="1440160" cy="17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6" descr="asmaa">
            <a:extLst>
              <a:ext uri="{FF2B5EF4-FFF2-40B4-BE49-F238E27FC236}">
                <a16:creationId xmlns:a16="http://schemas.microsoft.com/office/drawing/2014/main" id="{CA66BCEA-4A30-4877-AFF5-E83F87A3F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83" y="972258"/>
            <a:ext cx="1440160" cy="17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A3039D9F-EB5B-455B-A135-167A2BD8D6D3}"/>
              </a:ext>
            </a:extLst>
          </p:cNvPr>
          <p:cNvSpPr/>
          <p:nvPr/>
        </p:nvSpPr>
        <p:spPr>
          <a:xfrm>
            <a:off x="3734054" y="972258"/>
            <a:ext cx="4248472" cy="1440160"/>
          </a:xfrm>
          <a:prstGeom prst="wedgeRoundRectCallout">
            <a:avLst>
              <a:gd name="adj1" fmla="val -88907"/>
              <a:gd name="adj2" fmla="val 3612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0B2C456-6077-40C1-9EE4-FA291911F382}"/>
              </a:ext>
            </a:extLst>
          </p:cNvPr>
          <p:cNvSpPr/>
          <p:nvPr/>
        </p:nvSpPr>
        <p:spPr>
          <a:xfrm>
            <a:off x="3779912" y="1225786"/>
            <a:ext cx="387068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800" b="1" dirty="0">
                <a:solidFill>
                  <a:schemeClr val="bg2"/>
                </a:solidFill>
                <a:cs typeface="Akhbar MT" pitchFamily="2" charset="-78"/>
              </a:rPr>
              <a:t>هذ ه الاشكال مقسمة إلى </a:t>
            </a:r>
            <a:r>
              <a:rPr lang="ar-AE" sz="28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Akhbar MT" pitchFamily="2" charset="-78"/>
              </a:rPr>
              <a:t>أثلاث</a:t>
            </a:r>
          </a:p>
          <a:p>
            <a:pPr algn="ctr"/>
            <a:r>
              <a:rPr lang="ar-AE" sz="2800" b="1" dirty="0">
                <a:solidFill>
                  <a:schemeClr val="bg2"/>
                </a:solidFill>
                <a:cs typeface="Akhbar MT" pitchFamily="2" charset="-78"/>
              </a:rPr>
              <a:t> أجزاء متساوية</a:t>
            </a:r>
            <a:endParaRPr lang="ar-AE" b="1" dirty="0">
              <a:solidFill>
                <a:schemeClr val="bg2"/>
              </a:solidFill>
            </a:endParaRPr>
          </a:p>
          <a:p>
            <a:pPr algn="ctr"/>
            <a:r>
              <a:rPr lang="ar-AE" b="1" dirty="0"/>
              <a:t> </a:t>
            </a:r>
            <a:endParaRPr lang="en-US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67853563-634B-4955-B10C-DFF7F54873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08" t="29688" r="6617" b="44275"/>
          <a:stretch/>
        </p:blipFill>
        <p:spPr>
          <a:xfrm>
            <a:off x="6012160" y="2610383"/>
            <a:ext cx="2304256" cy="1637234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F4B810A-F800-49F9-84EB-D5DB7FE10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8" t="27097" r="55784" b="41984"/>
          <a:stretch/>
        </p:blipFill>
        <p:spPr>
          <a:xfrm>
            <a:off x="3346993" y="2456892"/>
            <a:ext cx="1872209" cy="194421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4E71D69-F57E-4F4E-9603-FB1E32C2C8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4" t="60743" r="15295" b="13220"/>
          <a:stretch/>
        </p:blipFill>
        <p:spPr>
          <a:xfrm>
            <a:off x="429103" y="3224346"/>
            <a:ext cx="2160240" cy="10232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44008" y="97863"/>
            <a:ext cx="4369338" cy="707886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الوحدة 10 الأشكال الهندسية و الحصص المتساوية</a:t>
            </a:r>
          </a:p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الدرس 7: الأنصاف و الأثلاث و الأرباع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2A8CBF-F01E-455C-BC70-45077861E606}"/>
              </a:ext>
            </a:extLst>
          </p:cNvPr>
          <p:cNvSpPr txBox="1"/>
          <p:nvPr/>
        </p:nvSpPr>
        <p:spPr>
          <a:xfrm>
            <a:off x="5292080" y="6355189"/>
            <a:ext cx="402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  <a:cs typeface="(AH) Manal Black" pitchFamily="2" charset="-78"/>
              </a:rPr>
              <a:t>التعلم عن بعد ... معا نتعلم من اجل الامارات</a:t>
            </a:r>
            <a:endParaRPr lang="en-US" sz="2000" b="1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29420" y="222356"/>
            <a:ext cx="237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مبروك عليكم شهر رمضان</a:t>
            </a:r>
            <a:endParaRPr lang="en-US" sz="20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3A15F1-3352-4E9F-8875-98B370370A75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6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DB39D4-3F01-4CD5-9B8A-055E28D9C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29367" r="31888" b="60319"/>
          <a:stretch/>
        </p:blipFill>
        <p:spPr>
          <a:xfrm>
            <a:off x="791885" y="691589"/>
            <a:ext cx="8064896" cy="2088232"/>
          </a:xfrm>
          <a:prstGeom prst="rect">
            <a:avLst/>
          </a:prstGeom>
        </p:spPr>
      </p:pic>
      <p:pic>
        <p:nvPicPr>
          <p:cNvPr id="4" name="صورة 15">
            <a:extLst>
              <a:ext uri="{FF2B5EF4-FFF2-40B4-BE49-F238E27FC236}">
                <a16:creationId xmlns:a16="http://schemas.microsoft.com/office/drawing/2014/main" id="{21C341DC-A845-49FE-98AB-C3B84D074D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588"/>
          <a:stretch/>
        </p:blipFill>
        <p:spPr>
          <a:xfrm>
            <a:off x="3131840" y="3692345"/>
            <a:ext cx="1655416" cy="1672692"/>
          </a:xfrm>
          <a:prstGeom prst="rect">
            <a:avLst/>
          </a:prstGeom>
        </p:spPr>
      </p:pic>
      <p:grpSp>
        <p:nvGrpSpPr>
          <p:cNvPr id="5" name="مجموعة 25">
            <a:extLst>
              <a:ext uri="{FF2B5EF4-FFF2-40B4-BE49-F238E27FC236}">
                <a16:creationId xmlns:a16="http://schemas.microsoft.com/office/drawing/2014/main" id="{3B32D506-0AA7-4020-8156-4CF789D042ED}"/>
              </a:ext>
            </a:extLst>
          </p:cNvPr>
          <p:cNvGrpSpPr/>
          <p:nvPr/>
        </p:nvGrpSpPr>
        <p:grpSpPr>
          <a:xfrm>
            <a:off x="1041445" y="3715219"/>
            <a:ext cx="1549813" cy="1649818"/>
            <a:chOff x="1620867" y="3703782"/>
            <a:chExt cx="1549813" cy="1649818"/>
          </a:xfrm>
        </p:grpSpPr>
        <p:pic>
          <p:nvPicPr>
            <p:cNvPr id="6" name="صورة 20">
              <a:extLst>
                <a:ext uri="{FF2B5EF4-FFF2-40B4-BE49-F238E27FC236}">
                  <a16:creationId xmlns:a16="http://schemas.microsoft.com/office/drawing/2014/main" id="{0C8E20DD-9D99-4A9F-8EFE-C8EE4EEDFC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588"/>
            <a:stretch/>
          </p:blipFill>
          <p:spPr>
            <a:xfrm>
              <a:off x="1620867" y="3703782"/>
              <a:ext cx="1549813" cy="1649818"/>
            </a:xfrm>
            <a:prstGeom prst="rect">
              <a:avLst/>
            </a:prstGeom>
          </p:spPr>
        </p:pic>
        <p:sp>
          <p:nvSpPr>
            <p:cNvPr id="7" name="شكل بيضاوي 21">
              <a:extLst>
                <a:ext uri="{FF2B5EF4-FFF2-40B4-BE49-F238E27FC236}">
                  <a16:creationId xmlns:a16="http://schemas.microsoft.com/office/drawing/2014/main" id="{48A0EB0E-C0BF-4C0D-B5AF-59359A5989FE}"/>
                </a:ext>
              </a:extLst>
            </p:cNvPr>
            <p:cNvSpPr/>
            <p:nvPr/>
          </p:nvSpPr>
          <p:spPr>
            <a:xfrm>
              <a:off x="1763688" y="3933056"/>
              <a:ext cx="1160924" cy="118327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مربع نص 26">
            <a:extLst>
              <a:ext uri="{FF2B5EF4-FFF2-40B4-BE49-F238E27FC236}">
                <a16:creationId xmlns:a16="http://schemas.microsoft.com/office/drawing/2014/main" id="{8B47E14E-0971-4613-BEE6-2471FC1F0961}"/>
              </a:ext>
            </a:extLst>
          </p:cNvPr>
          <p:cNvSpPr txBox="1"/>
          <p:nvPr/>
        </p:nvSpPr>
        <p:spPr>
          <a:xfrm>
            <a:off x="791885" y="5405387"/>
            <a:ext cx="1939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دائرة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مربع نص 32">
            <a:extLst>
              <a:ext uri="{FF2B5EF4-FFF2-40B4-BE49-F238E27FC236}">
                <a16:creationId xmlns:a16="http://schemas.microsoft.com/office/drawing/2014/main" id="{9B60B545-0057-416A-8518-71B3479F28AC}"/>
              </a:ext>
            </a:extLst>
          </p:cNvPr>
          <p:cNvSpPr txBox="1"/>
          <p:nvPr/>
        </p:nvSpPr>
        <p:spPr>
          <a:xfrm>
            <a:off x="2930233" y="5410093"/>
            <a:ext cx="1939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ربع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0" name="Picture 16" descr="Equivalent Fractions: Lesson for Kids | Study.co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8"/>
          <a:stretch/>
        </p:blipFill>
        <p:spPr bwMode="auto">
          <a:xfrm>
            <a:off x="6850043" y="4677073"/>
            <a:ext cx="1988961" cy="168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lub sandwich recipe, how to make club sandwich | sandwich recip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63" y="2780928"/>
            <a:ext cx="1608113" cy="16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Watermelon | fruit | Britann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287" y="2968692"/>
            <a:ext cx="1536583" cy="148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b="12473"/>
          <a:stretch/>
        </p:blipFill>
        <p:spPr>
          <a:xfrm>
            <a:off x="4996126" y="5091918"/>
            <a:ext cx="1577916" cy="11683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65374" y="78013"/>
            <a:ext cx="4369338" cy="707886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الوحدة 10 الأشكال الهندسية و الحصص المتساوية</a:t>
            </a:r>
          </a:p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الدرس 7: الأنصاف و الأثلاث و الأرباع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2A8CBF-F01E-455C-BC70-45077861E606}"/>
              </a:ext>
            </a:extLst>
          </p:cNvPr>
          <p:cNvSpPr txBox="1"/>
          <p:nvPr/>
        </p:nvSpPr>
        <p:spPr>
          <a:xfrm>
            <a:off x="5292080" y="6355189"/>
            <a:ext cx="402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  <a:cs typeface="(AH) Manal Black" pitchFamily="2" charset="-78"/>
              </a:rPr>
              <a:t>التعلم عن بعد ... معا نتعلم من اجل الامارات</a:t>
            </a:r>
            <a:endParaRPr lang="en-US" sz="2000" b="1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29420" y="222356"/>
            <a:ext cx="237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مبروك عليكم شهر رمضان</a:t>
            </a:r>
            <a:endParaRPr lang="en-US" sz="20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DCE864-19C5-463A-A363-3C8746C83BD6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79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6" descr="asmaa">
            <a:extLst>
              <a:ext uri="{FF2B5EF4-FFF2-40B4-BE49-F238E27FC236}">
                <a16:creationId xmlns:a16="http://schemas.microsoft.com/office/drawing/2014/main" id="{1A0F7041-0B16-4744-A2DC-B6C4F2AC5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83" y="930055"/>
            <a:ext cx="1440160" cy="17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7ACE8B06-349D-4403-9409-A2F55E606F18}"/>
              </a:ext>
            </a:extLst>
          </p:cNvPr>
          <p:cNvSpPr/>
          <p:nvPr/>
        </p:nvSpPr>
        <p:spPr>
          <a:xfrm>
            <a:off x="3707904" y="868803"/>
            <a:ext cx="4248472" cy="1440160"/>
          </a:xfrm>
          <a:prstGeom prst="wedgeRoundRectCallout">
            <a:avLst>
              <a:gd name="adj1" fmla="val -88907"/>
              <a:gd name="adj2" fmla="val 3612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مستطيل 79">
            <a:extLst>
              <a:ext uri="{FF2B5EF4-FFF2-40B4-BE49-F238E27FC236}">
                <a16:creationId xmlns:a16="http://schemas.microsoft.com/office/drawing/2014/main" id="{913A86F5-4BCE-4153-A6F5-2F26C75632FC}"/>
              </a:ext>
            </a:extLst>
          </p:cNvPr>
          <p:cNvSpPr/>
          <p:nvPr/>
        </p:nvSpPr>
        <p:spPr>
          <a:xfrm>
            <a:off x="3802028" y="1049362"/>
            <a:ext cx="38706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800" b="1" dirty="0">
                <a:solidFill>
                  <a:schemeClr val="bg2"/>
                </a:solidFill>
                <a:cs typeface="Akhbar MT" pitchFamily="2" charset="-78"/>
              </a:rPr>
              <a:t>هذ ه الاشكال مقسمة إلى </a:t>
            </a:r>
            <a:r>
              <a:rPr lang="ar-AE" sz="28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Akhbar MT" pitchFamily="2" charset="-78"/>
              </a:rPr>
              <a:t>ارباع</a:t>
            </a:r>
            <a:r>
              <a:rPr lang="ar-AE" sz="2800" b="1" dirty="0">
                <a:solidFill>
                  <a:schemeClr val="bg2"/>
                </a:solidFill>
                <a:cs typeface="Akhbar MT" pitchFamily="2" charset="-78"/>
              </a:rPr>
              <a:t> </a:t>
            </a:r>
          </a:p>
          <a:p>
            <a:pPr algn="ctr"/>
            <a:r>
              <a:rPr lang="ar-AE" sz="2800" b="1" dirty="0">
                <a:solidFill>
                  <a:schemeClr val="bg2"/>
                </a:solidFill>
                <a:cs typeface="Akhbar MT" pitchFamily="2" charset="-78"/>
              </a:rPr>
              <a:t>أجزاء متساوية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06" name="Picture 8">
            <a:extLst>
              <a:ext uri="{FF2B5EF4-FFF2-40B4-BE49-F238E27FC236}">
                <a16:creationId xmlns:a16="http://schemas.microsoft.com/office/drawing/2014/main" id="{453D32D9-6E2D-4382-B192-20E53478A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9348" y="2616620"/>
            <a:ext cx="1816512" cy="1411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" name="Picture 3">
            <a:extLst>
              <a:ext uri="{FF2B5EF4-FFF2-40B4-BE49-F238E27FC236}">
                <a16:creationId xmlns:a16="http://schemas.microsoft.com/office/drawing/2014/main" id="{5825EE2E-7399-4C75-B0EB-BC95273D4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40550" y="2559096"/>
            <a:ext cx="2115826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" name="Picture 7">
            <a:extLst>
              <a:ext uri="{FF2B5EF4-FFF2-40B4-BE49-F238E27FC236}">
                <a16:creationId xmlns:a16="http://schemas.microsoft.com/office/drawing/2014/main" id="{3E4AB0D1-141E-46D8-B33E-24BD75322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7361" y="3443937"/>
            <a:ext cx="1965283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8" name="مجموعة 117">
            <a:extLst>
              <a:ext uri="{FF2B5EF4-FFF2-40B4-BE49-F238E27FC236}">
                <a16:creationId xmlns:a16="http://schemas.microsoft.com/office/drawing/2014/main" id="{CA4CC3F6-CE5D-49F4-9DF9-596065327452}"/>
              </a:ext>
            </a:extLst>
          </p:cNvPr>
          <p:cNvGrpSpPr/>
          <p:nvPr/>
        </p:nvGrpSpPr>
        <p:grpSpPr>
          <a:xfrm>
            <a:off x="3176218" y="4364502"/>
            <a:ext cx="2798160" cy="1601597"/>
            <a:chOff x="3334642" y="4438006"/>
            <a:chExt cx="2798160" cy="1601597"/>
          </a:xfrm>
        </p:grpSpPr>
        <p:sp>
          <p:nvSpPr>
            <p:cNvPr id="114" name="مثلث متساوي الساقين 113">
              <a:extLst>
                <a:ext uri="{FF2B5EF4-FFF2-40B4-BE49-F238E27FC236}">
                  <a16:creationId xmlns:a16="http://schemas.microsoft.com/office/drawing/2014/main" id="{33ED6106-75A5-4D9E-A5EA-FD268EF243E7}"/>
                </a:ext>
              </a:extLst>
            </p:cNvPr>
            <p:cNvSpPr/>
            <p:nvPr/>
          </p:nvSpPr>
          <p:spPr>
            <a:xfrm flipH="1">
              <a:off x="3334642" y="4438006"/>
              <a:ext cx="2798160" cy="1601597"/>
            </a:xfrm>
            <a:prstGeom prst="triangl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مثلث متساوي الساقين 114">
              <a:extLst>
                <a:ext uri="{FF2B5EF4-FFF2-40B4-BE49-F238E27FC236}">
                  <a16:creationId xmlns:a16="http://schemas.microsoft.com/office/drawing/2014/main" id="{DE89307F-F1FC-4737-91CD-949F1BDA92FA}"/>
                </a:ext>
              </a:extLst>
            </p:cNvPr>
            <p:cNvSpPr/>
            <p:nvPr/>
          </p:nvSpPr>
          <p:spPr>
            <a:xfrm rot="10800000" flipH="1">
              <a:off x="3995936" y="5301207"/>
              <a:ext cx="1440159" cy="738394"/>
            </a:xfrm>
            <a:prstGeom prst="triangl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مجموعة 124">
            <a:extLst>
              <a:ext uri="{FF2B5EF4-FFF2-40B4-BE49-F238E27FC236}">
                <a16:creationId xmlns:a16="http://schemas.microsoft.com/office/drawing/2014/main" id="{1E8767CC-4197-409B-BB76-B697AC6C13FD}"/>
              </a:ext>
            </a:extLst>
          </p:cNvPr>
          <p:cNvGrpSpPr/>
          <p:nvPr/>
        </p:nvGrpSpPr>
        <p:grpSpPr>
          <a:xfrm>
            <a:off x="5940152" y="4271799"/>
            <a:ext cx="2664858" cy="967005"/>
            <a:chOff x="5940152" y="4271799"/>
            <a:chExt cx="2664858" cy="967005"/>
          </a:xfrm>
        </p:grpSpPr>
        <p:sp>
          <p:nvSpPr>
            <p:cNvPr id="117" name="مستطيل 116">
              <a:extLst>
                <a:ext uri="{FF2B5EF4-FFF2-40B4-BE49-F238E27FC236}">
                  <a16:creationId xmlns:a16="http://schemas.microsoft.com/office/drawing/2014/main" id="{462CA5EE-CBEF-4F0C-839D-A4263F0C174B}"/>
                </a:ext>
              </a:extLst>
            </p:cNvPr>
            <p:cNvSpPr/>
            <p:nvPr/>
          </p:nvSpPr>
          <p:spPr>
            <a:xfrm>
              <a:off x="5940152" y="4271799"/>
              <a:ext cx="2664858" cy="967005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0" name="رابط مستقيم 119">
              <a:extLst>
                <a:ext uri="{FF2B5EF4-FFF2-40B4-BE49-F238E27FC236}">
                  <a16:creationId xmlns:a16="http://schemas.microsoft.com/office/drawing/2014/main" id="{CCB90B5C-AAC0-46FD-B1B5-BC8147BD0B69}"/>
                </a:ext>
              </a:extLst>
            </p:cNvPr>
            <p:cNvCxnSpPr>
              <a:cxnSpLocks/>
            </p:cNvCxnSpPr>
            <p:nvPr/>
          </p:nvCxnSpPr>
          <p:spPr>
            <a:xfrm>
              <a:off x="7922303" y="4271799"/>
              <a:ext cx="0" cy="9670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رابط مستقيم 122">
              <a:extLst>
                <a:ext uri="{FF2B5EF4-FFF2-40B4-BE49-F238E27FC236}">
                  <a16:creationId xmlns:a16="http://schemas.microsoft.com/office/drawing/2014/main" id="{DFB2C694-064B-4C3F-8428-0690BFA71420}"/>
                </a:ext>
              </a:extLst>
            </p:cNvPr>
            <p:cNvCxnSpPr>
              <a:cxnSpLocks/>
            </p:cNvCxnSpPr>
            <p:nvPr/>
          </p:nvCxnSpPr>
          <p:spPr>
            <a:xfrm>
              <a:off x="6588224" y="4271799"/>
              <a:ext cx="0" cy="9670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رابط مستقيم 123">
              <a:extLst>
                <a:ext uri="{FF2B5EF4-FFF2-40B4-BE49-F238E27FC236}">
                  <a16:creationId xmlns:a16="http://schemas.microsoft.com/office/drawing/2014/main" id="{84D29B53-4D0F-40B2-86BF-FD131BF5FA93}"/>
                </a:ext>
              </a:extLst>
            </p:cNvPr>
            <p:cNvCxnSpPr>
              <a:cxnSpLocks/>
            </p:cNvCxnSpPr>
            <p:nvPr/>
          </p:nvCxnSpPr>
          <p:spPr>
            <a:xfrm>
              <a:off x="7236296" y="4271799"/>
              <a:ext cx="0" cy="96700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4705599" y="17796"/>
            <a:ext cx="4369338" cy="707886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الوحدة 10 الأشكال الهندسية و الحصص المتساوية</a:t>
            </a:r>
          </a:p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الدرس 7: الأنصاف و الأثلاث و الأرباع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2A8CBF-F01E-455C-BC70-45077861E606}"/>
              </a:ext>
            </a:extLst>
          </p:cNvPr>
          <p:cNvSpPr txBox="1"/>
          <p:nvPr/>
        </p:nvSpPr>
        <p:spPr>
          <a:xfrm>
            <a:off x="5292080" y="6355189"/>
            <a:ext cx="402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  <a:cs typeface="(AH) Manal Black" pitchFamily="2" charset="-78"/>
              </a:rPr>
              <a:t>التعلم عن بعد ... معا نتعلم من اجل الامارات</a:t>
            </a:r>
            <a:endParaRPr lang="en-US" sz="2000" b="1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29420" y="222356"/>
            <a:ext cx="237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مبروك عليكم شهر رمضان</a:t>
            </a:r>
            <a:endParaRPr lang="en-US" sz="20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5040AB-E30F-4D1A-B882-77C565101F5F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24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k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6" descr="asmaa">
            <a:extLst>
              <a:ext uri="{FF2B5EF4-FFF2-40B4-BE49-F238E27FC236}">
                <a16:creationId xmlns:a16="http://schemas.microsoft.com/office/drawing/2014/main" id="{84685A5C-ADED-44B1-ADD6-36FFCF2D6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65" y="681280"/>
            <a:ext cx="1440160" cy="269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C6B47B8-614E-43DE-B54C-1C52A5007D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88"/>
          <a:stretch/>
        </p:blipFill>
        <p:spPr>
          <a:xfrm>
            <a:off x="2840818" y="3715219"/>
            <a:ext cx="1549813" cy="164981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1C341DC-A845-49FE-98AB-C3B84D074D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588"/>
          <a:stretch/>
        </p:blipFill>
        <p:spPr>
          <a:xfrm>
            <a:off x="6666676" y="3732695"/>
            <a:ext cx="1655416" cy="167269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29B71DA-4732-4C45-BFF3-02BCACE5A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9" r="-1"/>
          <a:stretch/>
        </p:blipFill>
        <p:spPr>
          <a:xfrm>
            <a:off x="4572000" y="3715219"/>
            <a:ext cx="1655418" cy="1672692"/>
          </a:xfrm>
          <a:prstGeom prst="rect">
            <a:avLst/>
          </a:prstGeom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3B32D506-0AA7-4020-8156-4CF789D042ED}"/>
              </a:ext>
            </a:extLst>
          </p:cNvPr>
          <p:cNvGrpSpPr/>
          <p:nvPr/>
        </p:nvGrpSpPr>
        <p:grpSpPr>
          <a:xfrm>
            <a:off x="1041445" y="3715219"/>
            <a:ext cx="1549813" cy="1649818"/>
            <a:chOff x="1620867" y="3703782"/>
            <a:chExt cx="1549813" cy="1649818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0C8E20DD-9D99-4A9F-8EFE-C8EE4EEDFC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588"/>
            <a:stretch/>
          </p:blipFill>
          <p:spPr>
            <a:xfrm>
              <a:off x="1620867" y="3703782"/>
              <a:ext cx="1549813" cy="1649818"/>
            </a:xfrm>
            <a:prstGeom prst="rect">
              <a:avLst/>
            </a:prstGeom>
          </p:spPr>
        </p:pic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48A0EB0E-C0BF-4C0D-B5AF-59359A5989FE}"/>
                </a:ext>
              </a:extLst>
            </p:cNvPr>
            <p:cNvSpPr/>
            <p:nvPr/>
          </p:nvSpPr>
          <p:spPr>
            <a:xfrm>
              <a:off x="1763688" y="3933056"/>
              <a:ext cx="1160924" cy="118327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id="{948F9C62-E129-474B-AAB3-33AFCC66AAA6}"/>
              </a:ext>
            </a:extLst>
          </p:cNvPr>
          <p:cNvSpPr/>
          <p:nvPr/>
        </p:nvSpPr>
        <p:spPr>
          <a:xfrm>
            <a:off x="3605717" y="1020477"/>
            <a:ext cx="4248472" cy="1440160"/>
          </a:xfrm>
          <a:prstGeom prst="wedgeRoundRectCallout">
            <a:avLst>
              <a:gd name="adj1" fmla="val -88907"/>
              <a:gd name="adj2" fmla="val 3612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DC5B7409-EE2A-4BD8-A3D5-6A346D6DC16A}"/>
              </a:ext>
            </a:extLst>
          </p:cNvPr>
          <p:cNvSpPr/>
          <p:nvPr/>
        </p:nvSpPr>
        <p:spPr>
          <a:xfrm>
            <a:off x="3765631" y="1085549"/>
            <a:ext cx="38706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800" b="1" dirty="0">
                <a:solidFill>
                  <a:schemeClr val="bg1"/>
                </a:solidFill>
                <a:cs typeface="Akhbar MT" pitchFamily="2" charset="-78"/>
              </a:rPr>
              <a:t>ما اسم هذا الشكل و هل أستطيع أن أقسم هذا الشكل إلى أجزاء متساوية ؟ و بطرق مختلفة </a:t>
            </a:r>
            <a:r>
              <a:rPr lang="ar-AE" sz="2800" b="1" dirty="0">
                <a:cs typeface="Akhbar MT" pitchFamily="2" charset="-78"/>
              </a:rPr>
              <a:t>؟</a:t>
            </a:r>
          </a:p>
          <a:p>
            <a:pPr algn="ctr"/>
            <a:endParaRPr lang="ar-AE" b="1" dirty="0"/>
          </a:p>
          <a:p>
            <a:pPr algn="ctr"/>
            <a:r>
              <a:rPr lang="ar-AE" b="1" dirty="0"/>
              <a:t> </a:t>
            </a:r>
            <a:endParaRPr lang="en-US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8B47E14E-0971-4613-BEE6-2471FC1F0961}"/>
              </a:ext>
            </a:extLst>
          </p:cNvPr>
          <p:cNvSpPr txBox="1"/>
          <p:nvPr/>
        </p:nvSpPr>
        <p:spPr>
          <a:xfrm>
            <a:off x="791885" y="5405387"/>
            <a:ext cx="1939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دائرة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182AB5DA-C83D-49EC-87B4-1B5912E0768F}"/>
              </a:ext>
            </a:extLst>
          </p:cNvPr>
          <p:cNvSpPr txBox="1"/>
          <p:nvPr/>
        </p:nvSpPr>
        <p:spPr>
          <a:xfrm>
            <a:off x="2451352" y="5505998"/>
            <a:ext cx="1939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نصف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6E954747-AE42-46BF-8385-B79A853FB0B4}"/>
              </a:ext>
            </a:extLst>
          </p:cNvPr>
          <p:cNvSpPr txBox="1"/>
          <p:nvPr/>
        </p:nvSpPr>
        <p:spPr>
          <a:xfrm>
            <a:off x="4473559" y="5505999"/>
            <a:ext cx="1939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ثلث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B60B545-0057-416A-8518-71B3479F28AC}"/>
              </a:ext>
            </a:extLst>
          </p:cNvPr>
          <p:cNvSpPr txBox="1"/>
          <p:nvPr/>
        </p:nvSpPr>
        <p:spPr>
          <a:xfrm>
            <a:off x="6666676" y="5506000"/>
            <a:ext cx="1939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ربع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4008" y="163340"/>
            <a:ext cx="4369338" cy="707886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الوحدة 10 الأشكال الهندسية و الحصص المتساوية</a:t>
            </a:r>
          </a:p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الدرس 7: الأنصاف و الأثلاث و الأرباع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2A8CBF-F01E-455C-BC70-45077861E606}"/>
              </a:ext>
            </a:extLst>
          </p:cNvPr>
          <p:cNvSpPr txBox="1"/>
          <p:nvPr/>
        </p:nvSpPr>
        <p:spPr>
          <a:xfrm>
            <a:off x="5220072" y="6295488"/>
            <a:ext cx="402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  <a:cs typeface="(AH) Manal Black" pitchFamily="2" charset="-78"/>
              </a:rPr>
              <a:t>التعلم عن بعد ... معا نتعلم من اجل الامارات</a:t>
            </a:r>
            <a:endParaRPr lang="en-US" sz="2000" b="1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473436" y="117173"/>
            <a:ext cx="237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مبروك عليكم شهر رمضان</a:t>
            </a:r>
            <a:endParaRPr lang="en-US" sz="20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C7A933-899C-49BE-BCA0-8CEE3CB45BD6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5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2" grpId="0"/>
      <p:bldP spid="33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085" y="1069042"/>
            <a:ext cx="7224434" cy="724574"/>
          </a:xfrm>
        </p:spPr>
        <p:txBody>
          <a:bodyPr>
            <a:noAutofit/>
          </a:bodyPr>
          <a:lstStyle/>
          <a:p>
            <a:pPr algn="ctr" rtl="1">
              <a:lnSpc>
                <a:spcPct val="100000"/>
              </a:lnSpc>
              <a:spcAft>
                <a:spcPts val="150"/>
              </a:spcAft>
            </a:pPr>
            <a:r>
              <a:rPr lang="ar-SA" sz="2250" b="1" dirty="0">
                <a:solidFill>
                  <a:srgbClr val="0070C0"/>
                </a:solidFill>
              </a:rPr>
              <a:t>هيا بنا ننشد تحية العلم نشكر دولتنا الإمارات </a:t>
            </a:r>
            <a:br>
              <a:rPr lang="ar-SA" sz="2250" b="1" dirty="0">
                <a:solidFill>
                  <a:srgbClr val="0070C0"/>
                </a:solidFill>
              </a:rPr>
            </a:br>
            <a:r>
              <a:rPr lang="ar-SA" sz="2100" dirty="0">
                <a:solidFill>
                  <a:schemeClr val="accent4"/>
                </a:solidFill>
              </a:rPr>
              <a:t>لأنها وفرت لنا التعلم ونحن في منازلنا</a:t>
            </a:r>
            <a:endParaRPr lang="en-US" sz="2100" dirty="0">
              <a:solidFill>
                <a:schemeClr val="accent4"/>
              </a:solidFill>
            </a:endParaRPr>
          </a:p>
        </p:txBody>
      </p:sp>
      <p:pic>
        <p:nvPicPr>
          <p:cNvPr id="4" name="UAE Anthe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084" y="1907381"/>
            <a:ext cx="7029450" cy="3953817"/>
          </a:xfrm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 rot="16200000">
            <a:off x="6694616" y="3357550"/>
            <a:ext cx="3129692" cy="291686"/>
            <a:chOff x="6474762" y="882574"/>
            <a:chExt cx="5703791" cy="437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25" t="62012" b="31177"/>
            <a:stretch/>
          </p:blipFill>
          <p:spPr>
            <a:xfrm flipH="1" flipV="1">
              <a:off x="6474762" y="882574"/>
              <a:ext cx="2415987" cy="38098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76" b="31177"/>
            <a:stretch/>
          </p:blipFill>
          <p:spPr>
            <a:xfrm flipV="1">
              <a:off x="8807824" y="892632"/>
              <a:ext cx="3370729" cy="427742"/>
            </a:xfrm>
            <a:prstGeom prst="rect">
              <a:avLst/>
            </a:prstGeom>
          </p:spPr>
        </p:pic>
      </p:grp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8599" y="5785527"/>
            <a:ext cx="3086100" cy="273844"/>
          </a:xfrm>
        </p:spPr>
        <p:txBody>
          <a:bodyPr/>
          <a:lstStyle/>
          <a:p>
            <a:pPr algn="r"/>
            <a:r>
              <a:rPr lang="en-US">
                <a:solidFill>
                  <a:schemeClr val="bg1">
                    <a:lumMod val="95000"/>
                  </a:schemeClr>
                </a:solidFill>
              </a:rPr>
              <a:t>All Copy Rights for Bedoor Alyas 2020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4C2DE9-BF9D-4289-B20D-10FF58036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981849" y="857251"/>
            <a:ext cx="1126097" cy="1050131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E57AFB0-2F60-49A3-826F-5F0A3BDC24DC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50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091D639-7037-463F-AB1E-8ECE04AA33D6}"/>
              </a:ext>
            </a:extLst>
          </p:cNvPr>
          <p:cNvSpPr txBox="1"/>
          <p:nvPr/>
        </p:nvSpPr>
        <p:spPr>
          <a:xfrm>
            <a:off x="-503582" y="6334780"/>
            <a:ext cx="2968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b="1" dirty="0">
                <a:solidFill>
                  <a:schemeClr val="bg1"/>
                </a:solidFill>
              </a:rPr>
              <a:t>معاً نتعلم لأجل الإمارات</a:t>
            </a:r>
          </a:p>
          <a:p>
            <a:pPr algn="ctr"/>
            <a:r>
              <a:rPr lang="ar-AE" sz="1400" b="1" dirty="0">
                <a:solidFill>
                  <a:schemeClr val="bg1"/>
                </a:solidFill>
              </a:rPr>
              <a:t>تصميم المعلمة: عفراء الخاطري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1E1D638-33BA-4E91-B24B-B4DCB5DE6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08" r="1266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DE3AA2F0-ECCC-4C47-B2C4-8BB51FB1748C}"/>
              </a:ext>
            </a:extLst>
          </p:cNvPr>
          <p:cNvSpPr/>
          <p:nvPr/>
        </p:nvSpPr>
        <p:spPr>
          <a:xfrm>
            <a:off x="1249379" y="3830041"/>
            <a:ext cx="2431050" cy="717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242C43"/>
                </a:solidFill>
              </a:rPr>
              <a:t>ابدأ</a:t>
            </a:r>
            <a:endParaRPr lang="en-US" sz="4400" b="1" dirty="0">
              <a:solidFill>
                <a:srgbClr val="242C43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D0C4A2-BFB6-4BD6-BD5F-F9C162429AD0}"/>
              </a:ext>
            </a:extLst>
          </p:cNvPr>
          <p:cNvSpPr/>
          <p:nvPr/>
        </p:nvSpPr>
        <p:spPr>
          <a:xfrm>
            <a:off x="0" y="6334780"/>
            <a:ext cx="3419061" cy="523220"/>
          </a:xfrm>
          <a:prstGeom prst="rect">
            <a:avLst/>
          </a:prstGeom>
          <a:solidFill>
            <a:srgbClr val="5F0B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1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e votes are in! All 12 Quality Street chocolates ranked from ...">
            <a:hlinkClick r:id="rId2" action="ppaction://hlinksldjump"/>
            <a:extLst>
              <a:ext uri="{FF2B5EF4-FFF2-40B4-BE49-F238E27FC236}">
                <a16:creationId xmlns:a16="http://schemas.microsoft.com/office/drawing/2014/main" id="{1327FFEA-DDAB-4530-A253-972949161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5936" r="4051" b="10061"/>
          <a:stretch/>
        </p:blipFill>
        <p:spPr bwMode="auto">
          <a:xfrm rot="402399">
            <a:off x="4466308" y="5483410"/>
            <a:ext cx="2235524" cy="110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he votes are in! All 12 Quality Street chocolates ranked from ...">
            <a:hlinkClick r:id="rId4" action="ppaction://hlinksldjump"/>
            <a:extLst>
              <a:ext uri="{FF2B5EF4-FFF2-40B4-BE49-F238E27FC236}">
                <a16:creationId xmlns:a16="http://schemas.microsoft.com/office/drawing/2014/main" id="{9E51F69D-B743-4C23-8A20-184CEB449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9" r="20683"/>
          <a:stretch/>
        </p:blipFill>
        <p:spPr bwMode="auto">
          <a:xfrm>
            <a:off x="5536839" y="631247"/>
            <a:ext cx="974533" cy="103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votes are in! All 12 Quality Street chocolates ranked from ...">
            <a:hlinkClick r:id="rId6" action="ppaction://hlinksldjump"/>
            <a:extLst>
              <a:ext uri="{FF2B5EF4-FFF2-40B4-BE49-F238E27FC236}">
                <a16:creationId xmlns:a16="http://schemas.microsoft.com/office/drawing/2014/main" id="{3E60C012-5E04-43F6-9D82-3528296AD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179" r="-796" b="23753"/>
          <a:stretch/>
        </p:blipFill>
        <p:spPr bwMode="auto">
          <a:xfrm>
            <a:off x="2072756" y="961674"/>
            <a:ext cx="2909517" cy="64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votes are in! All 12 Quality Street chocolates ranked from ...">
            <a:hlinkClick r:id="rId8" action="ppaction://hlinksldjump"/>
            <a:extLst>
              <a:ext uri="{FF2B5EF4-FFF2-40B4-BE49-F238E27FC236}">
                <a16:creationId xmlns:a16="http://schemas.microsoft.com/office/drawing/2014/main" id="{FB72AC81-1F81-4A24-9849-722CAC69E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0" b="22061"/>
          <a:stretch/>
        </p:blipFill>
        <p:spPr bwMode="auto">
          <a:xfrm>
            <a:off x="3742530" y="1235412"/>
            <a:ext cx="2060122" cy="62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The votes are in! All 12 Quality Street chocolates ranked from ...">
            <a:hlinkClick r:id="rId10" action="ppaction://hlinksldjump"/>
            <a:extLst>
              <a:ext uri="{FF2B5EF4-FFF2-40B4-BE49-F238E27FC236}">
                <a16:creationId xmlns:a16="http://schemas.microsoft.com/office/drawing/2014/main" id="{B182A180-2CF6-4070-85ED-1B1E1C833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4" r="21452"/>
          <a:stretch/>
        </p:blipFill>
        <p:spPr bwMode="auto">
          <a:xfrm rot="1318906">
            <a:off x="1280404" y="2505763"/>
            <a:ext cx="1310856" cy="12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The votes are in! All 12 Quality Street chocolates ranked from ...">
            <a:hlinkClick r:id="rId12" action="ppaction://hlinksldjump"/>
            <a:extLst>
              <a:ext uri="{FF2B5EF4-FFF2-40B4-BE49-F238E27FC236}">
                <a16:creationId xmlns:a16="http://schemas.microsoft.com/office/drawing/2014/main" id="{3E8E52D5-07B2-423C-B87B-7495DE640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9" b="21104"/>
          <a:stretch/>
        </p:blipFill>
        <p:spPr bwMode="auto">
          <a:xfrm rot="20702120">
            <a:off x="2120534" y="1782626"/>
            <a:ext cx="2694093" cy="85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The votes are in! All 12 Quality Street chocolates ranked from ...">
            <a:hlinkClick r:id="rId14" action="ppaction://hlinksldjump"/>
            <a:extLst>
              <a:ext uri="{FF2B5EF4-FFF2-40B4-BE49-F238E27FC236}">
                <a16:creationId xmlns:a16="http://schemas.microsoft.com/office/drawing/2014/main" id="{687EDE87-F3FB-4A65-819E-9AA8BC233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2" r="5314" b="3635"/>
          <a:stretch/>
        </p:blipFill>
        <p:spPr bwMode="auto">
          <a:xfrm rot="18178391">
            <a:off x="3757811" y="3646245"/>
            <a:ext cx="1908733" cy="110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The votes are in! All 12 Quality Street chocolates ranked from ...">
            <a:hlinkClick r:id="rId16" action="ppaction://hlinksldjump"/>
            <a:extLst>
              <a:ext uri="{FF2B5EF4-FFF2-40B4-BE49-F238E27FC236}">
                <a16:creationId xmlns:a16="http://schemas.microsoft.com/office/drawing/2014/main" id="{C146B91C-407C-46AD-882B-CFEB228DD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2" t="1977" r="22548" b="20760"/>
          <a:stretch/>
        </p:blipFill>
        <p:spPr bwMode="auto">
          <a:xfrm>
            <a:off x="6782094" y="2874428"/>
            <a:ext cx="974532" cy="90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he votes are in! All 12 Quality Street chocolates ranked from ...">
            <a:hlinkClick r:id="rId18" action="ppaction://hlinksldjump"/>
            <a:extLst>
              <a:ext uri="{FF2B5EF4-FFF2-40B4-BE49-F238E27FC236}">
                <a16:creationId xmlns:a16="http://schemas.microsoft.com/office/drawing/2014/main" id="{DA7F4DC0-D406-4D34-8F59-2310FE93D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94"/>
          <a:stretch/>
        </p:blipFill>
        <p:spPr bwMode="auto">
          <a:xfrm>
            <a:off x="3815664" y="1927183"/>
            <a:ext cx="2290026" cy="96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The votes are in! All 12 Quality Street chocolates ranked from ...">
            <a:hlinkClick r:id="rId20" action="ppaction://hlinksldjump"/>
            <a:extLst>
              <a:ext uri="{FF2B5EF4-FFF2-40B4-BE49-F238E27FC236}">
                <a16:creationId xmlns:a16="http://schemas.microsoft.com/office/drawing/2014/main" id="{49C2D462-6104-42D8-AB7F-939408335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69" y="4337261"/>
            <a:ext cx="2583469" cy="130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" descr="The votes are in! All 12 Quality Street chocolates ranked from ...">
            <a:hlinkClick r:id="rId22" action="ppaction://hlinksldjump"/>
            <a:extLst>
              <a:ext uri="{FF2B5EF4-FFF2-40B4-BE49-F238E27FC236}">
                <a16:creationId xmlns:a16="http://schemas.microsoft.com/office/drawing/2014/main" id="{5328BC57-19D7-4632-A8C6-897760DD1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2" b="23421"/>
          <a:stretch/>
        </p:blipFill>
        <p:spPr bwMode="auto">
          <a:xfrm rot="3651407">
            <a:off x="591159" y="4157314"/>
            <a:ext cx="2583469" cy="60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" descr="The votes are in! All 12 Quality Street chocolates ranked from ...">
            <a:hlinkClick r:id="rId20" action="ppaction://hlinksldjump"/>
            <a:extLst>
              <a:ext uri="{FF2B5EF4-FFF2-40B4-BE49-F238E27FC236}">
                <a16:creationId xmlns:a16="http://schemas.microsoft.com/office/drawing/2014/main" id="{0D0FDED0-4AC2-4A8A-8699-3A2006B8C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34">
            <a:off x="2880492" y="174237"/>
            <a:ext cx="1626014" cy="101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The votes are in! All 12 Quality Street chocolates ranked from ...">
            <a:hlinkClick r:id="rId14" action="ppaction://hlinksldjump"/>
            <a:extLst>
              <a:ext uri="{FF2B5EF4-FFF2-40B4-BE49-F238E27FC236}">
                <a16:creationId xmlns:a16="http://schemas.microsoft.com/office/drawing/2014/main" id="{9F917967-390F-4951-AA14-5B2EAE7ED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179" r="-796" b="23753"/>
          <a:stretch/>
        </p:blipFill>
        <p:spPr bwMode="auto">
          <a:xfrm rot="16794264">
            <a:off x="1204216" y="3105112"/>
            <a:ext cx="2909517" cy="64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The votes are in! All 12 Quality Street chocolates ranked from ...">
            <a:hlinkClick r:id="rId24" action="ppaction://hlinksldjump"/>
            <a:extLst>
              <a:ext uri="{FF2B5EF4-FFF2-40B4-BE49-F238E27FC236}">
                <a16:creationId xmlns:a16="http://schemas.microsoft.com/office/drawing/2014/main" id="{4831177E-1CD3-4AA7-BECC-FCACCC501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179" r="-796" b="23753"/>
          <a:stretch/>
        </p:blipFill>
        <p:spPr bwMode="auto">
          <a:xfrm rot="269412">
            <a:off x="4871244" y="3748741"/>
            <a:ext cx="2909517" cy="64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2" descr="The votes are in! All 12 Quality Street chocolates ranked from ...">
            <a:hlinkClick r:id="rId25" action="ppaction://hlinksldjump"/>
            <a:extLst>
              <a:ext uri="{FF2B5EF4-FFF2-40B4-BE49-F238E27FC236}">
                <a16:creationId xmlns:a16="http://schemas.microsoft.com/office/drawing/2014/main" id="{6E1619EB-6403-4593-8DC5-2FA4F650F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9162">
            <a:off x="2805488" y="3521648"/>
            <a:ext cx="1626014" cy="101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2" descr="The votes are in! All 12 Quality Street chocolates ranked from ...">
            <a:hlinkClick r:id="rId10" action="ppaction://hlinksldjump"/>
            <a:extLst>
              <a:ext uri="{FF2B5EF4-FFF2-40B4-BE49-F238E27FC236}">
                <a16:creationId xmlns:a16="http://schemas.microsoft.com/office/drawing/2014/main" id="{E2CE7B8E-0330-4303-AF1D-BFBF3CCC6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4176">
            <a:off x="5445185" y="2728004"/>
            <a:ext cx="1626014" cy="101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The votes are in! All 12 Quality Street chocolates ranked from ...">
            <a:hlinkClick r:id="rId26" action="ppaction://hlinksldjump"/>
            <a:extLst>
              <a:ext uri="{FF2B5EF4-FFF2-40B4-BE49-F238E27FC236}">
                <a16:creationId xmlns:a16="http://schemas.microsoft.com/office/drawing/2014/main" id="{7B07B733-814B-46FE-B9DA-6781BE189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5936" r="4051" b="10061"/>
          <a:stretch/>
        </p:blipFill>
        <p:spPr bwMode="auto">
          <a:xfrm rot="402399">
            <a:off x="3850920" y="2719937"/>
            <a:ext cx="2235524" cy="110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The votes are in! All 12 Quality Street chocolates ranked from ...">
            <a:hlinkClick r:id="rId27" action="ppaction://hlinksldjump"/>
            <a:extLst>
              <a:ext uri="{FF2B5EF4-FFF2-40B4-BE49-F238E27FC236}">
                <a16:creationId xmlns:a16="http://schemas.microsoft.com/office/drawing/2014/main" id="{26FECAC9-379C-4C8C-9BC9-0D49BE40D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5936" r="4051" b="10061"/>
          <a:stretch/>
        </p:blipFill>
        <p:spPr bwMode="auto">
          <a:xfrm rot="19563651">
            <a:off x="995854" y="1465976"/>
            <a:ext cx="2235524" cy="110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The votes are in! All 12 Quality Street chocolates ranked from ...">
            <a:hlinkClick r:id="rId28" action="ppaction://hlinksldjump"/>
            <a:extLst>
              <a:ext uri="{FF2B5EF4-FFF2-40B4-BE49-F238E27FC236}">
                <a16:creationId xmlns:a16="http://schemas.microsoft.com/office/drawing/2014/main" id="{54D89A18-31BE-4A41-AC25-A9DC25936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2" t="1977" r="22548" b="20760"/>
          <a:stretch/>
        </p:blipFill>
        <p:spPr bwMode="auto">
          <a:xfrm>
            <a:off x="4640443" y="229959"/>
            <a:ext cx="974532" cy="90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The votes are in! All 12 Quality Street chocolates ranked from ...">
            <a:hlinkClick r:id="rId29" action="ppaction://hlinksldjump"/>
            <a:extLst>
              <a:ext uri="{FF2B5EF4-FFF2-40B4-BE49-F238E27FC236}">
                <a16:creationId xmlns:a16="http://schemas.microsoft.com/office/drawing/2014/main" id="{251DD327-0EA9-48E7-9E7B-8F2EFE9EA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6" b="18111"/>
          <a:stretch/>
        </p:blipFill>
        <p:spPr bwMode="auto">
          <a:xfrm rot="19748245">
            <a:off x="2377060" y="4495930"/>
            <a:ext cx="2060122" cy="73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 descr="The votes are in! All 12 Quality Street chocolates ranked from ...">
            <a:hlinkClick r:id="rId30" action="ppaction://hlinksldjump"/>
            <a:extLst>
              <a:ext uri="{FF2B5EF4-FFF2-40B4-BE49-F238E27FC236}">
                <a16:creationId xmlns:a16="http://schemas.microsoft.com/office/drawing/2014/main" id="{E38BF0C0-AC22-4198-A4D1-2D49E3AB2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9" b="21104"/>
          <a:stretch/>
        </p:blipFill>
        <p:spPr bwMode="auto">
          <a:xfrm rot="19424357">
            <a:off x="5467610" y="4606234"/>
            <a:ext cx="2694093" cy="85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The votes are in! All 12 Quality Street chocolates ranked from ...">
            <a:hlinkClick r:id="rId31" action="ppaction://hlinksldjump"/>
            <a:extLst>
              <a:ext uri="{FF2B5EF4-FFF2-40B4-BE49-F238E27FC236}">
                <a16:creationId xmlns:a16="http://schemas.microsoft.com/office/drawing/2014/main" id="{61136354-9609-4F11-AD42-EE5950EEA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4" r="21452"/>
          <a:stretch/>
        </p:blipFill>
        <p:spPr bwMode="auto">
          <a:xfrm rot="1318906">
            <a:off x="2692017" y="5226589"/>
            <a:ext cx="1310856" cy="12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The votes are in! All 12 Quality Street chocolates ranked from ...">
            <a:hlinkClick r:id="rId32" action="ppaction://hlinksldjump"/>
            <a:extLst>
              <a:ext uri="{FF2B5EF4-FFF2-40B4-BE49-F238E27FC236}">
                <a16:creationId xmlns:a16="http://schemas.microsoft.com/office/drawing/2014/main" id="{62A38968-B2C0-47CE-B3A6-E3876D919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9" r="20683"/>
          <a:stretch/>
        </p:blipFill>
        <p:spPr bwMode="auto">
          <a:xfrm>
            <a:off x="2958190" y="2736486"/>
            <a:ext cx="974533" cy="103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The votes are in! All 12 Quality Street chocolates ranked from ...">
            <a:hlinkClick r:id="rId33" action="ppaction://hlinksldjump"/>
            <a:extLst>
              <a:ext uri="{FF2B5EF4-FFF2-40B4-BE49-F238E27FC236}">
                <a16:creationId xmlns:a16="http://schemas.microsoft.com/office/drawing/2014/main" id="{D3A2E1FB-5EFD-47A5-936D-842887ACF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9" r="20683"/>
          <a:stretch/>
        </p:blipFill>
        <p:spPr bwMode="auto">
          <a:xfrm>
            <a:off x="3655126" y="5318859"/>
            <a:ext cx="974533" cy="103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The votes are in! All 12 Quality Street chocolates ranked from ...">
            <a:hlinkClick r:id="rId6" action="ppaction://hlinksldjump"/>
            <a:extLst>
              <a:ext uri="{FF2B5EF4-FFF2-40B4-BE49-F238E27FC236}">
                <a16:creationId xmlns:a16="http://schemas.microsoft.com/office/drawing/2014/main" id="{61FA0096-788D-4CBB-8CE3-807512041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2" r="5314" b="3635"/>
          <a:stretch/>
        </p:blipFill>
        <p:spPr bwMode="auto">
          <a:xfrm rot="2459332">
            <a:off x="5890800" y="1293783"/>
            <a:ext cx="1908733" cy="110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The votes are in! All 12 Quality Street chocolates ranked from ...">
            <a:hlinkClick r:id="rId34" action="ppaction://hlinksldjump"/>
            <a:extLst>
              <a:ext uri="{FF2B5EF4-FFF2-40B4-BE49-F238E27FC236}">
                <a16:creationId xmlns:a16="http://schemas.microsoft.com/office/drawing/2014/main" id="{275AAD93-8DEE-4BEE-AFC6-8F59B5F75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3" b="22905"/>
          <a:stretch/>
        </p:blipFill>
        <p:spPr bwMode="auto">
          <a:xfrm>
            <a:off x="5926610" y="2174160"/>
            <a:ext cx="2060122" cy="66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55DF834-7C89-4418-8F21-55AD93659FA7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votes are in! All 12 Quality Street chocolates ranked from ...">
            <a:hlinkClick r:id="rId2"/>
            <a:extLst>
              <a:ext uri="{FF2B5EF4-FFF2-40B4-BE49-F238E27FC236}">
                <a16:creationId xmlns:a16="http://schemas.microsoft.com/office/drawing/2014/main" id="{3A727BF5-9D90-4940-A440-D080987AB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5638">
            <a:off x="-115514" y="3770603"/>
            <a:ext cx="5941366" cy="29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849757" y="3916305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F06A78EF-4ABF-45F0-BAB2-A8AA9932597D}"/>
              </a:ext>
            </a:extLst>
          </p:cNvPr>
          <p:cNvSpPr/>
          <p:nvPr/>
        </p:nvSpPr>
        <p:spPr>
          <a:xfrm>
            <a:off x="7503505" y="5953543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259813-02EF-402C-A7A2-B3F258FEC5DF}"/>
              </a:ext>
            </a:extLst>
          </p:cNvPr>
          <p:cNvSpPr/>
          <p:nvPr/>
        </p:nvSpPr>
        <p:spPr>
          <a:xfrm>
            <a:off x="5539409" y="6493565"/>
            <a:ext cx="3604591" cy="364435"/>
          </a:xfrm>
          <a:prstGeom prst="rect">
            <a:avLst/>
          </a:prstGeom>
          <a:solidFill>
            <a:srgbClr val="7030A0"/>
          </a:solidFill>
          <a:ln>
            <a:solidFill>
              <a:srgbClr val="685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Question box">
            <a:extLst>
              <a:ext uri="{FF2B5EF4-FFF2-40B4-BE49-F238E27FC236}">
                <a16:creationId xmlns:a16="http://schemas.microsoft.com/office/drawing/2014/main" id="{56624D53-5B7D-41F3-900E-361DC402EDA6}"/>
              </a:ext>
            </a:extLst>
          </p:cNvPr>
          <p:cNvSpPr/>
          <p:nvPr/>
        </p:nvSpPr>
        <p:spPr>
          <a:xfrm>
            <a:off x="2067338" y="1418555"/>
            <a:ext cx="4992325" cy="774290"/>
          </a:xfrm>
          <a:prstGeom prst="roundRect">
            <a:avLst/>
          </a:prstGeom>
          <a:solidFill>
            <a:srgbClr val="FF9900">
              <a:alpha val="74902"/>
            </a:srgbClr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ar-AE" sz="4000" b="1" kern="0" cap="all" dirty="0">
                <a:ln w="500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  <a:cs typeface="PT Bold Heading" pitchFamily="2" charset="-78"/>
              </a:rPr>
              <a:t>ما اسم الاجزاء المتساوية</a:t>
            </a:r>
            <a:endParaRPr lang="en-US" sz="4000" b="1" kern="0" cap="all" dirty="0">
              <a:ln w="500"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  <a:cs typeface="PT Bold Heading" pitchFamily="2" charset="-78"/>
            </a:endParaRPr>
          </a:p>
        </p:txBody>
      </p:sp>
      <p:pic>
        <p:nvPicPr>
          <p:cNvPr id="9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983DB8E-FEFD-4151-95B4-925646502D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43" r="34019"/>
          <a:stretch/>
        </p:blipFill>
        <p:spPr>
          <a:xfrm>
            <a:off x="3209999" y="2206698"/>
            <a:ext cx="2969168" cy="91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5FB8CE9-ED71-44BB-8B92-FFD2FFA73A14}"/>
              </a:ext>
            </a:extLst>
          </p:cNvPr>
          <p:cNvSpPr/>
          <p:nvPr/>
        </p:nvSpPr>
        <p:spPr>
          <a:xfrm>
            <a:off x="3849757" y="4256318"/>
            <a:ext cx="1857375" cy="467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342900"/>
            <a:r>
              <a:rPr lang="ar-AE" sz="2438" b="1" dirty="0">
                <a:solidFill>
                  <a:prstClr val="black"/>
                </a:solidFill>
              </a:rPr>
              <a:t>أرباع</a:t>
            </a:r>
            <a:endParaRPr lang="en-US" sz="2438" b="1" dirty="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C86D2F-A57B-4692-8971-A24C913031EF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49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votes are in! All 12 Quality Street chocolates ranked from ...">
            <a:hlinkClick r:id="rId2"/>
            <a:extLst>
              <a:ext uri="{FF2B5EF4-FFF2-40B4-BE49-F238E27FC236}">
                <a16:creationId xmlns:a16="http://schemas.microsoft.com/office/drawing/2014/main" id="{3A727BF5-9D90-4940-A440-D080987AB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5638">
            <a:off x="51613" y="4085347"/>
            <a:ext cx="5941366" cy="29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956842" y="3613350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490F0432-281B-4403-BF5E-501A8FA8407F}"/>
              </a:ext>
            </a:extLst>
          </p:cNvPr>
          <p:cNvSpPr/>
          <p:nvPr/>
        </p:nvSpPr>
        <p:spPr>
          <a:xfrm>
            <a:off x="7503505" y="5953543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8" name="Question box">
            <a:extLst>
              <a:ext uri="{FF2B5EF4-FFF2-40B4-BE49-F238E27FC236}">
                <a16:creationId xmlns:a16="http://schemas.microsoft.com/office/drawing/2014/main" id="{2F575580-11FC-4D80-8DC7-5A56EFFD5981}"/>
              </a:ext>
            </a:extLst>
          </p:cNvPr>
          <p:cNvSpPr/>
          <p:nvPr/>
        </p:nvSpPr>
        <p:spPr>
          <a:xfrm>
            <a:off x="1969819" y="1153512"/>
            <a:ext cx="5124847" cy="774290"/>
          </a:xfrm>
          <a:prstGeom prst="roundRect">
            <a:avLst/>
          </a:prstGeom>
          <a:solidFill>
            <a:srgbClr val="FF9900">
              <a:alpha val="75000"/>
            </a:srgbClr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ar-AE" sz="4000" b="1" kern="0" cap="all" dirty="0">
                <a:ln w="500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  <a:cs typeface="PT Bold Heading" pitchFamily="2" charset="-78"/>
              </a:rPr>
              <a:t>ما اسم الأجزاء المتساوية</a:t>
            </a:r>
            <a:endParaRPr lang="en-US" sz="4000" b="1" kern="0" cap="all" dirty="0">
              <a:ln w="500"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  <a:cs typeface="PT Bold Heading" pitchFamily="2" charset="-78"/>
            </a:endParaRPr>
          </a:p>
        </p:txBody>
      </p:sp>
      <p:pic>
        <p:nvPicPr>
          <p:cNvPr id="9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1746644-BA93-46E3-84B7-D6ABBDBD97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6" t="63162" r="2914"/>
          <a:stretch/>
        </p:blipFill>
        <p:spPr>
          <a:xfrm>
            <a:off x="3956843" y="1927802"/>
            <a:ext cx="1304272" cy="12355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1A7954-C79F-49F9-AB5F-6573D3FFA780}"/>
              </a:ext>
            </a:extLst>
          </p:cNvPr>
          <p:cNvSpPr/>
          <p:nvPr/>
        </p:nvSpPr>
        <p:spPr>
          <a:xfrm>
            <a:off x="3605499" y="3980441"/>
            <a:ext cx="2392338" cy="467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342900"/>
            <a:r>
              <a:rPr lang="ar-AE" sz="2438" b="1" dirty="0">
                <a:solidFill>
                  <a:prstClr val="black"/>
                </a:solidFill>
              </a:rPr>
              <a:t>أثلاث</a:t>
            </a:r>
            <a:endParaRPr lang="en-US" sz="2438" b="1" dirty="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5D3E29-B166-4111-A3E8-ED182FC9EE35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2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votes are in! All 12 Quality Street chocolates ranked from ...">
            <a:hlinkClick r:id="rId2"/>
            <a:extLst>
              <a:ext uri="{FF2B5EF4-FFF2-40B4-BE49-F238E27FC236}">
                <a16:creationId xmlns:a16="http://schemas.microsoft.com/office/drawing/2014/main" id="{3A727BF5-9D90-4940-A440-D080987AB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5638">
            <a:off x="51613" y="4085347"/>
            <a:ext cx="5941366" cy="29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729271" y="3556708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5A0A6045-DAD2-4121-AF07-82145BC477F8}"/>
              </a:ext>
            </a:extLst>
          </p:cNvPr>
          <p:cNvSpPr/>
          <p:nvPr/>
        </p:nvSpPr>
        <p:spPr>
          <a:xfrm>
            <a:off x="7503505" y="5953543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8" name="Question box">
            <a:extLst>
              <a:ext uri="{FF2B5EF4-FFF2-40B4-BE49-F238E27FC236}">
                <a16:creationId xmlns:a16="http://schemas.microsoft.com/office/drawing/2014/main" id="{9C450758-A84E-420B-BAA0-5F3A98E3B877}"/>
              </a:ext>
            </a:extLst>
          </p:cNvPr>
          <p:cNvSpPr/>
          <p:nvPr/>
        </p:nvSpPr>
        <p:spPr>
          <a:xfrm>
            <a:off x="2080591" y="1047494"/>
            <a:ext cx="4903304" cy="774290"/>
          </a:xfrm>
          <a:prstGeom prst="roundRect">
            <a:avLst/>
          </a:prstGeom>
          <a:solidFill>
            <a:srgbClr val="FF9900">
              <a:alpha val="75000"/>
            </a:srgbClr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ar-AE" sz="4400" b="1" kern="0" cap="all" dirty="0">
                <a:ln w="500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  <a:cs typeface="PT Bold Heading" pitchFamily="2" charset="-78"/>
              </a:rPr>
              <a:t>ما اسم الاجزاء المتساوية</a:t>
            </a:r>
            <a:endParaRPr lang="en-US" sz="4400" b="1" kern="0" cap="all" dirty="0">
              <a:ln w="500"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  <a:cs typeface="PT Bold Heading" pitchFamily="2" charset="-78"/>
            </a:endParaRPr>
          </a:p>
        </p:txBody>
      </p:sp>
      <p:pic>
        <p:nvPicPr>
          <p:cNvPr id="9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915431-4425-4B8D-B2AD-5AED969175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 r="69751" b="39202"/>
          <a:stretch/>
        </p:blipFill>
        <p:spPr>
          <a:xfrm>
            <a:off x="3716019" y="1821784"/>
            <a:ext cx="1632448" cy="16561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A31DFBF-5855-4D7E-BA8A-6382BB9549C9}"/>
              </a:ext>
            </a:extLst>
          </p:cNvPr>
          <p:cNvSpPr/>
          <p:nvPr/>
        </p:nvSpPr>
        <p:spPr>
          <a:xfrm>
            <a:off x="3509125" y="3924191"/>
            <a:ext cx="2125750" cy="467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342900"/>
            <a:r>
              <a:rPr lang="ar-AE" sz="2438" b="1" dirty="0">
                <a:solidFill>
                  <a:prstClr val="black"/>
                </a:solidFill>
              </a:rPr>
              <a:t>أنصاف</a:t>
            </a:r>
            <a:endParaRPr lang="en-US" sz="2438" b="1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87F913-AFC0-46D4-B1C7-D0BA4A365167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36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904658" y="3491619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5F0B6E"/>
              </a:solidFill>
            </a:endParaRPr>
          </a:p>
        </p:txBody>
      </p:sp>
      <p:pic>
        <p:nvPicPr>
          <p:cNvPr id="7" name="Picture 22" descr="The votes are in! All 12 Quality Street chocolates ranked from ...">
            <a:hlinkClick r:id="rId2"/>
            <a:extLst>
              <a:ext uri="{FF2B5EF4-FFF2-40B4-BE49-F238E27FC236}">
                <a16:creationId xmlns:a16="http://schemas.microsoft.com/office/drawing/2014/main" id="{AF1428A0-CF09-4E4D-ABA9-FCB3F7A0A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34">
            <a:off x="2476749" y="4815792"/>
            <a:ext cx="4110985" cy="256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5B2B5261-1EC0-47B6-91C4-D46928F2577C}"/>
              </a:ext>
            </a:extLst>
          </p:cNvPr>
          <p:cNvSpPr/>
          <p:nvPr/>
        </p:nvSpPr>
        <p:spPr>
          <a:xfrm>
            <a:off x="7503505" y="5953543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9" name="Question box">
            <a:extLst>
              <a:ext uri="{FF2B5EF4-FFF2-40B4-BE49-F238E27FC236}">
                <a16:creationId xmlns:a16="http://schemas.microsoft.com/office/drawing/2014/main" id="{C9E7EF6C-D2FC-4FAC-A753-72D94FF19809}"/>
              </a:ext>
            </a:extLst>
          </p:cNvPr>
          <p:cNvSpPr/>
          <p:nvPr/>
        </p:nvSpPr>
        <p:spPr>
          <a:xfrm>
            <a:off x="2199861" y="957640"/>
            <a:ext cx="4744278" cy="774290"/>
          </a:xfrm>
          <a:prstGeom prst="roundRect">
            <a:avLst/>
          </a:prstGeom>
          <a:solidFill>
            <a:srgbClr val="FF9900">
              <a:alpha val="75000"/>
            </a:srgbClr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ar-AE" sz="3600" b="1" kern="0" cap="all" dirty="0">
                <a:ln w="500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  <a:cs typeface="PT Bold Heading" pitchFamily="2" charset="-78"/>
              </a:rPr>
              <a:t>ما اسم الاجزاء المتساوية</a:t>
            </a:r>
            <a:endParaRPr lang="en-US" sz="3600" b="1" kern="0" cap="all" dirty="0">
              <a:ln w="500"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  <a:cs typeface="PT Bold Heading" pitchFamily="2" charset="-78"/>
            </a:endParaRPr>
          </a:p>
        </p:txBody>
      </p:sp>
      <p:pic>
        <p:nvPicPr>
          <p:cNvPr id="10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B9D2451F-BD89-4F0B-9DF5-231E52CF6D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8" t="30435" r="36413" b="30364"/>
          <a:stretch/>
        </p:blipFill>
        <p:spPr>
          <a:xfrm>
            <a:off x="3904658" y="1832228"/>
            <a:ext cx="1512168" cy="15341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D2718B3-0D91-416E-92DE-81D4B5313E1F}"/>
              </a:ext>
            </a:extLst>
          </p:cNvPr>
          <p:cNvSpPr/>
          <p:nvPr/>
        </p:nvSpPr>
        <p:spPr>
          <a:xfrm>
            <a:off x="3681227" y="3852030"/>
            <a:ext cx="2333741" cy="467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342900"/>
            <a:r>
              <a:rPr lang="ar-AE" sz="2438" b="1" dirty="0">
                <a:solidFill>
                  <a:prstClr val="black"/>
                </a:solidFill>
              </a:rPr>
              <a:t>ارباع</a:t>
            </a:r>
            <a:endParaRPr lang="en-US" sz="2438" b="1" dirty="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6A08F0-AC1D-4398-85B4-2A29695166A9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727174" y="3339519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أنصاف</a:t>
            </a:r>
            <a:endParaRPr lang="en-US" sz="3200" b="1" dirty="0">
              <a:solidFill>
                <a:srgbClr val="5F0B6E"/>
              </a:solidFill>
            </a:endParaRPr>
          </a:p>
        </p:txBody>
      </p:sp>
      <p:pic>
        <p:nvPicPr>
          <p:cNvPr id="7" name="Picture 22" descr="The votes are in! All 12 Quality Street chocolates ranked from ...">
            <a:hlinkClick r:id="rId2"/>
            <a:extLst>
              <a:ext uri="{FF2B5EF4-FFF2-40B4-BE49-F238E27FC236}">
                <a16:creationId xmlns:a16="http://schemas.microsoft.com/office/drawing/2014/main" id="{AF1428A0-CF09-4E4D-ABA9-FCB3F7A0A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34">
            <a:off x="2476749" y="4815792"/>
            <a:ext cx="4110985" cy="256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FC288690-6954-40F7-8AA0-EB016095C43F}"/>
              </a:ext>
            </a:extLst>
          </p:cNvPr>
          <p:cNvSpPr/>
          <p:nvPr/>
        </p:nvSpPr>
        <p:spPr>
          <a:xfrm>
            <a:off x="7503505" y="5953543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9" name="Question box">
            <a:extLst>
              <a:ext uri="{FF2B5EF4-FFF2-40B4-BE49-F238E27FC236}">
                <a16:creationId xmlns:a16="http://schemas.microsoft.com/office/drawing/2014/main" id="{677DA089-6789-4574-AC6C-C5190A188372}"/>
              </a:ext>
            </a:extLst>
          </p:cNvPr>
          <p:cNvSpPr/>
          <p:nvPr/>
        </p:nvSpPr>
        <p:spPr>
          <a:xfrm>
            <a:off x="2213111" y="1166764"/>
            <a:ext cx="4770785" cy="774290"/>
          </a:xfrm>
          <a:prstGeom prst="roundRect">
            <a:avLst/>
          </a:prstGeom>
          <a:solidFill>
            <a:srgbClr val="FF9900">
              <a:alpha val="75000"/>
            </a:srgbClr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ar-AE" sz="4000" b="1" kern="0" cap="all" dirty="0">
                <a:ln w="500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  <a:cs typeface="PT Bold Heading" pitchFamily="2" charset="-78"/>
              </a:rPr>
              <a:t>ما اسم الاجزاء المتساوية</a:t>
            </a:r>
            <a:endParaRPr lang="en-US" sz="4000" b="1" kern="0" cap="all" dirty="0">
              <a:ln w="500"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  <a:cs typeface="PT Bold Heading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AFA101-7260-44DB-99EA-0A47868475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78" t="25404" r="6373" b="15027"/>
          <a:stretch/>
        </p:blipFill>
        <p:spPr>
          <a:xfrm flipH="1">
            <a:off x="4572000" y="2155772"/>
            <a:ext cx="1872208" cy="841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8AA05D-5E43-4D79-AB7C-CA9654DDC0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8" t="25404" r="6373" b="15027"/>
          <a:stretch/>
        </p:blipFill>
        <p:spPr>
          <a:xfrm>
            <a:off x="2515073" y="2148296"/>
            <a:ext cx="1844675" cy="8418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37D363-7FD7-4958-9F70-7DD4B2AD1503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90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923642" y="3641252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5F0B6E"/>
              </a:solidFill>
            </a:endParaRPr>
          </a:p>
        </p:txBody>
      </p:sp>
      <p:pic>
        <p:nvPicPr>
          <p:cNvPr id="7" name="Picture 22" descr="The votes are in! All 12 Quality Street chocolates ranked from ...">
            <a:hlinkClick r:id="rId2"/>
            <a:extLst>
              <a:ext uri="{FF2B5EF4-FFF2-40B4-BE49-F238E27FC236}">
                <a16:creationId xmlns:a16="http://schemas.microsoft.com/office/drawing/2014/main" id="{AF1428A0-CF09-4E4D-ABA9-FCB3F7A0A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34">
            <a:off x="2476749" y="4815792"/>
            <a:ext cx="4110985" cy="256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932023CE-ECB8-480E-A5D2-957FEEF6E27B}"/>
              </a:ext>
            </a:extLst>
          </p:cNvPr>
          <p:cNvSpPr/>
          <p:nvPr/>
        </p:nvSpPr>
        <p:spPr>
          <a:xfrm>
            <a:off x="7503505" y="5953543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9" name="Question box">
            <a:extLst>
              <a:ext uri="{FF2B5EF4-FFF2-40B4-BE49-F238E27FC236}">
                <a16:creationId xmlns:a16="http://schemas.microsoft.com/office/drawing/2014/main" id="{D44A07F4-4617-4912-8E1A-96E72C9FBBFA}"/>
              </a:ext>
            </a:extLst>
          </p:cNvPr>
          <p:cNvSpPr/>
          <p:nvPr/>
        </p:nvSpPr>
        <p:spPr>
          <a:xfrm>
            <a:off x="2034208" y="1275212"/>
            <a:ext cx="5075583" cy="774290"/>
          </a:xfrm>
          <a:prstGeom prst="roundRect">
            <a:avLst/>
          </a:prstGeom>
          <a:solidFill>
            <a:srgbClr val="FF9900">
              <a:alpha val="75000"/>
            </a:srgbClr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ar-AE" sz="4400" b="1" kern="0" cap="all" dirty="0">
                <a:ln w="500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  <a:cs typeface="PT Bold Heading" pitchFamily="2" charset="-78"/>
              </a:rPr>
              <a:t>ما اسم الاجزاء المتساوية</a:t>
            </a:r>
            <a:endParaRPr lang="en-US" sz="4400" b="1" kern="0" cap="all" dirty="0">
              <a:ln w="500"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  <a:cs typeface="PT Bold Heading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DF5ACF-3148-461E-AD35-F689EBF262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353" b="3653"/>
          <a:stretch/>
        </p:blipFill>
        <p:spPr>
          <a:xfrm>
            <a:off x="4020424" y="2095550"/>
            <a:ext cx="1496087" cy="13841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4905CE-1BD7-4799-A6E5-EAE6ED2C92B6}"/>
              </a:ext>
            </a:extLst>
          </p:cNvPr>
          <p:cNvSpPr/>
          <p:nvPr/>
        </p:nvSpPr>
        <p:spPr>
          <a:xfrm>
            <a:off x="3923642" y="4025276"/>
            <a:ext cx="1763166" cy="467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342900"/>
            <a:r>
              <a:rPr lang="ar-AE" sz="2438" b="1" dirty="0">
                <a:solidFill>
                  <a:prstClr val="black"/>
                </a:solidFill>
              </a:rPr>
              <a:t>أرباع</a:t>
            </a:r>
            <a:endParaRPr lang="en-US" sz="2438" b="1" dirty="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1493E9-FB82-43FA-8BA6-51E6199814CD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10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727173" y="4052069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أنصاف</a:t>
            </a:r>
            <a:endParaRPr lang="en-US" sz="3200" b="1" dirty="0">
              <a:solidFill>
                <a:srgbClr val="5F0B6E"/>
              </a:solidFill>
            </a:endParaRPr>
          </a:p>
        </p:txBody>
      </p:sp>
      <p:pic>
        <p:nvPicPr>
          <p:cNvPr id="8" name="Picture 2" descr="The votes are in! All 12 Quality Street chocolates ranked from ...">
            <a:hlinkClick r:id="rId2"/>
            <a:extLst>
              <a:ext uri="{FF2B5EF4-FFF2-40B4-BE49-F238E27FC236}">
                <a16:creationId xmlns:a16="http://schemas.microsoft.com/office/drawing/2014/main" id="{66343CC2-3270-4A18-83F7-D86BD3385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9216">
            <a:off x="4261625" y="4288872"/>
            <a:ext cx="4947583" cy="249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DB1CDBE3-487D-4931-B492-0619EC329CE5}"/>
              </a:ext>
            </a:extLst>
          </p:cNvPr>
          <p:cNvSpPr/>
          <p:nvPr/>
        </p:nvSpPr>
        <p:spPr>
          <a:xfrm>
            <a:off x="336857" y="6165578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7" name="Question box">
            <a:extLst>
              <a:ext uri="{FF2B5EF4-FFF2-40B4-BE49-F238E27FC236}">
                <a16:creationId xmlns:a16="http://schemas.microsoft.com/office/drawing/2014/main" id="{BF72C8C5-0C25-45BC-B9FA-CC5669DF527A}"/>
              </a:ext>
            </a:extLst>
          </p:cNvPr>
          <p:cNvSpPr/>
          <p:nvPr/>
        </p:nvSpPr>
        <p:spPr>
          <a:xfrm>
            <a:off x="2398643" y="992196"/>
            <a:ext cx="4346713" cy="774290"/>
          </a:xfrm>
          <a:prstGeom prst="roundRect">
            <a:avLst/>
          </a:prstGeom>
          <a:solidFill>
            <a:srgbClr val="FF9900">
              <a:alpha val="75000"/>
            </a:srgbClr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ar-AE" sz="3600" b="1" kern="0" cap="all" dirty="0">
                <a:ln w="500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  <a:cs typeface="PT Bold Heading" pitchFamily="2" charset="-78"/>
              </a:rPr>
              <a:t>ما اسم الاجزاء المتساوية</a:t>
            </a:r>
            <a:endParaRPr lang="en-US" sz="3600" b="1" kern="0" cap="all" dirty="0">
              <a:ln w="500"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  <a:cs typeface="PT Bold Heading" pitchFamily="2" charset="-78"/>
            </a:endParaRPr>
          </a:p>
        </p:txBody>
      </p:sp>
      <p:sp>
        <p:nvSpPr>
          <p:cNvPr id="10" name="مثلث متساوي الساقين 16">
            <a:extLst>
              <a:ext uri="{FF2B5EF4-FFF2-40B4-BE49-F238E27FC236}">
                <a16:creationId xmlns:a16="http://schemas.microsoft.com/office/drawing/2014/main" id="{2C14BC50-A4F6-4473-A74B-058F1A93C26A}"/>
              </a:ext>
            </a:extLst>
          </p:cNvPr>
          <p:cNvSpPr/>
          <p:nvPr/>
        </p:nvSpPr>
        <p:spPr>
          <a:xfrm>
            <a:off x="3531635" y="1846756"/>
            <a:ext cx="2080728" cy="1521833"/>
          </a:xfrm>
          <a:prstGeom prst="triangl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رابط مستقيم 17">
            <a:extLst>
              <a:ext uri="{FF2B5EF4-FFF2-40B4-BE49-F238E27FC236}">
                <a16:creationId xmlns:a16="http://schemas.microsoft.com/office/drawing/2014/main" id="{4D036541-A80D-49B5-A8FE-14B7E6EA987B}"/>
              </a:ext>
            </a:extLst>
          </p:cNvPr>
          <p:cNvCxnSpPr>
            <a:cxnSpLocks/>
            <a:stCxn id="10" idx="3"/>
          </p:cNvCxnSpPr>
          <p:nvPr/>
        </p:nvCxnSpPr>
        <p:spPr>
          <a:xfrm flipH="1" flipV="1">
            <a:off x="4556933" y="1846757"/>
            <a:ext cx="15066" cy="152183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89171F3-761E-4A59-A709-99AEBB83BB24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04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587819" y="3346390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نصفان</a:t>
            </a:r>
            <a:endParaRPr lang="en-US" sz="3200" b="1" dirty="0">
              <a:solidFill>
                <a:srgbClr val="5F0B6E"/>
              </a:solidFill>
            </a:endParaRPr>
          </a:p>
        </p:txBody>
      </p:sp>
      <p:pic>
        <p:nvPicPr>
          <p:cNvPr id="8" name="Picture 2" descr="The votes are in! All 12 Quality Street chocolates ranked from ...">
            <a:hlinkClick r:id="rId2"/>
            <a:extLst>
              <a:ext uri="{FF2B5EF4-FFF2-40B4-BE49-F238E27FC236}">
                <a16:creationId xmlns:a16="http://schemas.microsoft.com/office/drawing/2014/main" id="{66343CC2-3270-4A18-83F7-D86BD3385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9216">
            <a:off x="4261625" y="4288872"/>
            <a:ext cx="4947583" cy="249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5DA7417E-FAF1-4894-8102-848D74CFA30B}"/>
              </a:ext>
            </a:extLst>
          </p:cNvPr>
          <p:cNvSpPr/>
          <p:nvPr/>
        </p:nvSpPr>
        <p:spPr>
          <a:xfrm>
            <a:off x="336857" y="6165578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9" name="Question box">
            <a:extLst>
              <a:ext uri="{FF2B5EF4-FFF2-40B4-BE49-F238E27FC236}">
                <a16:creationId xmlns:a16="http://schemas.microsoft.com/office/drawing/2014/main" id="{93E09999-2728-4FF2-8E99-819ABE503ACD}"/>
              </a:ext>
            </a:extLst>
          </p:cNvPr>
          <p:cNvSpPr/>
          <p:nvPr/>
        </p:nvSpPr>
        <p:spPr>
          <a:xfrm>
            <a:off x="2371726" y="822207"/>
            <a:ext cx="4121840" cy="774290"/>
          </a:xfrm>
          <a:prstGeom prst="roundRect">
            <a:avLst/>
          </a:prstGeom>
          <a:solidFill>
            <a:srgbClr val="FF9900">
              <a:alpha val="75000"/>
            </a:srgbClr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ar-AE" sz="3600" b="1" kern="0" cap="all" dirty="0">
                <a:ln w="500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  <a:cs typeface="PT Bold Heading" pitchFamily="2" charset="-78"/>
              </a:rPr>
              <a:t>ما اسم الاجزاء المتساوية</a:t>
            </a:r>
            <a:endParaRPr lang="en-US" sz="3600" b="1" kern="0" cap="all" dirty="0">
              <a:ln w="500"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  <a:cs typeface="PT Bold Heading" pitchFamily="2" charset="-78"/>
            </a:endParaRPr>
          </a:p>
        </p:txBody>
      </p:sp>
      <p:grpSp>
        <p:nvGrpSpPr>
          <p:cNvPr id="10" name="مجموعة 15">
            <a:extLst>
              <a:ext uri="{FF2B5EF4-FFF2-40B4-BE49-F238E27FC236}">
                <a16:creationId xmlns:a16="http://schemas.microsoft.com/office/drawing/2014/main" id="{0178507F-B13B-406F-AF6F-C3F0545D55A9}"/>
              </a:ext>
            </a:extLst>
          </p:cNvPr>
          <p:cNvGrpSpPr/>
          <p:nvPr/>
        </p:nvGrpSpPr>
        <p:grpSpPr>
          <a:xfrm rot="5400000">
            <a:off x="3712565" y="1967910"/>
            <a:ext cx="1440160" cy="1080087"/>
            <a:chOff x="4283968" y="4563764"/>
            <a:chExt cx="2448272" cy="1080087"/>
          </a:xfrm>
        </p:grpSpPr>
        <p:sp>
          <p:nvSpPr>
            <p:cNvPr id="11" name="مستطيل 13">
              <a:extLst>
                <a:ext uri="{FF2B5EF4-FFF2-40B4-BE49-F238E27FC236}">
                  <a16:creationId xmlns:a16="http://schemas.microsoft.com/office/drawing/2014/main" id="{ACCD5C97-8114-4F9B-AAF9-21EA0E64EE0B}"/>
                </a:ext>
              </a:extLst>
            </p:cNvPr>
            <p:cNvSpPr/>
            <p:nvPr/>
          </p:nvSpPr>
          <p:spPr>
            <a:xfrm>
              <a:off x="4283968" y="4563764"/>
              <a:ext cx="2448272" cy="1080087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رابط مستقيم 14">
              <a:extLst>
                <a:ext uri="{FF2B5EF4-FFF2-40B4-BE49-F238E27FC236}">
                  <a16:creationId xmlns:a16="http://schemas.microsoft.com/office/drawing/2014/main" id="{F39BE543-FBBE-410B-9436-0F5D6002D5EB}"/>
                </a:ext>
              </a:extLst>
            </p:cNvPr>
            <p:cNvCxnSpPr>
              <a:cxnSpLocks/>
              <a:stCxn id="11" idx="3"/>
              <a:endCxn id="11" idx="1"/>
            </p:cNvCxnSpPr>
            <p:nvPr/>
          </p:nvCxnSpPr>
          <p:spPr>
            <a:xfrm flipH="1">
              <a:off x="4283968" y="5103808"/>
              <a:ext cx="2448272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8F514BF-8019-4D3F-A3DB-56EBACD8D3A9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33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5FD5F15-D469-4C78-9BA1-8D16C300E6AC}"/>
              </a:ext>
            </a:extLst>
          </p:cNvPr>
          <p:cNvSpPr txBox="1"/>
          <p:nvPr/>
        </p:nvSpPr>
        <p:spPr>
          <a:xfrm>
            <a:off x="1907704" y="389927"/>
            <a:ext cx="5876925" cy="1060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AE" sz="6286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cs typeface="(AH) Manal Black" pitchFamily="2" charset="-78"/>
              </a:rPr>
              <a:t>ابطالي الحلوين</a:t>
            </a:r>
            <a:endParaRPr lang="en-US" sz="6286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FC000">
                  <a:lumMod val="40000"/>
                  <a:lumOff val="60000"/>
                </a:srgbClr>
              </a:solidFill>
              <a:cs typeface="(AH) Manal Black" pitchFamily="2" charset="-78"/>
            </a:endParaRPr>
          </a:p>
        </p:txBody>
      </p:sp>
      <p:pic>
        <p:nvPicPr>
          <p:cNvPr id="11" name="Picture 1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CF9C4A03-5BCD-4853-93F6-0CAB4333B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706" y="920152"/>
            <a:ext cx="1544869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4642EE8-62DC-4F43-9EE0-1A87BF9BF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>
            <a:fillRect/>
          </a:stretch>
        </p:blipFill>
        <p:spPr bwMode="auto">
          <a:xfrm>
            <a:off x="105102" y="3729212"/>
            <a:ext cx="200977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CE59789C-862C-45AE-BF53-385880AA4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>
            <a:fillRect/>
          </a:stretch>
        </p:blipFill>
        <p:spPr bwMode="auto">
          <a:xfrm>
            <a:off x="6689647" y="194665"/>
            <a:ext cx="1604962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543031-F7D4-4390-8487-111D505EA7B8}"/>
              </a:ext>
            </a:extLst>
          </p:cNvPr>
          <p:cNvSpPr txBox="1"/>
          <p:nvPr/>
        </p:nvSpPr>
        <p:spPr>
          <a:xfrm>
            <a:off x="6689647" y="2228029"/>
            <a:ext cx="1870075" cy="444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BH" sz="2286" dirty="0">
                <a:solidFill>
                  <a:prstClr val="black"/>
                </a:solidFill>
                <a:cs typeface="(AH) Manal Black" pitchFamily="2" charset="-78"/>
              </a:rPr>
              <a:t>أِسْتأْذِن قَبْلِ التَّحّدًّث</a:t>
            </a:r>
            <a:endParaRPr lang="en-US" sz="2286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2A8CBF-F01E-455C-BC70-45077861E606}"/>
              </a:ext>
            </a:extLst>
          </p:cNvPr>
          <p:cNvSpPr txBox="1"/>
          <p:nvPr/>
        </p:nvSpPr>
        <p:spPr>
          <a:xfrm>
            <a:off x="1518051" y="4818237"/>
            <a:ext cx="1870075" cy="444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BH" sz="2286" dirty="0">
                <a:solidFill>
                  <a:prstClr val="black"/>
                </a:solidFill>
                <a:cs typeface="(AH) Manal Black" pitchFamily="2" charset="-78"/>
              </a:rPr>
              <a:t>أِلتِزِم الصَّمْت</a:t>
            </a:r>
            <a:endParaRPr lang="en-US" sz="2286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D8BEF9-B9C1-46D6-89ED-C90F87C10EB6}"/>
              </a:ext>
            </a:extLst>
          </p:cNvPr>
          <p:cNvSpPr txBox="1"/>
          <p:nvPr/>
        </p:nvSpPr>
        <p:spPr>
          <a:xfrm>
            <a:off x="196912" y="2476445"/>
            <a:ext cx="1871663" cy="796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BH" sz="2286" dirty="0">
                <a:solidFill>
                  <a:prstClr val="black"/>
                </a:solidFill>
                <a:cs typeface="(AH) Manal Black" pitchFamily="2" charset="-78"/>
              </a:rPr>
              <a:t>أَبْتَعِد عَنْ ضّجيج مَنْ حَوْلي</a:t>
            </a:r>
            <a:endParaRPr lang="en-US" sz="2286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41E221-5BC2-4FD4-8FCB-D38269C3502C}"/>
              </a:ext>
            </a:extLst>
          </p:cNvPr>
          <p:cNvSpPr txBox="1"/>
          <p:nvPr/>
        </p:nvSpPr>
        <p:spPr>
          <a:xfrm>
            <a:off x="5739012" y="4910444"/>
            <a:ext cx="2328862" cy="442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BH" sz="2286" dirty="0">
                <a:solidFill>
                  <a:prstClr val="black"/>
                </a:solidFill>
                <a:cs typeface="(AH) Manal Black" pitchFamily="2" charset="-78"/>
              </a:rPr>
              <a:t>أَسْتَمِع إلى الْمُعَلَّمة بِتِرْكيز</a:t>
            </a:r>
            <a:endParaRPr lang="en-US" sz="2286" dirty="0">
              <a:solidFill>
                <a:prstClr val="black"/>
              </a:solidFill>
              <a:cs typeface="(AH) Manal Black" pitchFamily="2" charset="-78"/>
            </a:endParaRPr>
          </a:p>
        </p:txBody>
      </p:sp>
      <p:pic>
        <p:nvPicPr>
          <p:cNvPr id="20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2ED0C67F-2F69-45C0-B64B-95201A4A8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115" y="2045643"/>
            <a:ext cx="1820862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30094595-6B50-4D2E-BEE3-3A964D8E9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688" y="3099831"/>
            <a:ext cx="204152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DB98ED1-4650-4A93-976E-CEAA59ED3275}"/>
              </a:ext>
            </a:extLst>
          </p:cNvPr>
          <p:cNvSpPr txBox="1"/>
          <p:nvPr/>
        </p:nvSpPr>
        <p:spPr>
          <a:xfrm>
            <a:off x="4140054" y="2596505"/>
            <a:ext cx="1870075" cy="795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AE" sz="2286" dirty="0">
                <a:solidFill>
                  <a:prstClr val="black"/>
                </a:solidFill>
                <a:cs typeface="(AH) Manal Black" pitchFamily="2" charset="-78"/>
              </a:rPr>
              <a:t>اُفَكِّر وأُجيب بِمُفْرَدي</a:t>
            </a:r>
          </a:p>
          <a:p>
            <a:pPr algn="ctr">
              <a:defRPr/>
            </a:pPr>
            <a:r>
              <a:rPr lang="ar-AE" sz="2286" dirty="0">
                <a:solidFill>
                  <a:prstClr val="black"/>
                </a:solidFill>
                <a:cs typeface="(AH) Manal Black" pitchFamily="2" charset="-78"/>
              </a:rPr>
              <a:t>دونَ مساعَدَة أُمي</a:t>
            </a:r>
            <a:endParaRPr lang="en-US" sz="2286" dirty="0">
              <a:solidFill>
                <a:prstClr val="black"/>
              </a:solidFill>
              <a:cs typeface="(AH) Manal Black" pitchFamily="2" charset="-78"/>
            </a:endParaRPr>
          </a:p>
        </p:txBody>
      </p:sp>
      <p:pic>
        <p:nvPicPr>
          <p:cNvPr id="23" name="Picture 4" descr="Children animated gif 6 » GIF Images Download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146" y="5347394"/>
            <a:ext cx="3623788" cy="129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A2A8CBF-F01E-455C-BC70-45077861E606}"/>
              </a:ext>
            </a:extLst>
          </p:cNvPr>
          <p:cNvSpPr txBox="1"/>
          <p:nvPr/>
        </p:nvSpPr>
        <p:spPr>
          <a:xfrm>
            <a:off x="5292080" y="6355189"/>
            <a:ext cx="402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  <a:cs typeface="(AH) Manal Black" pitchFamily="2" charset="-78"/>
              </a:rPr>
              <a:t>التعلم عن بعد ... معا نتعلم من اجل الامارات</a:t>
            </a:r>
            <a:endParaRPr lang="en-US" sz="2000" b="1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29420" y="222356"/>
            <a:ext cx="237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مبروك عليكم شهر رمضان</a:t>
            </a:r>
            <a:endParaRPr lang="en-US" sz="20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" descr="Image">
            <a:extLst>
              <a:ext uri="{FF2B5EF4-FFF2-40B4-BE49-F238E27FC236}">
                <a16:creationId xmlns:a16="http://schemas.microsoft.com/office/drawing/2014/main" id="{D693A44D-2FA7-4CA6-9639-C24E03B99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7" t="67860" r="2658" b="10145"/>
          <a:stretch/>
        </p:blipFill>
        <p:spPr bwMode="auto">
          <a:xfrm>
            <a:off x="3512397" y="4359172"/>
            <a:ext cx="2226615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/>
          <p:cNvSpPr/>
          <p:nvPr/>
        </p:nvSpPr>
        <p:spPr>
          <a:xfrm>
            <a:off x="4802908" y="4497519"/>
            <a:ext cx="349890" cy="4433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13"/>
          </a:p>
        </p:txBody>
      </p:sp>
      <p:sp>
        <p:nvSpPr>
          <p:cNvPr id="30" name="Oval 29"/>
          <p:cNvSpPr/>
          <p:nvPr/>
        </p:nvSpPr>
        <p:spPr>
          <a:xfrm>
            <a:off x="5036482" y="4497519"/>
            <a:ext cx="349890" cy="4433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13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19B78A5-3E8F-4E45-A356-A6BF85EC26CD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37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8" grpId="0"/>
      <p:bldP spid="19" grpId="0"/>
      <p:bldP spid="22" grpId="0"/>
      <p:bldP spid="29" grpId="0" animBg="1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84983A-BA9A-4E4A-B3F4-70E3FA5F6A1A}"/>
              </a:ext>
            </a:extLst>
          </p:cNvPr>
          <p:cNvSpPr txBox="1"/>
          <p:nvPr/>
        </p:nvSpPr>
        <p:spPr>
          <a:xfrm>
            <a:off x="2325756" y="1060173"/>
            <a:ext cx="4412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تصنع هند صورة لابنة عمها ، وقد طوت قطعة من الورق إلى نصفين ثم طوتها إلى نصفين ثانية ، وفتحت الورقة </a:t>
            </a:r>
          </a:p>
          <a:p>
            <a:pPr algn="ctr"/>
            <a:r>
              <a:rPr lang="ar-AE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كم عدد الأجزاء المتساوية الموجودة ؟</a:t>
            </a:r>
            <a:endParaRPr lang="en-US"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4</a:t>
            </a:r>
            <a:endParaRPr lang="en-US" sz="3200" b="1" dirty="0">
              <a:solidFill>
                <a:srgbClr val="5F0B6E"/>
              </a:solidFill>
            </a:endParaRPr>
          </a:p>
        </p:txBody>
      </p:sp>
      <p:pic>
        <p:nvPicPr>
          <p:cNvPr id="7" name="Picture 16" descr="The votes are in! All 12 Quality Street chocolates ranked from ...">
            <a:hlinkClick r:id="rId2"/>
            <a:extLst>
              <a:ext uri="{FF2B5EF4-FFF2-40B4-BE49-F238E27FC236}">
                <a16:creationId xmlns:a16="http://schemas.microsoft.com/office/drawing/2014/main" id="{4DE9A707-963A-45C9-A24D-CE0880A49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2" t="1977" r="22548" b="20760"/>
          <a:stretch/>
        </p:blipFill>
        <p:spPr bwMode="auto">
          <a:xfrm>
            <a:off x="3180521" y="4473698"/>
            <a:ext cx="2782957" cy="259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DE11E092-0CBA-41F9-9B9C-380C166C429A}"/>
              </a:ext>
            </a:extLst>
          </p:cNvPr>
          <p:cNvSpPr/>
          <p:nvPr/>
        </p:nvSpPr>
        <p:spPr>
          <a:xfrm>
            <a:off x="336857" y="6165578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9C483B-8A9C-4670-B262-A8FE7B98C675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07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4108997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أرباع</a:t>
            </a:r>
            <a:endParaRPr lang="en-US" sz="3200" b="1" dirty="0">
              <a:solidFill>
                <a:srgbClr val="5F0B6E"/>
              </a:solidFill>
            </a:endParaRPr>
          </a:p>
        </p:txBody>
      </p:sp>
      <p:pic>
        <p:nvPicPr>
          <p:cNvPr id="8" name="Picture 12" descr="The votes are in! All 12 Quality Street chocolates ranked from ...">
            <a:hlinkClick r:id="rId2"/>
            <a:extLst>
              <a:ext uri="{FF2B5EF4-FFF2-40B4-BE49-F238E27FC236}">
                <a16:creationId xmlns:a16="http://schemas.microsoft.com/office/drawing/2014/main" id="{1845DC57-B1EF-4945-88D4-AEB1B54BB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9" b="21104"/>
          <a:stretch/>
        </p:blipFill>
        <p:spPr bwMode="auto">
          <a:xfrm rot="20702120">
            <a:off x="3142437" y="4904507"/>
            <a:ext cx="5579417" cy="177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372D9E4B-563E-4A1E-9037-A5BAC1E98AE0}"/>
              </a:ext>
            </a:extLst>
          </p:cNvPr>
          <p:cNvSpPr/>
          <p:nvPr/>
        </p:nvSpPr>
        <p:spPr>
          <a:xfrm>
            <a:off x="336857" y="6165578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7" name="Question box">
            <a:extLst>
              <a:ext uri="{FF2B5EF4-FFF2-40B4-BE49-F238E27FC236}">
                <a16:creationId xmlns:a16="http://schemas.microsoft.com/office/drawing/2014/main" id="{413ADCD3-9C8D-4487-9184-506AC7887112}"/>
              </a:ext>
            </a:extLst>
          </p:cNvPr>
          <p:cNvSpPr/>
          <p:nvPr/>
        </p:nvSpPr>
        <p:spPr>
          <a:xfrm>
            <a:off x="2070586" y="1073999"/>
            <a:ext cx="4923314" cy="774290"/>
          </a:xfrm>
          <a:prstGeom prst="roundRect">
            <a:avLst/>
          </a:prstGeom>
          <a:solidFill>
            <a:srgbClr val="FF9900">
              <a:alpha val="75000"/>
            </a:srgbClr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ar-AE" sz="4400" b="1" kern="0" cap="all" dirty="0">
                <a:ln w="500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  <a:cs typeface="PT Bold Heading" pitchFamily="2" charset="-78"/>
              </a:rPr>
              <a:t>ما اسم الاجزاء المتساوية</a:t>
            </a:r>
            <a:endParaRPr lang="en-US" sz="4400" b="1" kern="0" cap="all" dirty="0">
              <a:ln w="500"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  <a:cs typeface="PT Bold Heading" pitchFamily="2" charset="-78"/>
            </a:endParaRPr>
          </a:p>
        </p:txBody>
      </p:sp>
      <p:grpSp>
        <p:nvGrpSpPr>
          <p:cNvPr id="10" name="مجموعة 117">
            <a:extLst>
              <a:ext uri="{FF2B5EF4-FFF2-40B4-BE49-F238E27FC236}">
                <a16:creationId xmlns:a16="http://schemas.microsoft.com/office/drawing/2014/main" id="{A3C6C99A-761D-4FE4-890D-A9CBB3D034E5}"/>
              </a:ext>
            </a:extLst>
          </p:cNvPr>
          <p:cNvGrpSpPr/>
          <p:nvPr/>
        </p:nvGrpSpPr>
        <p:grpSpPr>
          <a:xfrm>
            <a:off x="3447222" y="1848289"/>
            <a:ext cx="2249556" cy="1862102"/>
            <a:chOff x="3334642" y="4438006"/>
            <a:chExt cx="2798160" cy="1601597"/>
          </a:xfrm>
        </p:grpSpPr>
        <p:sp>
          <p:nvSpPr>
            <p:cNvPr id="11" name="مثلث متساوي الساقين 113">
              <a:extLst>
                <a:ext uri="{FF2B5EF4-FFF2-40B4-BE49-F238E27FC236}">
                  <a16:creationId xmlns:a16="http://schemas.microsoft.com/office/drawing/2014/main" id="{874B1FC4-6F62-43A8-AB81-506EB1A1D9B8}"/>
                </a:ext>
              </a:extLst>
            </p:cNvPr>
            <p:cNvSpPr/>
            <p:nvPr/>
          </p:nvSpPr>
          <p:spPr>
            <a:xfrm flipH="1">
              <a:off x="3334642" y="4438006"/>
              <a:ext cx="2798160" cy="1601597"/>
            </a:xfrm>
            <a:prstGeom prst="triangl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مثلث متساوي الساقين 114">
              <a:extLst>
                <a:ext uri="{FF2B5EF4-FFF2-40B4-BE49-F238E27FC236}">
                  <a16:creationId xmlns:a16="http://schemas.microsoft.com/office/drawing/2014/main" id="{3011D31B-6910-413D-BC8E-D00676485C6D}"/>
                </a:ext>
              </a:extLst>
            </p:cNvPr>
            <p:cNvSpPr/>
            <p:nvPr/>
          </p:nvSpPr>
          <p:spPr>
            <a:xfrm rot="10800000" flipH="1">
              <a:off x="3995936" y="5301207"/>
              <a:ext cx="1440159" cy="738394"/>
            </a:xfrm>
            <a:prstGeom prst="triangle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87B1838-6A1D-46A2-8285-B5A303F5ECA1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06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506521" y="3613666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أثلاث</a:t>
            </a:r>
            <a:endParaRPr lang="en-US" sz="3200" b="1" dirty="0">
              <a:solidFill>
                <a:srgbClr val="5F0B6E"/>
              </a:solidFill>
            </a:endParaRPr>
          </a:p>
        </p:txBody>
      </p:sp>
      <p:pic>
        <p:nvPicPr>
          <p:cNvPr id="7" name="Picture 8" descr="The votes are in! All 12 Quality Street chocolates ranked from ...">
            <a:hlinkClick r:id="rId2"/>
            <a:extLst>
              <a:ext uri="{FF2B5EF4-FFF2-40B4-BE49-F238E27FC236}">
                <a16:creationId xmlns:a16="http://schemas.microsoft.com/office/drawing/2014/main" id="{73D78E2A-CBF9-4337-A75C-6D8B3DCF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26" y="4728725"/>
            <a:ext cx="5336643" cy="268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44DBCF05-9284-433D-8CE5-7774B4946A90}"/>
              </a:ext>
            </a:extLst>
          </p:cNvPr>
          <p:cNvSpPr/>
          <p:nvPr/>
        </p:nvSpPr>
        <p:spPr>
          <a:xfrm>
            <a:off x="7460974" y="587444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6F02A8-2452-40FF-A5C4-8694D1CEE37E}"/>
              </a:ext>
            </a:extLst>
          </p:cNvPr>
          <p:cNvSpPr/>
          <p:nvPr/>
        </p:nvSpPr>
        <p:spPr>
          <a:xfrm>
            <a:off x="4454820" y="3244334"/>
            <a:ext cx="234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b="1" kern="0" cap="all" dirty="0">
                <a:ln w="500">
                  <a:solidFill>
                    <a:prstClr val="white"/>
                  </a:solidFill>
                </a:ln>
                <a:solidFill>
                  <a:prstClr val="white"/>
                </a:solidFill>
                <a:cs typeface="PT Bold Heading" pitchFamily="2" charset="-78"/>
              </a:rPr>
              <a:t>ا</a:t>
            </a:r>
            <a:endParaRPr lang="en-US" dirty="0"/>
          </a:p>
        </p:txBody>
      </p:sp>
      <p:sp>
        <p:nvSpPr>
          <p:cNvPr id="8" name="Question box">
            <a:extLst>
              <a:ext uri="{FF2B5EF4-FFF2-40B4-BE49-F238E27FC236}">
                <a16:creationId xmlns:a16="http://schemas.microsoft.com/office/drawing/2014/main" id="{EF186B72-02AD-47CF-B248-682522D61056}"/>
              </a:ext>
            </a:extLst>
          </p:cNvPr>
          <p:cNvSpPr/>
          <p:nvPr/>
        </p:nvSpPr>
        <p:spPr>
          <a:xfrm>
            <a:off x="2133599" y="981233"/>
            <a:ext cx="4797287" cy="774290"/>
          </a:xfrm>
          <a:prstGeom prst="roundRect">
            <a:avLst/>
          </a:prstGeom>
          <a:solidFill>
            <a:srgbClr val="FF9900">
              <a:alpha val="75000"/>
            </a:srgbClr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ar-AE" sz="4000" b="1" kern="0" cap="all" dirty="0">
                <a:ln w="500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  <a:cs typeface="PT Bold Heading" pitchFamily="2" charset="-78"/>
              </a:rPr>
              <a:t>ما اسم الاجزاء المتساوية</a:t>
            </a:r>
            <a:endParaRPr lang="en-US" sz="4000" b="1" kern="0" cap="all" dirty="0">
              <a:ln w="500"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  <a:cs typeface="PT Bold Heading" pitchFamily="2" charset="-78"/>
            </a:endParaRPr>
          </a:p>
        </p:txBody>
      </p:sp>
      <p:pic>
        <p:nvPicPr>
          <p:cNvPr id="10" name="صورة 8">
            <a:extLst>
              <a:ext uri="{FF2B5EF4-FFF2-40B4-BE49-F238E27FC236}">
                <a16:creationId xmlns:a16="http://schemas.microsoft.com/office/drawing/2014/main" id="{11543FE2-B71A-4878-94E8-53BFC9EEA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108" t="29688" r="6617" b="44275"/>
          <a:stretch/>
        </p:blipFill>
        <p:spPr>
          <a:xfrm>
            <a:off x="3199219" y="1873175"/>
            <a:ext cx="2304256" cy="16372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738C76-4E7D-4FC5-9CB0-40C6B3125A10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85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727173" y="3721208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أرباع</a:t>
            </a:r>
            <a:endParaRPr lang="en-US" sz="3200" b="1" dirty="0">
              <a:solidFill>
                <a:srgbClr val="5F0B6E"/>
              </a:solidFill>
            </a:endParaRPr>
          </a:p>
        </p:txBody>
      </p:sp>
      <p:pic>
        <p:nvPicPr>
          <p:cNvPr id="8" name="Picture 4" descr="The votes are in! All 12 Quality Street chocolates ranked from ...">
            <a:hlinkClick r:id="rId2"/>
            <a:extLst>
              <a:ext uri="{FF2B5EF4-FFF2-40B4-BE49-F238E27FC236}">
                <a16:creationId xmlns:a16="http://schemas.microsoft.com/office/drawing/2014/main" id="{DA549A00-AF97-487B-B963-22A8EECA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039" y="3631096"/>
            <a:ext cx="4683169" cy="344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93F03012-3009-4212-B617-D0645BA52693}"/>
              </a:ext>
            </a:extLst>
          </p:cNvPr>
          <p:cNvSpPr/>
          <p:nvPr/>
        </p:nvSpPr>
        <p:spPr>
          <a:xfrm>
            <a:off x="7460974" y="587444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9" name="Question box">
            <a:extLst>
              <a:ext uri="{FF2B5EF4-FFF2-40B4-BE49-F238E27FC236}">
                <a16:creationId xmlns:a16="http://schemas.microsoft.com/office/drawing/2014/main" id="{3A1FC3B0-7791-47F7-B6ED-5F2AEA15C389}"/>
              </a:ext>
            </a:extLst>
          </p:cNvPr>
          <p:cNvSpPr/>
          <p:nvPr/>
        </p:nvSpPr>
        <p:spPr>
          <a:xfrm>
            <a:off x="2345634" y="716763"/>
            <a:ext cx="4068417" cy="774290"/>
          </a:xfrm>
          <a:prstGeom prst="roundRect">
            <a:avLst/>
          </a:prstGeom>
          <a:solidFill>
            <a:srgbClr val="FF9900">
              <a:alpha val="75000"/>
            </a:srgbClr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ar-AE" sz="3600" b="1" kern="0" cap="all" dirty="0">
                <a:ln w="500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  <a:cs typeface="PT Bold Heading" pitchFamily="2" charset="-78"/>
              </a:rPr>
              <a:t>ما اسم الاجزاء المتساوية</a:t>
            </a:r>
            <a:endParaRPr lang="en-US" sz="3600" b="1" kern="0" cap="all" dirty="0">
              <a:ln w="500"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  <a:cs typeface="PT Bold Heading" pitchFamily="2" charset="-78"/>
            </a:endParaRPr>
          </a:p>
        </p:txBody>
      </p:sp>
      <p:pic>
        <p:nvPicPr>
          <p:cNvPr id="10" name="Picture 16" descr="Equivalent Fractions: Lesson for Kids | Study.com">
            <a:extLst>
              <a:ext uri="{FF2B5EF4-FFF2-40B4-BE49-F238E27FC236}">
                <a16:creationId xmlns:a16="http://schemas.microsoft.com/office/drawing/2014/main" id="{C7236EBB-289A-4391-B5B8-DA00ACA04D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8" b="15167"/>
          <a:stretch/>
        </p:blipFill>
        <p:spPr bwMode="auto">
          <a:xfrm>
            <a:off x="3577519" y="1549270"/>
            <a:ext cx="1988961" cy="142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45416AC-71A8-4E98-893B-85E2F20209FB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2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687417" y="2978643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أنصاف</a:t>
            </a:r>
            <a:endParaRPr lang="en-US" sz="3200" b="1" dirty="0">
              <a:solidFill>
                <a:srgbClr val="5F0B6E"/>
              </a:solidFill>
            </a:endParaRPr>
          </a:p>
        </p:txBody>
      </p:sp>
      <p:pic>
        <p:nvPicPr>
          <p:cNvPr id="8" name="Picture 20" descr="The votes are in! All 12 Quality Street chocolates ranked from ...">
            <a:hlinkClick r:id="rId2"/>
            <a:extLst>
              <a:ext uri="{FF2B5EF4-FFF2-40B4-BE49-F238E27FC236}">
                <a16:creationId xmlns:a16="http://schemas.microsoft.com/office/drawing/2014/main" id="{FFDBAB3B-BCD3-401F-8F75-B0A892D14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24" y="4324009"/>
            <a:ext cx="6121351" cy="308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87A5D1E6-2841-42D9-B976-59DD93DC925A}"/>
              </a:ext>
            </a:extLst>
          </p:cNvPr>
          <p:cNvSpPr/>
          <p:nvPr/>
        </p:nvSpPr>
        <p:spPr>
          <a:xfrm>
            <a:off x="7460974" y="587444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7" name="Question box">
            <a:extLst>
              <a:ext uri="{FF2B5EF4-FFF2-40B4-BE49-F238E27FC236}">
                <a16:creationId xmlns:a16="http://schemas.microsoft.com/office/drawing/2014/main" id="{5E9818D4-1BE5-4FCD-9CB4-5305A14D67CC}"/>
              </a:ext>
            </a:extLst>
          </p:cNvPr>
          <p:cNvSpPr/>
          <p:nvPr/>
        </p:nvSpPr>
        <p:spPr>
          <a:xfrm>
            <a:off x="2358887" y="769198"/>
            <a:ext cx="4346712" cy="774290"/>
          </a:xfrm>
          <a:prstGeom prst="roundRect">
            <a:avLst/>
          </a:prstGeom>
          <a:solidFill>
            <a:srgbClr val="FF9900">
              <a:alpha val="75000"/>
            </a:srgbClr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ar-AE" sz="3600" b="1" kern="0" cap="all" dirty="0">
                <a:ln w="500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  <a:cs typeface="PT Bold Heading" pitchFamily="2" charset="-78"/>
              </a:rPr>
              <a:t>ما اسم الاجزاء المتساوية</a:t>
            </a:r>
            <a:endParaRPr lang="en-US" sz="3600" b="1" kern="0" cap="all" dirty="0">
              <a:ln w="500"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  <a:cs typeface="PT Bold Heading" pitchFamily="2" charset="-78"/>
            </a:endParaRPr>
          </a:p>
        </p:txBody>
      </p:sp>
      <p:pic>
        <p:nvPicPr>
          <p:cNvPr id="10" name="Picture 8" descr="Half Orange PNG Pic | PNG Mart">
            <a:extLst>
              <a:ext uri="{FF2B5EF4-FFF2-40B4-BE49-F238E27FC236}">
                <a16:creationId xmlns:a16="http://schemas.microsoft.com/office/drawing/2014/main" id="{EE73361B-8E6B-4121-9B45-7812CD06A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172" y="1653306"/>
            <a:ext cx="1689653" cy="11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624B41-A266-4B24-B85A-85B1F4727195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65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727173" y="3515802"/>
            <a:ext cx="1689652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أرباع</a:t>
            </a:r>
            <a:endParaRPr lang="en-US" sz="3200" b="1" dirty="0">
              <a:solidFill>
                <a:srgbClr val="5F0B6E"/>
              </a:solidFill>
            </a:endParaRPr>
          </a:p>
        </p:txBody>
      </p:sp>
      <p:pic>
        <p:nvPicPr>
          <p:cNvPr id="7" name="Picture 10" descr="The votes are in! All 12 Quality Street chocolates ranked from ...">
            <a:hlinkClick r:id="rId2"/>
            <a:extLst>
              <a:ext uri="{FF2B5EF4-FFF2-40B4-BE49-F238E27FC236}">
                <a16:creationId xmlns:a16="http://schemas.microsoft.com/office/drawing/2014/main" id="{9BCFF7A8-D4E2-47C6-B16B-C49D43C3D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2" r="26739"/>
          <a:stretch/>
        </p:blipFill>
        <p:spPr bwMode="auto">
          <a:xfrm rot="1318906">
            <a:off x="257809" y="3357046"/>
            <a:ext cx="3413919" cy="383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4E7EF854-FB5F-4C02-9B4A-D4382509CE5D}"/>
              </a:ext>
            </a:extLst>
          </p:cNvPr>
          <p:cNvSpPr/>
          <p:nvPr/>
        </p:nvSpPr>
        <p:spPr>
          <a:xfrm>
            <a:off x="7460974" y="587444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sp>
        <p:nvSpPr>
          <p:cNvPr id="8" name="Question box">
            <a:extLst>
              <a:ext uri="{FF2B5EF4-FFF2-40B4-BE49-F238E27FC236}">
                <a16:creationId xmlns:a16="http://schemas.microsoft.com/office/drawing/2014/main" id="{E78A6F7F-8DEA-45C3-82A9-4EED7816DDC8}"/>
              </a:ext>
            </a:extLst>
          </p:cNvPr>
          <p:cNvSpPr/>
          <p:nvPr/>
        </p:nvSpPr>
        <p:spPr>
          <a:xfrm>
            <a:off x="2120349" y="994486"/>
            <a:ext cx="4600246" cy="774290"/>
          </a:xfrm>
          <a:prstGeom prst="roundRect">
            <a:avLst/>
          </a:prstGeom>
          <a:solidFill>
            <a:srgbClr val="FF9900">
              <a:alpha val="75000"/>
            </a:srgbClr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ar-AE" sz="4000" b="1" kern="0" cap="all" dirty="0">
                <a:ln w="500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 panose="020F0502020204030204"/>
                <a:cs typeface="PT Bold Heading" pitchFamily="2" charset="-78"/>
              </a:rPr>
              <a:t>ما اسم الاجزاء المتساوية</a:t>
            </a:r>
            <a:endParaRPr lang="en-US" sz="4000" b="1" kern="0" cap="all" dirty="0">
              <a:ln w="500">
                <a:solidFill>
                  <a:prstClr val="white"/>
                </a:solidFill>
              </a:ln>
              <a:solidFill>
                <a:prstClr val="white"/>
              </a:solidFill>
              <a:latin typeface="Calibri" panose="020F0502020204030204"/>
              <a:cs typeface="PT Bold Heading" pitchFamily="2" charset="-7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013980BB-B948-415B-BE25-4680834F6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89358" y="1814002"/>
            <a:ext cx="1965283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44A4D11-928D-4182-A221-C3D2656D4E7B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81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>
            <a:extLst>
              <a:ext uri="{FF2B5EF4-FFF2-40B4-BE49-F238E27FC236}">
                <a16:creationId xmlns:a16="http://schemas.microsoft.com/office/drawing/2014/main" id="{56B78A3E-3BD2-4A89-8E15-836AE5DBF49D}"/>
              </a:ext>
            </a:extLst>
          </p:cNvPr>
          <p:cNvSpPr/>
          <p:nvPr/>
        </p:nvSpPr>
        <p:spPr>
          <a:xfrm>
            <a:off x="3090643" y="2685875"/>
            <a:ext cx="2315818" cy="1235548"/>
          </a:xfrm>
          <a:prstGeom prst="hexagon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5F0B6E"/>
                </a:solidFill>
              </a:rPr>
              <a:t>مبروك </a:t>
            </a:r>
            <a:r>
              <a:rPr lang="ar-AE" sz="2400" b="1" dirty="0">
                <a:solidFill>
                  <a:srgbClr val="5F0B6E"/>
                </a:solidFill>
              </a:rPr>
              <a:t>لقد حصلت على وسام</a:t>
            </a:r>
            <a:endParaRPr lang="en-US" sz="3200" b="1" dirty="0">
              <a:solidFill>
                <a:srgbClr val="5F0B6E"/>
              </a:solidFill>
            </a:endParaRPr>
          </a:p>
        </p:txBody>
      </p:sp>
      <p:sp>
        <p:nvSpPr>
          <p:cNvPr id="8" name="Rectangle 7">
            <a:hlinkClick r:id="rId2" action="ppaction://hlinksldjump"/>
            <a:extLst>
              <a:ext uri="{FF2B5EF4-FFF2-40B4-BE49-F238E27FC236}">
                <a16:creationId xmlns:a16="http://schemas.microsoft.com/office/drawing/2014/main" id="{44C52AFB-92DA-46B2-8845-FDAD3A04E791}"/>
              </a:ext>
            </a:extLst>
          </p:cNvPr>
          <p:cNvSpPr/>
          <p:nvPr/>
        </p:nvSpPr>
        <p:spPr>
          <a:xfrm>
            <a:off x="7460974" y="5874442"/>
            <a:ext cx="1346169" cy="395416"/>
          </a:xfrm>
          <a:prstGeom prst="rect">
            <a:avLst/>
          </a:prstGeom>
          <a:solidFill>
            <a:srgbClr val="DAA621"/>
          </a:solidFill>
          <a:ln>
            <a:solidFill>
              <a:srgbClr val="DCA8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Back</a:t>
            </a:r>
          </a:p>
        </p:txBody>
      </p:sp>
      <p:pic>
        <p:nvPicPr>
          <p:cNvPr id="9" name="Picture 18" descr="The votes are in! All 12 Quality Street chocolates ranked from ...">
            <a:hlinkClick r:id="rId3"/>
            <a:extLst>
              <a:ext uri="{FF2B5EF4-FFF2-40B4-BE49-F238E27FC236}">
                <a16:creationId xmlns:a16="http://schemas.microsoft.com/office/drawing/2014/main" id="{3731CF77-808F-4886-973E-90DDA0BE22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94"/>
          <a:stretch/>
        </p:blipFill>
        <p:spPr bwMode="auto">
          <a:xfrm>
            <a:off x="301912" y="4478022"/>
            <a:ext cx="5412662" cy="228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CF9717-3948-4086-B091-E28AF6B2D5BF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74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208EA81-FAC3-4BEF-B54E-0C266130B1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38848" r="31888" b="18609"/>
          <a:stretch/>
        </p:blipFill>
        <p:spPr>
          <a:xfrm>
            <a:off x="1043608" y="539384"/>
            <a:ext cx="7452828" cy="604867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324EB69-3FC2-44FE-82FC-51D343255120}"/>
              </a:ext>
            </a:extLst>
          </p:cNvPr>
          <p:cNvSpPr txBox="1"/>
          <p:nvPr/>
        </p:nvSpPr>
        <p:spPr>
          <a:xfrm>
            <a:off x="2555777" y="1673874"/>
            <a:ext cx="1368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نصفان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7F5BF0C-6AAF-4AE7-8F2E-FD8527F961EC}"/>
              </a:ext>
            </a:extLst>
          </p:cNvPr>
          <p:cNvSpPr txBox="1"/>
          <p:nvPr/>
        </p:nvSpPr>
        <p:spPr>
          <a:xfrm>
            <a:off x="6372200" y="1694195"/>
            <a:ext cx="1324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أرباع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BA9767-6DB7-4F27-B475-ED5FFA1142E8}"/>
              </a:ext>
            </a:extLst>
          </p:cNvPr>
          <p:cNvSpPr txBox="1"/>
          <p:nvPr/>
        </p:nvSpPr>
        <p:spPr>
          <a:xfrm>
            <a:off x="2951821" y="3105834"/>
            <a:ext cx="1368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أثلاث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9C81ED0-83B5-4EEE-8CCC-7F21EB881D67}"/>
              </a:ext>
            </a:extLst>
          </p:cNvPr>
          <p:cNvSpPr txBox="1"/>
          <p:nvPr/>
        </p:nvSpPr>
        <p:spPr>
          <a:xfrm>
            <a:off x="6228184" y="3105834"/>
            <a:ext cx="1324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أثلاث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88230437-BB74-4711-8A23-DACBB5C39462}"/>
              </a:ext>
            </a:extLst>
          </p:cNvPr>
          <p:cNvCxnSpPr>
            <a:cxnSpLocks/>
          </p:cNvCxnSpPr>
          <p:nvPr/>
        </p:nvCxnSpPr>
        <p:spPr>
          <a:xfrm>
            <a:off x="5401127" y="5320996"/>
            <a:ext cx="630912" cy="7083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8C1B2C51-A6A8-484D-9DE6-BFEE57972613}"/>
              </a:ext>
            </a:extLst>
          </p:cNvPr>
          <p:cNvCxnSpPr>
            <a:cxnSpLocks/>
          </p:cNvCxnSpPr>
          <p:nvPr/>
        </p:nvCxnSpPr>
        <p:spPr>
          <a:xfrm flipH="1">
            <a:off x="5385792" y="5301208"/>
            <a:ext cx="630912" cy="72811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89742FC3-95A1-42AE-A546-263D22DCAC5E}"/>
              </a:ext>
            </a:extLst>
          </p:cNvPr>
          <p:cNvCxnSpPr>
            <a:cxnSpLocks/>
          </p:cNvCxnSpPr>
          <p:nvPr/>
        </p:nvCxnSpPr>
        <p:spPr>
          <a:xfrm>
            <a:off x="2267744" y="5166953"/>
            <a:ext cx="0" cy="77715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1F00B716-8FA2-4180-A564-96B0610894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76" t="44867" r="41751" b="48608"/>
          <a:stretch/>
        </p:blipFill>
        <p:spPr>
          <a:xfrm>
            <a:off x="5272838" y="1331555"/>
            <a:ext cx="986408" cy="9277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44008" y="131083"/>
            <a:ext cx="4369338" cy="707886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الوحدة 10 الأشكال الهندسية و الحصص المتساوية</a:t>
            </a:r>
          </a:p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الدرس 7: الأنصاف و الأثلاث و الأرباع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2A8CBF-F01E-455C-BC70-45077861E606}"/>
              </a:ext>
            </a:extLst>
          </p:cNvPr>
          <p:cNvSpPr txBox="1"/>
          <p:nvPr/>
        </p:nvSpPr>
        <p:spPr>
          <a:xfrm>
            <a:off x="5292080" y="6355189"/>
            <a:ext cx="402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  <a:cs typeface="(AH) Manal Black" pitchFamily="2" charset="-78"/>
              </a:rPr>
              <a:t>التعلم عن بعد ... معا نتعلم من اجل الامارات</a:t>
            </a:r>
            <a:endParaRPr lang="en-US" sz="2000" b="1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29420" y="222356"/>
            <a:ext cx="237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مبروك عليكم شهر رمضان</a:t>
            </a:r>
            <a:endParaRPr lang="en-US" sz="20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6A63C1-F4B3-4687-BDB0-CEB90CBDED44}"/>
              </a:ext>
            </a:extLst>
          </p:cNvPr>
          <p:cNvSpPr/>
          <p:nvPr/>
        </p:nvSpPr>
        <p:spPr>
          <a:xfrm>
            <a:off x="49980" y="6480313"/>
            <a:ext cx="8988003" cy="35858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22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 descr="asmaa">
            <a:extLst>
              <a:ext uri="{FF2B5EF4-FFF2-40B4-BE49-F238E27FC236}">
                <a16:creationId xmlns:a16="http://schemas.microsoft.com/office/drawing/2014/main" id="{F4B34915-ED89-4C34-9069-339BADD64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83" y="930055"/>
            <a:ext cx="1440160" cy="17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DAE32DD0-B2E3-4C0D-AF6B-FFD72CF67CD6}"/>
              </a:ext>
            </a:extLst>
          </p:cNvPr>
          <p:cNvSpPr/>
          <p:nvPr/>
        </p:nvSpPr>
        <p:spPr>
          <a:xfrm>
            <a:off x="3635896" y="926532"/>
            <a:ext cx="4248472" cy="1440160"/>
          </a:xfrm>
          <a:prstGeom prst="wedgeRoundRectCallout">
            <a:avLst>
              <a:gd name="adj1" fmla="val -88907"/>
              <a:gd name="adj2" fmla="val 3612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99E4733-7ACB-4740-9B65-47F8808ED57F}"/>
              </a:ext>
            </a:extLst>
          </p:cNvPr>
          <p:cNvSpPr/>
          <p:nvPr/>
        </p:nvSpPr>
        <p:spPr>
          <a:xfrm>
            <a:off x="2706682" y="1140406"/>
            <a:ext cx="49439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solidFill>
                  <a:srgbClr val="FFFF00"/>
                </a:solidFill>
              </a:rPr>
              <a:t>كيف يمكنك تقسيم شطيرة بحيث يحصل أربعة أفراد على أجزاء متساوية  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EC50360-698D-40D8-944B-4E08AA358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0283" y="2366692"/>
            <a:ext cx="3384376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F4D1430F-85BA-44AA-8CF7-5009D99E0855}"/>
              </a:ext>
            </a:extLst>
          </p:cNvPr>
          <p:cNvSpPr txBox="1"/>
          <p:nvPr/>
        </p:nvSpPr>
        <p:spPr>
          <a:xfrm>
            <a:off x="539552" y="5319310"/>
            <a:ext cx="7776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تقسيم الفطيرة إلى أربعة أجزاء متساوية بحيث كل فرد يأخذ ربع فطيرة </a:t>
            </a:r>
            <a:endParaRPr lang="en-US" sz="3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163042"/>
            <a:ext cx="4369338" cy="707886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الوحدة 10 الأشكال الهندسية و الحصص المتساوية</a:t>
            </a:r>
          </a:p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الدرس 7: الأنصاف و الأثلاث و الأرباع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2A8CBF-F01E-455C-BC70-45077861E606}"/>
              </a:ext>
            </a:extLst>
          </p:cNvPr>
          <p:cNvSpPr txBox="1"/>
          <p:nvPr/>
        </p:nvSpPr>
        <p:spPr>
          <a:xfrm>
            <a:off x="5292080" y="6355189"/>
            <a:ext cx="402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  <a:cs typeface="(AH) Manal Black" pitchFamily="2" charset="-78"/>
              </a:rPr>
              <a:t>التعلم عن بعد ... معا نتعلم من اجل الامارات</a:t>
            </a:r>
            <a:endParaRPr lang="en-US" sz="2000" b="1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29420" y="222356"/>
            <a:ext cx="237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مبروك عليكم شهر رمضان</a:t>
            </a:r>
            <a:endParaRPr lang="en-US" sz="20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FDCD2D-416D-416D-A85B-DF805F36C979}"/>
              </a:ext>
            </a:extLst>
          </p:cNvPr>
          <p:cNvSpPr/>
          <p:nvPr/>
        </p:nvSpPr>
        <p:spPr>
          <a:xfrm>
            <a:off x="49980" y="6480313"/>
            <a:ext cx="8988003" cy="35858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85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502EE1C-AB72-4B69-AAF7-0C646FA52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96" t="13138" r="33432" b="43570"/>
          <a:stretch/>
        </p:blipFill>
        <p:spPr>
          <a:xfrm>
            <a:off x="611560" y="476672"/>
            <a:ext cx="7848872" cy="576064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47FEE753-742A-41D9-8C83-F60EF6E4BFA8}"/>
              </a:ext>
            </a:extLst>
          </p:cNvPr>
          <p:cNvSpPr txBox="1"/>
          <p:nvPr/>
        </p:nvSpPr>
        <p:spPr>
          <a:xfrm>
            <a:off x="6156176" y="1844824"/>
            <a:ext cx="1368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نصفان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9FCF270-E772-4ADB-BBBA-5F8A5A79EB51}"/>
              </a:ext>
            </a:extLst>
          </p:cNvPr>
          <p:cNvSpPr txBox="1"/>
          <p:nvPr/>
        </p:nvSpPr>
        <p:spPr>
          <a:xfrm>
            <a:off x="2483768" y="1844824"/>
            <a:ext cx="1368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أثلاث 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5" name="رابط مستقيم 4">
            <a:extLst>
              <a:ext uri="{FF2B5EF4-FFF2-40B4-BE49-F238E27FC236}">
                <a16:creationId xmlns:a16="http://schemas.microsoft.com/office/drawing/2014/main" id="{970A659D-4C2C-4861-93CC-5EA9803D17F2}"/>
              </a:ext>
            </a:extLst>
          </p:cNvPr>
          <p:cNvCxnSpPr>
            <a:cxnSpLocks/>
          </p:cNvCxnSpPr>
          <p:nvPr/>
        </p:nvCxnSpPr>
        <p:spPr>
          <a:xfrm flipH="1">
            <a:off x="5292080" y="3573016"/>
            <a:ext cx="414889" cy="504056"/>
          </a:xfrm>
          <a:prstGeom prst="line">
            <a:avLst/>
          </a:prstGeom>
          <a:ln w="571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7D421898-FACB-436E-9144-3CB700267591}"/>
              </a:ext>
            </a:extLst>
          </p:cNvPr>
          <p:cNvCxnSpPr>
            <a:cxnSpLocks/>
          </p:cNvCxnSpPr>
          <p:nvPr/>
        </p:nvCxnSpPr>
        <p:spPr>
          <a:xfrm flipV="1">
            <a:off x="1475656" y="3356992"/>
            <a:ext cx="576064" cy="720080"/>
          </a:xfrm>
          <a:prstGeom prst="line">
            <a:avLst/>
          </a:prstGeom>
          <a:ln w="571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346C286D-F6F0-40F3-9E5F-64856B53B7DB}"/>
              </a:ext>
            </a:extLst>
          </p:cNvPr>
          <p:cNvCxnSpPr>
            <a:cxnSpLocks/>
          </p:cNvCxnSpPr>
          <p:nvPr/>
        </p:nvCxnSpPr>
        <p:spPr>
          <a:xfrm flipH="1" flipV="1">
            <a:off x="1475656" y="3429000"/>
            <a:ext cx="576064" cy="64807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1F9F6C01-2291-4570-A69F-FE7F76F47720}"/>
              </a:ext>
            </a:extLst>
          </p:cNvPr>
          <p:cNvCxnSpPr>
            <a:cxnSpLocks/>
          </p:cNvCxnSpPr>
          <p:nvPr/>
        </p:nvCxnSpPr>
        <p:spPr>
          <a:xfrm flipH="1">
            <a:off x="5220072" y="5085184"/>
            <a:ext cx="648072" cy="6480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44A28563-D2E8-4439-9708-EAC4BE3E5C7A}"/>
              </a:ext>
            </a:extLst>
          </p:cNvPr>
          <p:cNvCxnSpPr>
            <a:cxnSpLocks/>
          </p:cNvCxnSpPr>
          <p:nvPr/>
        </p:nvCxnSpPr>
        <p:spPr>
          <a:xfrm>
            <a:off x="2123728" y="5045164"/>
            <a:ext cx="0" cy="68809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مستقيم 33">
            <a:extLst>
              <a:ext uri="{FF2B5EF4-FFF2-40B4-BE49-F238E27FC236}">
                <a16:creationId xmlns:a16="http://schemas.microsoft.com/office/drawing/2014/main" id="{4E949405-D5A6-4049-9244-9183DB578E58}"/>
              </a:ext>
            </a:extLst>
          </p:cNvPr>
          <p:cNvCxnSpPr>
            <a:cxnSpLocks/>
          </p:cNvCxnSpPr>
          <p:nvPr/>
        </p:nvCxnSpPr>
        <p:spPr>
          <a:xfrm>
            <a:off x="1769481" y="5047060"/>
            <a:ext cx="0" cy="68809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55582" y="68468"/>
            <a:ext cx="4369338" cy="707886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الوحدة 10 الأشكال الهندسية و الحصص المتساوية</a:t>
            </a:r>
          </a:p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الدرس 7: الأنصاف و الأثلاث و الأرباع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2A8CBF-F01E-455C-BC70-45077861E606}"/>
              </a:ext>
            </a:extLst>
          </p:cNvPr>
          <p:cNvSpPr txBox="1"/>
          <p:nvPr/>
        </p:nvSpPr>
        <p:spPr>
          <a:xfrm>
            <a:off x="5292080" y="6355189"/>
            <a:ext cx="402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  <a:cs typeface="(AH) Manal Black" pitchFamily="2" charset="-78"/>
              </a:rPr>
              <a:t>التعلم عن بعد ... معا نتعلم من اجل الامارات</a:t>
            </a:r>
            <a:endParaRPr lang="en-US" sz="2000" b="1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29420" y="222356"/>
            <a:ext cx="237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مبروك عليكم شهر رمضان</a:t>
            </a:r>
            <a:endParaRPr lang="en-US" sz="20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82A01D-F069-4939-B33C-FBA796EE7379}"/>
              </a:ext>
            </a:extLst>
          </p:cNvPr>
          <p:cNvSpPr/>
          <p:nvPr/>
        </p:nvSpPr>
        <p:spPr>
          <a:xfrm>
            <a:off x="49980" y="6480313"/>
            <a:ext cx="8988003" cy="35858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0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3" y="1404503"/>
            <a:ext cx="2117229" cy="1762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002230" y="1777722"/>
            <a:ext cx="271315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endParaRPr lang="ar-AE" sz="2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/>
            <a:r>
              <a:rPr lang="ar-AE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التغذية الراجعة </a:t>
            </a:r>
          </a:p>
          <a:p>
            <a:pPr algn="ctr" rtl="1"/>
            <a:r>
              <a:rPr lang="ar-AE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1404503"/>
            <a:ext cx="2117229" cy="1762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337934" y="1777722"/>
            <a:ext cx="271315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endParaRPr lang="ar-AE" sz="2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/>
            <a:r>
              <a:rPr lang="ar-AE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التهيئة</a:t>
            </a:r>
          </a:p>
          <a:p>
            <a:pPr algn="ctr" rtl="1"/>
            <a:r>
              <a:rPr lang="ar-AE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04503"/>
            <a:ext cx="2117229" cy="1762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73637" y="1777722"/>
            <a:ext cx="271315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endParaRPr lang="ar-AE" sz="2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/>
            <a:r>
              <a:rPr lang="ar-AE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نتاج التعلم</a:t>
            </a:r>
          </a:p>
          <a:p>
            <a:pPr algn="ctr" rtl="1"/>
            <a:r>
              <a:rPr lang="ar-AE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861048"/>
            <a:ext cx="2117229" cy="1762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6074237" y="4234267"/>
            <a:ext cx="271315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endParaRPr lang="ar-AE" sz="2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/>
            <a:r>
              <a:rPr lang="ar-AE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شرح الدرس</a:t>
            </a:r>
          </a:p>
          <a:p>
            <a:pPr algn="ctr" rtl="1"/>
            <a:r>
              <a:rPr lang="ar-AE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14" y="3882265"/>
            <a:ext cx="2117229" cy="1762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3317651" y="4255484"/>
            <a:ext cx="271315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endParaRPr lang="ar-AE" sz="2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/>
            <a:r>
              <a:rPr lang="ar-AE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اعتمد على نفسك</a:t>
            </a:r>
          </a:p>
          <a:p>
            <a:pPr algn="ctr" rtl="1"/>
            <a:r>
              <a:rPr lang="ar-AE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23" y="3882265"/>
            <a:ext cx="2117229" cy="1762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590460" y="4255484"/>
            <a:ext cx="271315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endParaRPr lang="ar-AE" sz="2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/>
            <a:r>
              <a:rPr lang="ar-AE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التقويم الختامي</a:t>
            </a:r>
          </a:p>
          <a:p>
            <a:pPr algn="ctr" rtl="1"/>
            <a:r>
              <a:rPr lang="ar-AE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FEAA1E-1A00-4CE6-A0FE-B068B12BA298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24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4C0C64ED-7B96-4E4D-8F54-D1BDA0E3B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42" t="55918" r="33887" b="16997"/>
          <a:stretch/>
        </p:blipFill>
        <p:spPr>
          <a:xfrm>
            <a:off x="629816" y="1052736"/>
            <a:ext cx="7884368" cy="4248472"/>
          </a:xfrm>
          <a:prstGeom prst="rect">
            <a:avLst/>
          </a:prstGeom>
        </p:spPr>
      </p:pic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5EA14A5F-4D2D-4F34-BF34-B1F5C8F7BF09}"/>
              </a:ext>
            </a:extLst>
          </p:cNvPr>
          <p:cNvCxnSpPr>
            <a:cxnSpLocks/>
          </p:cNvCxnSpPr>
          <p:nvPr/>
        </p:nvCxnSpPr>
        <p:spPr>
          <a:xfrm>
            <a:off x="6300192" y="2636912"/>
            <a:ext cx="64807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14C28EA6-6677-4736-AB6F-E98CAB028674}"/>
              </a:ext>
            </a:extLst>
          </p:cNvPr>
          <p:cNvCxnSpPr>
            <a:cxnSpLocks/>
          </p:cNvCxnSpPr>
          <p:nvPr/>
        </p:nvCxnSpPr>
        <p:spPr>
          <a:xfrm>
            <a:off x="3491880" y="2257375"/>
            <a:ext cx="0" cy="75907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6208D1E3-8930-4A5B-9D87-62F640183F00}"/>
              </a:ext>
            </a:extLst>
          </p:cNvPr>
          <p:cNvCxnSpPr>
            <a:cxnSpLocks/>
          </p:cNvCxnSpPr>
          <p:nvPr/>
        </p:nvCxnSpPr>
        <p:spPr>
          <a:xfrm flipH="1">
            <a:off x="2699792" y="4043508"/>
            <a:ext cx="648072" cy="75364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E1A8DB46-CF9D-4B84-A797-E2400FE85289}"/>
              </a:ext>
            </a:extLst>
          </p:cNvPr>
          <p:cNvCxnSpPr>
            <a:cxnSpLocks/>
          </p:cNvCxnSpPr>
          <p:nvPr/>
        </p:nvCxnSpPr>
        <p:spPr>
          <a:xfrm>
            <a:off x="2699792" y="3987306"/>
            <a:ext cx="648072" cy="9312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75705A59-F129-43B5-B373-9471EBB8AE44}"/>
              </a:ext>
            </a:extLst>
          </p:cNvPr>
          <p:cNvCxnSpPr>
            <a:cxnSpLocks/>
          </p:cNvCxnSpPr>
          <p:nvPr/>
        </p:nvCxnSpPr>
        <p:spPr>
          <a:xfrm>
            <a:off x="6732240" y="4293096"/>
            <a:ext cx="108012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812C4D8E-B1B2-40E0-A998-10B7737F6DE9}"/>
              </a:ext>
            </a:extLst>
          </p:cNvPr>
          <p:cNvCxnSpPr>
            <a:cxnSpLocks/>
          </p:cNvCxnSpPr>
          <p:nvPr/>
        </p:nvCxnSpPr>
        <p:spPr>
          <a:xfrm>
            <a:off x="6732240" y="4581128"/>
            <a:ext cx="108012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27984" y="432520"/>
            <a:ext cx="4369338" cy="707886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الوحدة 10 الأشكال الهندسية و الحصص المتساوية</a:t>
            </a:r>
          </a:p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الدرس 7: الأنصاف و الأثلاث و الأرباع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2A8CBF-F01E-455C-BC70-45077861E606}"/>
              </a:ext>
            </a:extLst>
          </p:cNvPr>
          <p:cNvSpPr txBox="1"/>
          <p:nvPr/>
        </p:nvSpPr>
        <p:spPr>
          <a:xfrm>
            <a:off x="5292080" y="6355189"/>
            <a:ext cx="402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  <a:cs typeface="(AH) Manal Black" pitchFamily="2" charset="-78"/>
              </a:rPr>
              <a:t>التعلم عن بعد ... معا نتعلم من اجل الامارات</a:t>
            </a:r>
            <a:endParaRPr lang="en-US" sz="2000" b="1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29420" y="222356"/>
            <a:ext cx="237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مبروك عليكم شهر رمضان</a:t>
            </a:r>
            <a:endParaRPr lang="en-US" sz="20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DBB9E7-03D5-460E-AC1F-2EBB1378B09C}"/>
              </a:ext>
            </a:extLst>
          </p:cNvPr>
          <p:cNvSpPr/>
          <p:nvPr/>
        </p:nvSpPr>
        <p:spPr>
          <a:xfrm>
            <a:off x="49980" y="6480313"/>
            <a:ext cx="8988003" cy="35858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31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3AA9275-E2F2-41B9-9EB4-33635671B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56" t="10221" r="33856" b="36571"/>
          <a:stretch/>
        </p:blipFill>
        <p:spPr>
          <a:xfrm>
            <a:off x="329420" y="548680"/>
            <a:ext cx="8611918" cy="576064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2074F7E3-AFE8-47D5-926D-00CFD863E029}"/>
              </a:ext>
            </a:extLst>
          </p:cNvPr>
          <p:cNvSpPr txBox="1"/>
          <p:nvPr/>
        </p:nvSpPr>
        <p:spPr>
          <a:xfrm>
            <a:off x="5292080" y="1916832"/>
            <a:ext cx="1368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ثلث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988BD2E-A122-4745-B15D-6F8CD4DBE3EF}"/>
              </a:ext>
            </a:extLst>
          </p:cNvPr>
          <p:cNvSpPr txBox="1"/>
          <p:nvPr/>
        </p:nvSpPr>
        <p:spPr>
          <a:xfrm>
            <a:off x="5652120" y="3608149"/>
            <a:ext cx="1368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نصف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A2E7B42-70F0-4F5C-81FF-748605D140FD}"/>
              </a:ext>
            </a:extLst>
          </p:cNvPr>
          <p:cNvSpPr txBox="1"/>
          <p:nvPr/>
        </p:nvSpPr>
        <p:spPr>
          <a:xfrm>
            <a:off x="5292080" y="5323547"/>
            <a:ext cx="1368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139528"/>
            <a:ext cx="4369338" cy="707886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الوحدة 10 الأشكال الهندسية و الحصص المتساوية</a:t>
            </a:r>
          </a:p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الدرس 7: الأنصاف و الأثلاث و الأرباع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2A8CBF-F01E-455C-BC70-45077861E606}"/>
              </a:ext>
            </a:extLst>
          </p:cNvPr>
          <p:cNvSpPr txBox="1"/>
          <p:nvPr/>
        </p:nvSpPr>
        <p:spPr>
          <a:xfrm>
            <a:off x="5292080" y="6355189"/>
            <a:ext cx="402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  <a:cs typeface="(AH) Manal Black" pitchFamily="2" charset="-78"/>
              </a:rPr>
              <a:t>التعلم عن بعد ... معا نتعلم من اجل الامارات</a:t>
            </a:r>
            <a:endParaRPr lang="en-US" sz="2000" b="1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29420" y="222356"/>
            <a:ext cx="237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مبروك عليكم شهر رمضان</a:t>
            </a:r>
            <a:endParaRPr lang="en-US" sz="20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3F0E7B-1B01-4BE7-899D-07109C9F8919}"/>
              </a:ext>
            </a:extLst>
          </p:cNvPr>
          <p:cNvSpPr/>
          <p:nvPr/>
        </p:nvSpPr>
        <p:spPr>
          <a:xfrm>
            <a:off x="49980" y="6480313"/>
            <a:ext cx="8988003" cy="35858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61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 descr="asmaa">
            <a:extLst>
              <a:ext uri="{FF2B5EF4-FFF2-40B4-BE49-F238E27FC236}">
                <a16:creationId xmlns:a16="http://schemas.microsoft.com/office/drawing/2014/main" id="{E7780E28-6C9A-4E9E-B35B-D55AFCAE6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83" y="930055"/>
            <a:ext cx="1440160" cy="17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CFA0C038-0D1A-4E45-A749-7E0E08B0AFFC}"/>
              </a:ext>
            </a:extLst>
          </p:cNvPr>
          <p:cNvSpPr/>
          <p:nvPr/>
        </p:nvSpPr>
        <p:spPr>
          <a:xfrm>
            <a:off x="3851920" y="930055"/>
            <a:ext cx="4248472" cy="1440160"/>
          </a:xfrm>
          <a:prstGeom prst="wedgeRoundRectCallout">
            <a:avLst>
              <a:gd name="adj1" fmla="val -88907"/>
              <a:gd name="adj2" fmla="val 3612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0AEC121-9B2E-4F7F-AC58-99DA53070EA3}"/>
              </a:ext>
            </a:extLst>
          </p:cNvPr>
          <p:cNvSpPr/>
          <p:nvPr/>
        </p:nvSpPr>
        <p:spPr>
          <a:xfrm>
            <a:off x="3635896" y="1195219"/>
            <a:ext cx="38706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800" b="1" dirty="0">
                <a:solidFill>
                  <a:schemeClr val="bg1"/>
                </a:solidFill>
              </a:rPr>
              <a:t>بين عدد الأجزاء المتساوية  بطريقتين مختلفتين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9F4376D-1A89-4F2D-BAA1-507D6AC0C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299" t="67379" r="39763" b="17800"/>
          <a:stretch/>
        </p:blipFill>
        <p:spPr>
          <a:xfrm>
            <a:off x="971600" y="2740582"/>
            <a:ext cx="7200800" cy="3245671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BFD3FDC5-EB6A-4C96-94DE-F1C1E22F62E3}"/>
              </a:ext>
            </a:extLst>
          </p:cNvPr>
          <p:cNvCxnSpPr>
            <a:cxnSpLocks/>
          </p:cNvCxnSpPr>
          <p:nvPr/>
        </p:nvCxnSpPr>
        <p:spPr>
          <a:xfrm flipH="1" flipV="1">
            <a:off x="3851920" y="2852936"/>
            <a:ext cx="1296144" cy="108012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11B3B564-C1FA-4968-83B6-E125FA0160F5}"/>
              </a:ext>
            </a:extLst>
          </p:cNvPr>
          <p:cNvCxnSpPr>
            <a:cxnSpLocks/>
          </p:cNvCxnSpPr>
          <p:nvPr/>
        </p:nvCxnSpPr>
        <p:spPr>
          <a:xfrm flipV="1">
            <a:off x="3851920" y="2852936"/>
            <a:ext cx="1296144" cy="108012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8BFAF7C1-AA04-4AA8-85E3-116C56427EEB}"/>
              </a:ext>
            </a:extLst>
          </p:cNvPr>
          <p:cNvCxnSpPr>
            <a:cxnSpLocks/>
          </p:cNvCxnSpPr>
          <p:nvPr/>
        </p:nvCxnSpPr>
        <p:spPr>
          <a:xfrm flipH="1">
            <a:off x="2051720" y="3392996"/>
            <a:ext cx="136815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9254BA25-0D99-49E9-A6E5-6CBE0E8C1F4F}"/>
              </a:ext>
            </a:extLst>
          </p:cNvPr>
          <p:cNvCxnSpPr>
            <a:cxnSpLocks/>
          </p:cNvCxnSpPr>
          <p:nvPr/>
        </p:nvCxnSpPr>
        <p:spPr>
          <a:xfrm flipV="1">
            <a:off x="2735796" y="2812838"/>
            <a:ext cx="0" cy="112021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2000" y="126596"/>
            <a:ext cx="4369338" cy="707886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الوحدة 10 الأشكال الهندسية و الحصص المتساوية</a:t>
            </a:r>
          </a:p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الدرس 7: الأنصاف و الأثلاث و الأرباع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AB614E-CD99-4DCB-9DE4-271EC16A2D32}"/>
              </a:ext>
            </a:extLst>
          </p:cNvPr>
          <p:cNvSpPr/>
          <p:nvPr/>
        </p:nvSpPr>
        <p:spPr>
          <a:xfrm>
            <a:off x="49980" y="6480313"/>
            <a:ext cx="8988003" cy="35858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49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5D41F3-46DA-49B6-960A-BF554C463E4D}"/>
              </a:ext>
            </a:extLst>
          </p:cNvPr>
          <p:cNvSpPr/>
          <p:nvPr/>
        </p:nvSpPr>
        <p:spPr>
          <a:xfrm>
            <a:off x="1308100" y="927960"/>
            <a:ext cx="6527801" cy="4463192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4" name="Picture 3" descr="A picture containing object&#10;&#10;Description automatically generated">
            <a:extLst>
              <a:ext uri="{FF2B5EF4-FFF2-40B4-BE49-F238E27FC236}">
                <a16:creationId xmlns:a16="http://schemas.microsoft.com/office/drawing/2014/main" id="{5D0EF418-B4E2-47EE-A72F-78698C4FC2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38" b="39712" l="62867" r="78644">
                        <a14:foregroundMark x1="68746" y1="39652" x2="70906" y2="32034"/>
                        <a14:foregroundMark x1="70906" y1="32034" x2="70906" y2="31734"/>
                        <a14:foregroundMark x1="78824" y1="21056" x2="78824" y2="21056"/>
                        <a14:foregroundMark x1="70726" y1="12418" x2="70726" y2="12418"/>
                        <a14:foregroundMark x1="70906" y1="12238" x2="70906" y2="12238"/>
                        <a14:foregroundMark x1="71086" y1="12058" x2="71806" y2="12418"/>
                        <a14:foregroundMark x1="62927" y1="20216" x2="62987" y2="21356"/>
                        <a14:foregroundMark x1="71326" y1="39712" x2="71986" y2="37672"/>
                        <a14:backgroundMark x1="71986" y1="11398" x2="71986" y2="11398"/>
                        <a14:backgroundMark x1="69946" y1="11398" x2="69946" y2="11398"/>
                        <a14:backgroundMark x1="70786" y1="11338" x2="70786" y2="11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52" t="8288" r="19549" b="57478"/>
          <a:stretch/>
        </p:blipFill>
        <p:spPr>
          <a:xfrm>
            <a:off x="1142999" y="3007704"/>
            <a:ext cx="1386770" cy="2485720"/>
          </a:xfrm>
          <a:prstGeom prst="rect">
            <a:avLst/>
          </a:prstGeom>
        </p:spPr>
      </p:pic>
      <p:pic>
        <p:nvPicPr>
          <p:cNvPr id="13" name="لحن جميل لشهر رمضان">
            <a:hlinkClick r:id="" action="ppaction://media"/>
            <a:extLst>
              <a:ext uri="{FF2B5EF4-FFF2-40B4-BE49-F238E27FC236}">
                <a16:creationId xmlns:a16="http://schemas.microsoft.com/office/drawing/2014/main" id="{8A3EBC3A-B39A-4794-ACB9-E24E70FA6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9358" y="5346518"/>
            <a:ext cx="360416" cy="360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F79E8D-BE54-4D06-AF8F-1649AFDE1F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" b="97301" l="76425" r="97900">
                        <a14:foregroundMark x1="80624" y1="37013" x2="78644" y2="63467"/>
                        <a14:foregroundMark x1="78644" y1="63467" x2="78164" y2="56809"/>
                        <a14:foregroundMark x1="79904" y1="44451" x2="85183" y2="36113"/>
                        <a14:foregroundMark x1="85183" y1="36113" x2="87762" y2="27055"/>
                        <a14:foregroundMark x1="87762" y1="27055" x2="88542" y2="45411"/>
                        <a14:foregroundMark x1="92442" y1="13317" x2="95441" y2="54829"/>
                        <a14:foregroundMark x1="78884" y1="7678" x2="80624" y2="49610"/>
                        <a14:foregroundMark x1="76425" y1="6419" x2="81104" y2="7918"/>
                        <a14:foregroundMark x1="77924" y1="4919" x2="82124" y2="5459"/>
                        <a14:foregroundMark x1="79364" y1="1980" x2="95681" y2="2460"/>
                        <a14:foregroundMark x1="97421" y1="5699" x2="93581" y2="85963"/>
                        <a14:foregroundMark x1="93581" y1="85963" x2="90762" y2="94301"/>
                        <a14:foregroundMark x1="90762" y1="94301" x2="82783" y2="87822"/>
                        <a14:foregroundMark x1="82783" y1="87822" x2="77445" y2="70546"/>
                        <a14:foregroundMark x1="77445" y1="70546" x2="77624" y2="69886"/>
                        <a14:foregroundMark x1="76687" y1="35573" x2="76665" y2="34793"/>
                        <a14:foregroundMark x1="78404" y1="95801" x2="76821" y2="40252"/>
                        <a14:foregroundMark x1="79124" y1="96761" x2="94961" y2="97301"/>
                        <a14:foregroundMark x1="84823" y1="78524" x2="94421" y2="80744"/>
                        <a14:foregroundMark x1="94421" y1="80744" x2="96161" y2="81704"/>
                        <a14:foregroundMark x1="96161" y1="94301" x2="97900" y2="17756"/>
                        <a14:foregroundMark x1="81824" y1="30894" x2="84343" y2="26155"/>
                        <a14:backgroundMark x1="76665" y1="39232" x2="76425" y2="36533"/>
                        <a14:backgroundMark x1="77385" y1="39772" x2="75945" y2="36053"/>
                        <a14:backgroundMark x1="77145" y1="35333" x2="76185" y2="36773"/>
                        <a14:backgroundMark x1="75705" y1="38752" x2="76665" y2="37792"/>
                        <a14:backgroundMark x1="76905" y1="35573" x2="76905" y2="40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79" r="16667" b="63704"/>
          <a:stretch/>
        </p:blipFill>
        <p:spPr>
          <a:xfrm rot="5400000">
            <a:off x="997848" y="5387810"/>
            <a:ext cx="503219" cy="2398955"/>
          </a:xfrm>
          <a:prstGeom prst="rect">
            <a:avLst/>
          </a:prstGeom>
        </p:spPr>
      </p:pic>
      <p:pic>
        <p:nvPicPr>
          <p:cNvPr id="11" name="Picture 2" descr="بالعربي نتعلم: موقع اطفال نهتم بكل ما يدعم تعلُّم الأطفال بطريقة ممتعة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1" y="3695142"/>
            <a:ext cx="1464469" cy="148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صور رمضان كريم , صور شهر الصوم مساء الخير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38495" y="1174867"/>
            <a:ext cx="1915484" cy="170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4CAC23-2C4D-496B-8347-B256AEF5640C}"/>
              </a:ext>
            </a:extLst>
          </p:cNvPr>
          <p:cNvSpPr txBox="1"/>
          <p:nvPr/>
        </p:nvSpPr>
        <p:spPr>
          <a:xfrm>
            <a:off x="168427" y="1581269"/>
            <a:ext cx="63732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300" b="1" dirty="0">
                <a:solidFill>
                  <a:prstClr val="black"/>
                </a:solidFill>
              </a:rPr>
              <a:t>فخورة بكم يا أبطالي الصغار ! </a:t>
            </a:r>
          </a:p>
          <a:p>
            <a:pPr algn="ctr"/>
            <a:r>
              <a:rPr lang="ar-AE" sz="3300" b="1" dirty="0">
                <a:solidFill>
                  <a:prstClr val="black"/>
                </a:solidFill>
              </a:rPr>
              <a:t>شكراً على مجهودكم اليوم ! </a:t>
            </a:r>
            <a:endParaRPr lang="en-US" sz="3300" b="1" dirty="0">
              <a:solidFill>
                <a:prstClr val="black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1DB17B-0E3F-4DEF-8F19-1C01EA8F6970}"/>
              </a:ext>
            </a:extLst>
          </p:cNvPr>
          <p:cNvSpPr txBox="1"/>
          <p:nvPr/>
        </p:nvSpPr>
        <p:spPr>
          <a:xfrm>
            <a:off x="2529769" y="2965241"/>
            <a:ext cx="4594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سيحصل كل بطل على </a:t>
            </a:r>
            <a:r>
              <a:rPr lang="ar-AE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وسام الحضور المثالي </a:t>
            </a:r>
            <a:r>
              <a:rPr lang="ar-AE" sz="2400" b="1" dirty="0">
                <a:solidFill>
                  <a:srgbClr val="FF0000"/>
                </a:solidFill>
              </a:rPr>
              <a:t>في بوابة التعلم الذكي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6" name="Picture 15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id="{AD0CABCA-A549-475E-A93B-27B4F5ABD2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367" y="3810960"/>
            <a:ext cx="1806672" cy="16824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8E6622-94DB-479B-A4B4-418B03D9B1FC}"/>
              </a:ext>
            </a:extLst>
          </p:cNvPr>
          <p:cNvSpPr txBox="1"/>
          <p:nvPr/>
        </p:nvSpPr>
        <p:spPr>
          <a:xfrm>
            <a:off x="4296270" y="4250563"/>
            <a:ext cx="45943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000" b="1" dirty="0">
                <a:solidFill>
                  <a:prstClr val="white"/>
                </a:solidFill>
              </a:rPr>
              <a:t>شكراً لكل أم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63711B-7D2E-4D90-BAC7-688E0F69984B}"/>
              </a:ext>
            </a:extLst>
          </p:cNvPr>
          <p:cNvSpPr/>
          <p:nvPr/>
        </p:nvSpPr>
        <p:spPr>
          <a:xfrm>
            <a:off x="49980" y="6480313"/>
            <a:ext cx="8988003" cy="35858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73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284112-AB3E-4004-BFB2-203C0E0DFCF4}"/>
              </a:ext>
            </a:extLst>
          </p:cNvPr>
          <p:cNvSpPr txBox="1"/>
          <p:nvPr/>
        </p:nvSpPr>
        <p:spPr>
          <a:xfrm>
            <a:off x="2350827" y="1092822"/>
            <a:ext cx="6056274" cy="85408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342900"/>
            <a:r>
              <a:rPr lang="ar-AE" sz="49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ما هو هذا الشكل ؟</a:t>
            </a:r>
            <a:endParaRPr lang="en-US" sz="49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Space rocket toy from a surprise egg. Educational cartoon for children (معدل)">
            <a:hlinkClick r:id="" action="ppaction://media"/>
            <a:extLst>
              <a:ext uri="{FF2B5EF4-FFF2-40B4-BE49-F238E27FC236}">
                <a16:creationId xmlns:a16="http://schemas.microsoft.com/office/drawing/2014/main" id="{EC11DCB1-8640-4C6A-9E62-873334110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9327" y="1076273"/>
            <a:ext cx="457200" cy="4572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8B3B4D-C35F-461B-B3B6-6FE389EAD7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875" y1="13931" x2="51875" y2="25655"/>
                        <a14:foregroundMark x1="48646" y1="19724" x2="46042" y2="27448"/>
                        <a14:foregroundMark x1="46042" y1="27448" x2="45729" y2="40138"/>
                        <a14:foregroundMark x1="51771" y1="25931" x2="50625" y2="31172"/>
                        <a14:foregroundMark x1="59062" y1="53379" x2="55521" y2="47862"/>
                        <a14:foregroundMark x1="55521" y1="47862" x2="55417" y2="47724"/>
                        <a14:foregroundMark x1="41875" y1="52690" x2="44167" y2="4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4" t="7343" r="36720" b="29275"/>
          <a:stretch/>
        </p:blipFill>
        <p:spPr>
          <a:xfrm>
            <a:off x="3606856" y="1923819"/>
            <a:ext cx="2124214" cy="391428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E6FE13C-8B0C-491A-AA4A-116945FECDAD}"/>
              </a:ext>
            </a:extLst>
          </p:cNvPr>
          <p:cNvSpPr/>
          <p:nvPr/>
        </p:nvSpPr>
        <p:spPr>
          <a:xfrm>
            <a:off x="4147075" y="2754816"/>
            <a:ext cx="1016597" cy="960761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ar-AE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مكعب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6CE2E985-F42F-42E6-AFDE-FC9FAE9D7A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875" y1="13931" x2="51875" y2="25655"/>
                        <a14:foregroundMark x1="48646" y1="19724" x2="46042" y2="27448"/>
                        <a14:foregroundMark x1="46042" y1="27448" x2="45729" y2="40138"/>
                        <a14:foregroundMark x1="51771" y1="25931" x2="50625" y2="31172"/>
                        <a14:foregroundMark x1="59062" y1="53379" x2="55521" y2="47862"/>
                        <a14:foregroundMark x1="55521" y1="47862" x2="55417" y2="47724"/>
                        <a14:foregroundMark x1="41875" y1="52690" x2="44167" y2="4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4" t="7343" r="36720" b="29275"/>
          <a:stretch/>
        </p:blipFill>
        <p:spPr>
          <a:xfrm>
            <a:off x="5822094" y="1923819"/>
            <a:ext cx="2124214" cy="391428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6CC1575-9247-4329-B9E3-5C95A3B3BE38}"/>
              </a:ext>
            </a:extLst>
          </p:cNvPr>
          <p:cNvSpPr/>
          <p:nvPr/>
        </p:nvSpPr>
        <p:spPr>
          <a:xfrm>
            <a:off x="6420277" y="2754816"/>
            <a:ext cx="927847" cy="960761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ar-AE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اسطوانة</a:t>
            </a:r>
            <a:endParaRPr 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7450A664-4911-4798-8C97-B52DE851D5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875" y1="13931" x2="51875" y2="25655"/>
                        <a14:foregroundMark x1="48646" y1="19724" x2="46042" y2="27448"/>
                        <a14:foregroundMark x1="46042" y1="27448" x2="45729" y2="40138"/>
                        <a14:foregroundMark x1="51771" y1="25931" x2="50625" y2="31172"/>
                        <a14:foregroundMark x1="59062" y1="53379" x2="55521" y2="47862"/>
                        <a14:foregroundMark x1="55521" y1="47862" x2="55417" y2="47724"/>
                        <a14:foregroundMark x1="41875" y1="52690" x2="44167" y2="4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4" t="7343" r="36720" b="29275"/>
          <a:stretch/>
        </p:blipFill>
        <p:spPr>
          <a:xfrm>
            <a:off x="1288720" y="1850896"/>
            <a:ext cx="2124214" cy="391428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6388ED4F-42D6-4943-9B8F-71F93A0E6FF2}"/>
              </a:ext>
            </a:extLst>
          </p:cNvPr>
          <p:cNvSpPr/>
          <p:nvPr/>
        </p:nvSpPr>
        <p:spPr>
          <a:xfrm>
            <a:off x="1873286" y="2681893"/>
            <a:ext cx="955080" cy="960761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ar-AE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هرم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1" t="55153" b="6539"/>
          <a:stretch/>
        </p:blipFill>
        <p:spPr>
          <a:xfrm>
            <a:off x="7044469" y="838657"/>
            <a:ext cx="1362632" cy="13393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2A8CBF-F01E-455C-BC70-45077861E606}"/>
              </a:ext>
            </a:extLst>
          </p:cNvPr>
          <p:cNvSpPr txBox="1"/>
          <p:nvPr/>
        </p:nvSpPr>
        <p:spPr>
          <a:xfrm>
            <a:off x="5292080" y="6355189"/>
            <a:ext cx="402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  <a:cs typeface="(AH) Manal Black" pitchFamily="2" charset="-78"/>
              </a:rPr>
              <a:t>التعلم عن بعد ... معا نتعلم من اجل الامارات</a:t>
            </a:r>
            <a:endParaRPr lang="en-US" sz="2000" b="1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29420" y="222356"/>
            <a:ext cx="237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مبروك عليكم شهر رمضان</a:t>
            </a:r>
            <a:endParaRPr lang="en-US" sz="20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F4A3AE-A0DE-423A-A9F5-9DE640B9BC8D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7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4.58333E-6 0.00023 C 0.01355 -0.16482 0.00157 0.00417 -4.58333E-6 -0.34676 C -0.00117 -0.6 -4.58333E-6 -0.85324 -4.58333E-6 -1.10671 L -4.58333E-6 -1.10648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5532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2.5E-6 0.00023 C 0.01354 -0.16458 0.00157 0.00417 -2.5E-6 -0.34676 C -0.00121 -0.6 -2.5E-6 -0.85324 -2.5E-6 -1.10671 L -2.5E-6 -1.10648 " pathEditMode="relative" rAng="0" ptsTypes="AAA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5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4.58333E-6 0.00023 L -4.58333E-6 1.44676 L -4.58333E-6 1.446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233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4.58333E-6 0.00023 L -4.58333E-6 1.44676 L -4.58333E-6 1.44699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73 0.03982 -0.00277 0.07986 -0.00503 0.11991 C -0.00607 0.13773 -0.00815 0.15556 -0.01006 0.17315 C -0.01163 0.18658 -0.0151 0.19977 -0.0151 0.2132 C -0.01684 0.6044 -0.0151 0.99537 -0.0151 1.38658 L -0.0151 1.38658 " pathEditMode="relative" ptsTypes="AAAAA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73 0.03982 -0.00277 0.07986 -0.00503 0.11991 C -0.00607 0.13773 -0.00815 0.15556 -0.01006 0.17315 C -0.01163 0.18658 -0.0151 0.19977 -0.0151 0.2132 C -0.01684 0.6044 -0.0151 0.99537 -0.0151 1.38658 L -0.0151 1.38658 " pathEditMode="relative" ptsTypes="AAAAA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0284112-AB3E-4004-BFB2-203C0E0DFCF4}"/>
              </a:ext>
            </a:extLst>
          </p:cNvPr>
          <p:cNvSpPr txBox="1"/>
          <p:nvPr/>
        </p:nvSpPr>
        <p:spPr>
          <a:xfrm>
            <a:off x="2350827" y="1092822"/>
            <a:ext cx="6290253" cy="85408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342900"/>
            <a:r>
              <a:rPr lang="ar-AE" sz="49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ما هو هذا الشكل ؟</a:t>
            </a:r>
            <a:endParaRPr lang="en-US" sz="49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Space rocket toy from a surprise egg. Educational cartoon for children (معدل)">
            <a:hlinkClick r:id="" action="ppaction://media"/>
            <a:extLst>
              <a:ext uri="{FF2B5EF4-FFF2-40B4-BE49-F238E27FC236}">
                <a16:creationId xmlns:a16="http://schemas.microsoft.com/office/drawing/2014/main" id="{EC11DCB1-8640-4C6A-9E62-873334110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9327" y="1076273"/>
            <a:ext cx="457200" cy="4572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8B3B4D-C35F-461B-B3B6-6FE389EAD7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875" y1="13931" x2="51875" y2="25655"/>
                        <a14:foregroundMark x1="48646" y1="19724" x2="46042" y2="27448"/>
                        <a14:foregroundMark x1="46042" y1="27448" x2="45729" y2="40138"/>
                        <a14:foregroundMark x1="51771" y1="25931" x2="50625" y2="31172"/>
                        <a14:foregroundMark x1="59062" y1="53379" x2="55521" y2="47862"/>
                        <a14:foregroundMark x1="55521" y1="47862" x2="55417" y2="47724"/>
                        <a14:foregroundMark x1="41875" y1="52690" x2="44167" y2="4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4" t="7343" r="36720" b="29275"/>
          <a:stretch/>
        </p:blipFill>
        <p:spPr>
          <a:xfrm>
            <a:off x="5731067" y="1850896"/>
            <a:ext cx="2124214" cy="391428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E6FE13C-8B0C-491A-AA4A-116945FECDAD}"/>
              </a:ext>
            </a:extLst>
          </p:cNvPr>
          <p:cNvSpPr/>
          <p:nvPr/>
        </p:nvSpPr>
        <p:spPr>
          <a:xfrm>
            <a:off x="6315633" y="2681893"/>
            <a:ext cx="955080" cy="960761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ar-AE" sz="3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كرة</a:t>
            </a:r>
            <a:endParaRPr lang="en-US" sz="3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6CE2E985-F42F-42E6-AFDE-FC9FAE9D7A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875" y1="13931" x2="51875" y2="25655"/>
                        <a14:foregroundMark x1="48646" y1="19724" x2="46042" y2="27448"/>
                        <a14:foregroundMark x1="46042" y1="27448" x2="45729" y2="40138"/>
                        <a14:foregroundMark x1="51771" y1="25931" x2="50625" y2="31172"/>
                        <a14:foregroundMark x1="59062" y1="53379" x2="55521" y2="47862"/>
                        <a14:foregroundMark x1="55521" y1="47862" x2="55417" y2="47724"/>
                        <a14:foregroundMark x1="41875" y1="52690" x2="44167" y2="4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4" t="7343" r="36720" b="29275"/>
          <a:stretch/>
        </p:blipFill>
        <p:spPr>
          <a:xfrm>
            <a:off x="3509894" y="1850896"/>
            <a:ext cx="2124214" cy="391428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6CC1575-9247-4329-B9E3-5C95A3B3BE38}"/>
              </a:ext>
            </a:extLst>
          </p:cNvPr>
          <p:cNvSpPr/>
          <p:nvPr/>
        </p:nvSpPr>
        <p:spPr>
          <a:xfrm>
            <a:off x="4029774" y="2681893"/>
            <a:ext cx="1052040" cy="960761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ar-AE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مكعب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7450A664-4911-4798-8C97-B52DE851D5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875" y1="13931" x2="51875" y2="25655"/>
                        <a14:foregroundMark x1="48646" y1="19724" x2="46042" y2="27448"/>
                        <a14:foregroundMark x1="46042" y1="27448" x2="45729" y2="40138"/>
                        <a14:foregroundMark x1="51771" y1="25931" x2="50625" y2="31172"/>
                        <a14:foregroundMark x1="59062" y1="53379" x2="55521" y2="47862"/>
                        <a14:foregroundMark x1="55521" y1="47862" x2="55417" y2="47724"/>
                        <a14:foregroundMark x1="41875" y1="52690" x2="44167" y2="4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4" t="7343" r="36720" b="29275"/>
          <a:stretch/>
        </p:blipFill>
        <p:spPr>
          <a:xfrm>
            <a:off x="1288720" y="1850896"/>
            <a:ext cx="2124214" cy="391428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6388ED4F-42D6-4943-9B8F-71F93A0E6FF2}"/>
              </a:ext>
            </a:extLst>
          </p:cNvPr>
          <p:cNvSpPr/>
          <p:nvPr/>
        </p:nvSpPr>
        <p:spPr>
          <a:xfrm>
            <a:off x="1873286" y="2681893"/>
            <a:ext cx="955080" cy="960761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ar-AE" sz="3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هرم</a:t>
            </a:r>
            <a:endParaRPr lang="en-US" sz="3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9" t="264" r="33229" b="60871"/>
          <a:stretch/>
        </p:blipFill>
        <p:spPr>
          <a:xfrm>
            <a:off x="7282435" y="879453"/>
            <a:ext cx="1145690" cy="11848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2A8CBF-F01E-455C-BC70-45077861E606}"/>
              </a:ext>
            </a:extLst>
          </p:cNvPr>
          <p:cNvSpPr txBox="1"/>
          <p:nvPr/>
        </p:nvSpPr>
        <p:spPr>
          <a:xfrm>
            <a:off x="5292080" y="6355189"/>
            <a:ext cx="402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  <a:cs typeface="(AH) Manal Black" pitchFamily="2" charset="-78"/>
              </a:rPr>
              <a:t>التعلم عن بعد ... معا نتعلم من اجل الامارات</a:t>
            </a:r>
            <a:endParaRPr lang="en-US" sz="2000" b="1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29420" y="222356"/>
            <a:ext cx="237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مبروك عليكم شهر رمضان</a:t>
            </a:r>
            <a:endParaRPr lang="en-US" sz="20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D2D123-FBDA-4A3E-8353-B3CE2B8FD244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31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355 -0.16435 0.00157 0.00417 0 -0.34676 C -0.00121 -0.6 0 -0.85324 0 -1.10671 L 0 -1.10671 " pathEditMode="relative" ptsTypes="AAAAA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355 -0.16435 0.00157 0.00417 0 -0.34676 C -0.00121 -0.6 0 -0.85324 0 -1.10671 L 0 -1.10671 " pathEditMode="relative" ptsTypes="AAA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0 1.44676 L 0 1.44676 " pathEditMode="relative" ptsTypes="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2.91667E-6 0.00023 L 2.91667E-6 1.44653 L 2.91667E-6 1.44676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73 0.03982 -0.00277 0.07986 -0.00503 0.11991 C -0.00607 0.13773 -0.00815 0.15556 -0.01006 0.17315 C -0.01163 0.18658 -0.0151 0.19977 -0.0151 0.2132 C -0.01684 0.6044 -0.0151 0.99537 -0.0151 1.38658 L -0.0151 1.38658 " pathEditMode="relative" ptsTypes="AAAAA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73 0.03982 -0.00277 0.07986 -0.00503 0.11991 C -0.00607 0.13773 -0.00815 0.15556 -0.01006 0.17315 C -0.01163 0.18658 -0.0151 0.19977 -0.0151 0.2132 C -0.01684 0.6044 -0.0151 0.99537 -0.0151 1.38658 L -0.0151 1.38658 " pathEditMode="relative" ptsTypes="AAAAA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284112-AB3E-4004-BFB2-203C0E0DFCF4}"/>
              </a:ext>
            </a:extLst>
          </p:cNvPr>
          <p:cNvSpPr txBox="1"/>
          <p:nvPr/>
        </p:nvSpPr>
        <p:spPr>
          <a:xfrm>
            <a:off x="2334691" y="1117975"/>
            <a:ext cx="6362867" cy="85408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342900"/>
            <a:r>
              <a:rPr lang="ar-AE" sz="49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ما هو هذا الشكل ؟</a:t>
            </a:r>
            <a:endParaRPr lang="en-US" sz="49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Space rocket toy from a surprise egg. Educational cartoon for children (معدل)">
            <a:hlinkClick r:id="" action="ppaction://media"/>
            <a:extLst>
              <a:ext uri="{FF2B5EF4-FFF2-40B4-BE49-F238E27FC236}">
                <a16:creationId xmlns:a16="http://schemas.microsoft.com/office/drawing/2014/main" id="{EC11DCB1-8640-4C6A-9E62-873334110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9327" y="1076273"/>
            <a:ext cx="457200" cy="4572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8B3B4D-C35F-461B-B3B6-6FE389EAD7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875" y1="13931" x2="51875" y2="25655"/>
                        <a14:foregroundMark x1="48646" y1="19724" x2="46042" y2="27448"/>
                        <a14:foregroundMark x1="46042" y1="27448" x2="45729" y2="40138"/>
                        <a14:foregroundMark x1="51771" y1="25931" x2="50625" y2="31172"/>
                        <a14:foregroundMark x1="59062" y1="53379" x2="55521" y2="47862"/>
                        <a14:foregroundMark x1="55521" y1="47862" x2="55417" y2="47724"/>
                        <a14:foregroundMark x1="41875" y1="52690" x2="44167" y2="4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4" t="7343" r="36720" b="29275"/>
          <a:stretch/>
        </p:blipFill>
        <p:spPr>
          <a:xfrm>
            <a:off x="1346247" y="1923819"/>
            <a:ext cx="2124214" cy="391428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E6FE13C-8B0C-491A-AA4A-116945FECDAD}"/>
              </a:ext>
            </a:extLst>
          </p:cNvPr>
          <p:cNvSpPr/>
          <p:nvPr/>
        </p:nvSpPr>
        <p:spPr>
          <a:xfrm>
            <a:off x="1930814" y="2754816"/>
            <a:ext cx="955080" cy="960761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ar-AE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منشور</a:t>
            </a:r>
          </a:p>
          <a:p>
            <a:pPr algn="ctr" defTabSz="342900"/>
            <a:r>
              <a:rPr lang="ar-AE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مستطيل</a:t>
            </a:r>
            <a:endParaRPr lang="en-US" sz="1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6CE2E985-F42F-42E6-AFDE-FC9FAE9D7A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875" y1="13931" x2="51875" y2="25655"/>
                        <a14:foregroundMark x1="48646" y1="19724" x2="46042" y2="27448"/>
                        <a14:foregroundMark x1="46042" y1="27448" x2="45729" y2="40138"/>
                        <a14:foregroundMark x1="51771" y1="25931" x2="50625" y2="31172"/>
                        <a14:foregroundMark x1="59062" y1="53379" x2="55521" y2="47862"/>
                        <a14:foregroundMark x1="55521" y1="47862" x2="55417" y2="47724"/>
                        <a14:foregroundMark x1="41875" y1="52690" x2="44167" y2="4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4" t="7343" r="36720" b="29275"/>
          <a:stretch/>
        </p:blipFill>
        <p:spPr>
          <a:xfrm>
            <a:off x="5876787" y="1923819"/>
            <a:ext cx="2124214" cy="391428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6CC1575-9247-4329-B9E3-5C95A3B3BE38}"/>
              </a:ext>
            </a:extLst>
          </p:cNvPr>
          <p:cNvSpPr/>
          <p:nvPr/>
        </p:nvSpPr>
        <p:spPr>
          <a:xfrm>
            <a:off x="6461354" y="2754816"/>
            <a:ext cx="955080" cy="960761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ar-AE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مكعب</a:t>
            </a:r>
            <a:endParaRPr lang="en-US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7450A664-4911-4798-8C97-B52DE851D5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875" y1="13931" x2="51875" y2="25655"/>
                        <a14:foregroundMark x1="48646" y1="19724" x2="46042" y2="27448"/>
                        <a14:foregroundMark x1="46042" y1="27448" x2="45729" y2="40138"/>
                        <a14:foregroundMark x1="51771" y1="25931" x2="50625" y2="31172"/>
                        <a14:foregroundMark x1="59062" y1="53379" x2="55521" y2="47862"/>
                        <a14:foregroundMark x1="55521" y1="47862" x2="55417" y2="47724"/>
                        <a14:foregroundMark x1="41875" y1="52690" x2="44167" y2="4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4" t="7343" r="36720" b="29275"/>
          <a:stretch/>
        </p:blipFill>
        <p:spPr>
          <a:xfrm>
            <a:off x="3509894" y="1923819"/>
            <a:ext cx="2124214" cy="391428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6388ED4F-42D6-4943-9B8F-71F93A0E6FF2}"/>
              </a:ext>
            </a:extLst>
          </p:cNvPr>
          <p:cNvSpPr/>
          <p:nvPr/>
        </p:nvSpPr>
        <p:spPr>
          <a:xfrm>
            <a:off x="4094460" y="2754816"/>
            <a:ext cx="955080" cy="960761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ar-AE" sz="3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هرم</a:t>
            </a:r>
            <a:endParaRPr lang="en-US" sz="3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35" b="60193"/>
          <a:stretch/>
        </p:blipFill>
        <p:spPr>
          <a:xfrm>
            <a:off x="7178987" y="857250"/>
            <a:ext cx="1639911" cy="13784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2A8CBF-F01E-455C-BC70-45077861E606}"/>
              </a:ext>
            </a:extLst>
          </p:cNvPr>
          <p:cNvSpPr txBox="1"/>
          <p:nvPr/>
        </p:nvSpPr>
        <p:spPr>
          <a:xfrm>
            <a:off x="5292080" y="6355189"/>
            <a:ext cx="402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  <a:cs typeface="(AH) Manal Black" pitchFamily="2" charset="-78"/>
              </a:rPr>
              <a:t>التعلم عن بعد ... معا نتعلم من اجل الامارات</a:t>
            </a:r>
            <a:endParaRPr lang="en-US" sz="2000" b="1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29420" y="222356"/>
            <a:ext cx="237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مبروك عليكم شهر رمضان</a:t>
            </a:r>
            <a:endParaRPr lang="en-US" sz="20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579798-1502-430F-89F7-27DBA17FED39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7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1.38889E-6 0.00023 C 0.01354 -0.16482 0.00156 0.00417 1.38889E-6 -0.34676 C -0.00122 -0.6 1.38889E-6 -0.85324 1.38889E-6 -1.10671 L 1.38889E-6 -1.10648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5532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1.38889E-6 0.00023 C 0.01354 -0.16481 0.00156 0.00417 1.38889E-6 -0.34676 C -0.00122 -0.6 1.38889E-6 -0.85324 1.38889E-6 -1.10671 L 1.38889E-6 -1.10648 " pathEditMode="relative" rAng="0" ptsTypes="AAA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5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48148E-6 L 1.11111E-6 0.00023 L 1.11111E-6 1.44676 L 1.11111E-6 1.446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233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1.11111E-6 0.00023 L 1.11111E-6 1.44676 L 1.11111E-6 1.44699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0.00023 C -0.00174 0.03982 -0.00278 0.07986 -0.00503 0.11991 C -0.00608 0.13773 -0.00816 0.15556 -0.01007 0.17315 C -0.01163 0.18658 -0.0151 0.19977 -0.0151 0.2132 C -0.01684 0.6044 -0.0151 0.99537 -0.0151 1.38658 L -0.0151 1.38681 " pathEditMode="relative" rAng="0" ptsTypes="AAAAA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6932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0.00023 C -0.00174 0.03981 -0.00278 0.07986 -0.00503 0.11991 C -0.00608 0.13773 -0.00816 0.15555 -0.01007 0.17315 C -0.01163 0.18657 -0.0151 0.19977 -0.0151 0.21319 C -0.01684 0.6044 -0.0151 0.99537 -0.0151 1.38657 L -0.0151 1.3868 " pathEditMode="relative" rAng="0" ptsTypes="AAAAA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6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عن الاجزاء المتساوية">
            <a:hlinkClick r:id="" action="ppaction://media"/>
            <a:extLst>
              <a:ext uri="{FF2B5EF4-FFF2-40B4-BE49-F238E27FC236}">
                <a16:creationId xmlns:a16="http://schemas.microsoft.com/office/drawing/2014/main" id="{5009A8F9-04B7-4210-8B10-A739B4C48B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980728"/>
            <a:ext cx="7344816" cy="47525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2A8CBF-F01E-455C-BC70-45077861E606}"/>
              </a:ext>
            </a:extLst>
          </p:cNvPr>
          <p:cNvSpPr txBox="1"/>
          <p:nvPr/>
        </p:nvSpPr>
        <p:spPr>
          <a:xfrm>
            <a:off x="5292080" y="6355189"/>
            <a:ext cx="402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  <a:cs typeface="(AH) Manal Black" pitchFamily="2" charset="-78"/>
              </a:rPr>
              <a:t>التعلم عن بعد ... معا نتعلم من اجل الامارات</a:t>
            </a:r>
            <a:endParaRPr lang="en-US" sz="2000" b="1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29420" y="222356"/>
            <a:ext cx="237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مبروك عليكم شهر رمضان</a:t>
            </a:r>
            <a:endParaRPr lang="en-US" sz="20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1C9CFF-1CEB-44D5-BC04-63CB7D8F5370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78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27984" y="432520"/>
            <a:ext cx="4369338" cy="707886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الوحدة 10 الأشكال الهندسية و الحصص المتساوية</a:t>
            </a:r>
          </a:p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الدرس 7: الأنصاف و الأثلاث و الأرباع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50105" y="742139"/>
            <a:ext cx="2713154" cy="40011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000" b="1" dirty="0">
                <a:latin typeface="Arial" panose="020B0604020202020204" pitchFamily="34" charset="0"/>
                <a:cs typeface="Arial" panose="020B0604020202020204" pitchFamily="34" charset="0"/>
              </a:rPr>
              <a:t>الأحد :2020 / مايو /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2A8CBF-F01E-455C-BC70-45077861E606}"/>
              </a:ext>
            </a:extLst>
          </p:cNvPr>
          <p:cNvSpPr txBox="1"/>
          <p:nvPr/>
        </p:nvSpPr>
        <p:spPr>
          <a:xfrm>
            <a:off x="5292080" y="6355189"/>
            <a:ext cx="402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AE" sz="2000" b="1" dirty="0">
                <a:solidFill>
                  <a:prstClr val="black"/>
                </a:solidFill>
                <a:cs typeface="(AH) Manal Black" pitchFamily="2" charset="-78"/>
              </a:rPr>
              <a:t>التعلم عن بعد ... معا نتعلم من اجل الامارات</a:t>
            </a:r>
            <a:endParaRPr lang="en-US" sz="2000" b="1" dirty="0">
              <a:solidFill>
                <a:prstClr val="black"/>
              </a:solidFill>
              <a:cs typeface="(AH) Manal Black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6EC11F-FD82-49FC-A3DE-75BEE9E619B4}"/>
              </a:ext>
            </a:extLst>
          </p:cNvPr>
          <p:cNvSpPr txBox="1"/>
          <p:nvPr/>
        </p:nvSpPr>
        <p:spPr>
          <a:xfrm>
            <a:off x="329420" y="222356"/>
            <a:ext cx="237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مبروك عليكم شهر رمضان</a:t>
            </a:r>
            <a:endParaRPr lang="en-US" sz="20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ستطيل: زوايا مستديرة 4">
            <a:extLst>
              <a:ext uri="{FF2B5EF4-FFF2-40B4-BE49-F238E27FC236}">
                <a16:creationId xmlns:a16="http://schemas.microsoft.com/office/drawing/2014/main" id="{EBE0A6F8-A2B1-4285-B2D8-1784F961A658}"/>
              </a:ext>
            </a:extLst>
          </p:cNvPr>
          <p:cNvSpPr/>
          <p:nvPr/>
        </p:nvSpPr>
        <p:spPr>
          <a:xfrm>
            <a:off x="1691680" y="2204864"/>
            <a:ext cx="5904656" cy="9361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dirty="0">
                <a:solidFill>
                  <a:schemeClr val="accent4">
                    <a:lumMod val="75000"/>
                  </a:schemeClr>
                </a:solidFill>
                <a:cs typeface="Akhbar MT" pitchFamily="2" charset="-78"/>
              </a:rPr>
              <a:t>عنوان الدرس </a:t>
            </a:r>
            <a:endParaRPr lang="en-US" sz="6600" dirty="0">
              <a:solidFill>
                <a:schemeClr val="accent4">
                  <a:lumMod val="75000"/>
                </a:schemeClr>
              </a:solidFill>
              <a:cs typeface="Akhbar MT" pitchFamily="2" charset="-78"/>
            </a:endParaRPr>
          </a:p>
        </p:txBody>
      </p:sp>
      <p:grpSp>
        <p:nvGrpSpPr>
          <p:cNvPr id="10" name="مجموعة 1">
            <a:extLst>
              <a:ext uri="{FF2B5EF4-FFF2-40B4-BE49-F238E27FC236}">
                <a16:creationId xmlns:a16="http://schemas.microsoft.com/office/drawing/2014/main" id="{AC438641-17C6-40C2-8BF1-682CF7E22DEF}"/>
              </a:ext>
            </a:extLst>
          </p:cNvPr>
          <p:cNvGrpSpPr/>
          <p:nvPr/>
        </p:nvGrpSpPr>
        <p:grpSpPr>
          <a:xfrm>
            <a:off x="1691680" y="3918099"/>
            <a:ext cx="8264827" cy="1828800"/>
            <a:chOff x="1272524" y="4278139"/>
            <a:chExt cx="8264827" cy="1828800"/>
          </a:xfrm>
        </p:grpSpPr>
        <p:sp>
          <p:nvSpPr>
            <p:cNvPr id="11" name="مستطيل: زوايا مستديرة 5">
              <a:extLst>
                <a:ext uri="{FF2B5EF4-FFF2-40B4-BE49-F238E27FC236}">
                  <a16:creationId xmlns:a16="http://schemas.microsoft.com/office/drawing/2014/main" id="{83D037DB-E90D-47E7-B3E8-57C02A1253DC}"/>
                </a:ext>
              </a:extLst>
            </p:cNvPr>
            <p:cNvSpPr/>
            <p:nvPr/>
          </p:nvSpPr>
          <p:spPr>
            <a:xfrm>
              <a:off x="1272524" y="4293096"/>
              <a:ext cx="5904656" cy="93610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chemeClr val="accent3">
                    <a:lumMod val="60000"/>
                    <a:lumOff val="40000"/>
                  </a:schemeClr>
                </a:solidFill>
                <a:cs typeface="Akhbar MT" pitchFamily="2" charset="-78"/>
              </a:endParaRPr>
            </a:p>
          </p:txBody>
        </p:sp>
        <p:sp>
          <p:nvSpPr>
            <p:cNvPr id="12" name="العنوان 1">
              <a:extLst>
                <a:ext uri="{FF2B5EF4-FFF2-40B4-BE49-F238E27FC236}">
                  <a16:creationId xmlns:a16="http://schemas.microsoft.com/office/drawing/2014/main" id="{8A272F51-CDF3-413C-BCC4-1DE17D82932A}"/>
                </a:ext>
              </a:extLst>
            </p:cNvPr>
            <p:cNvSpPr txBox="1">
              <a:spLocks/>
            </p:cNvSpPr>
            <p:nvPr/>
          </p:nvSpPr>
          <p:spPr>
            <a:xfrm>
              <a:off x="1475656" y="4278139"/>
              <a:ext cx="8061695" cy="1828800"/>
            </a:xfrm>
            <a:prstGeom prst="rect">
              <a:avLst/>
            </a:prstGeom>
          </p:spPr>
          <p:txBody>
            <a:bodyPr rtlCol="1">
              <a:normAutofit fontScale="97500"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ar-AE" sz="6600" dirty="0">
                  <a:solidFill>
                    <a:schemeClr val="accent4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الأنصاف والأثلاث والأرباع </a:t>
              </a:r>
              <a:endParaRPr lang="ar-SA" sz="6600" dirty="0">
                <a:solidFill>
                  <a:schemeClr val="accent4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13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19279E-2078-4B5A-96D2-C43C6F22B4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43" r="34019"/>
          <a:stretch/>
        </p:blipFill>
        <p:spPr>
          <a:xfrm>
            <a:off x="1834842" y="5106916"/>
            <a:ext cx="2969168" cy="914400"/>
          </a:xfrm>
          <a:prstGeom prst="rect">
            <a:avLst/>
          </a:prstGeom>
        </p:spPr>
      </p:pic>
      <p:pic>
        <p:nvPicPr>
          <p:cNvPr id="14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DA4A023-A72E-4B4A-A9A4-F83065C37F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7" r="69751" b="39202"/>
          <a:stretch/>
        </p:blipFill>
        <p:spPr>
          <a:xfrm>
            <a:off x="671752" y="3147807"/>
            <a:ext cx="959958" cy="973916"/>
          </a:xfrm>
          <a:prstGeom prst="rect">
            <a:avLst/>
          </a:prstGeom>
        </p:spPr>
      </p:pic>
      <p:pic>
        <p:nvPicPr>
          <p:cNvPr id="15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2DEE265-5D9C-4E58-A155-4970BE14ED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6" t="63162" r="2914"/>
          <a:stretch/>
        </p:blipFill>
        <p:spPr>
          <a:xfrm>
            <a:off x="7656306" y="3140968"/>
            <a:ext cx="981901" cy="936104"/>
          </a:xfrm>
          <a:prstGeom prst="rect">
            <a:avLst/>
          </a:prstGeom>
        </p:spPr>
      </p:pic>
      <p:pic>
        <p:nvPicPr>
          <p:cNvPr id="16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6A6098-CA68-4011-9DEA-8642B0C1BD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8" t="30435" r="36413" b="30364"/>
          <a:stretch/>
        </p:blipFill>
        <p:spPr>
          <a:xfrm>
            <a:off x="5311470" y="5242658"/>
            <a:ext cx="614189" cy="62311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1C3805F-9BEA-40CC-9D87-D63BE34FF2FA}"/>
              </a:ext>
            </a:extLst>
          </p:cNvPr>
          <p:cNvSpPr/>
          <p:nvPr/>
        </p:nvSpPr>
        <p:spPr>
          <a:xfrm>
            <a:off x="49980" y="6639339"/>
            <a:ext cx="8988003" cy="2260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734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180</TotalTime>
  <Words>886</Words>
  <Application>Microsoft Office PowerPoint</Application>
  <PresentationFormat>On-screen Show (4:3)</PresentationFormat>
  <Paragraphs>213</Paragraphs>
  <Slides>43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Microsoft Uighur</vt:lpstr>
      <vt:lpstr>Sakkal Majalla</vt:lpstr>
      <vt:lpstr>Office Theme</vt:lpstr>
      <vt:lpstr>PowerPoint Presentation</vt:lpstr>
      <vt:lpstr>هيا بنا ننشد تحية العلم نشكر دولتنا الإمارات  لأنها وفرت لنا التعلم ونحن في منازلنا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Afra Mohammed Salem Mohammed Alkhatri</dc:creator>
  <cp:lastModifiedBy>عائشه حسن عباس</cp:lastModifiedBy>
  <cp:revision>23</cp:revision>
  <dcterms:created xsi:type="dcterms:W3CDTF">2020-04-29T17:14:59Z</dcterms:created>
  <dcterms:modified xsi:type="dcterms:W3CDTF">2020-05-04T02:24:36Z</dcterms:modified>
</cp:coreProperties>
</file>