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11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2A74F3-8C06-4282-BB4D-4C477B373036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2D40537-3CF4-402D-AC42-DF3F1631FF6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6630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40537-3CF4-402D-AC42-DF3F1631FF67}" type="slidenum">
              <a:rPr lang="ar-AE" smtClean="0"/>
              <a:t>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2197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5497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6168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3126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6601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3710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6215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3076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651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2883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5008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2132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9F8E-AF54-4114-B9EE-042A185F5639}" type="datetimeFigureOut">
              <a:rPr lang="ar-AE" smtClean="0"/>
              <a:t>08/02/1439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3861-D503-4474-BFB6-AB8D076DEFE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9176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ae/url?sa=i&amp;rct=j&amp;q=&amp;esrc=s&amp;source=images&amp;cd=&amp;cad=rja&amp;uact=8&amp;ved=0CAcQjRxqFQoTCMCZqomUgckCFQlWFAodHv4MCQ&amp;url=http://gnu2000.deviantart.com/art/Alarm-Clock-Redux-204119109&amp;bvm=bv.106923889,d.d24&amp;psig=AFQjCNFAYUmuPUXp3PuI3t8L_XKZtWBLWw&amp;ust=1447083373806504" TargetMode="External"/><Relationship Id="rId13" Type="http://schemas.openxmlformats.org/officeDocument/2006/relationships/hyperlink" Target="http://www.google.ae/url?sa=i&amp;rct=j&amp;q=&amp;esrc=s&amp;source=images&amp;cd=&amp;cad=rja&amp;uact=8&amp;ved=0ahUKEwihyIm496LJAhWMcBoKHbQ6DX0QjRwIBw&amp;url=http://www.acclaimclipart.com/free_clipart_images/commercial_airliner_or_airplane_silhouette_0515-1102-1405-0541.html&amp;psig=AFQjCNFqQZTdKL9e_yw6k0UEMvqghKAq6g&amp;ust=1448243959111035" TargetMode="External"/><Relationship Id="rId18" Type="http://schemas.openxmlformats.org/officeDocument/2006/relationships/hyperlink" Target="http://www.google.ae/url?sa=i&amp;rct=j&amp;q=&amp;esrc=s&amp;source=images&amp;cd=&amp;cad=rja&amp;uact=8&amp;ved=0CAcQjRxqFQoTCL7BsoXk8cgCFYK_Ggodd3YB-Q&amp;url=http://depositphotos.com/14137171/stock-illustration-personal-hygiene-washing-hand-face.html&amp;psig=AFQjCNGcMjYqPFCEdFjKQF40VvFtZt728w&amp;ust=1446555148446262" TargetMode="External"/><Relationship Id="rId3" Type="http://schemas.openxmlformats.org/officeDocument/2006/relationships/hyperlink" Target="http://kholodalzoman.blogspot.com/2013/12/1434-1435_4550.html" TargetMode="External"/><Relationship Id="rId21" Type="http://schemas.openxmlformats.org/officeDocument/2006/relationships/image" Target="../media/image11.jpeg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17" Type="http://schemas.openxmlformats.org/officeDocument/2006/relationships/image" Target="../media/image9.jpe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google.ae/url?sa=i&amp;rct=j&amp;q=&amp;esrc=s&amp;source=images&amp;cd=&amp;cad=rja&amp;uact=8&amp;ved=0CAcQjRxqFQoTCKX00_2l6cgCFcTUGgodXl4EjQ&amp;url=http://www.canstockphoto.com/illustration/islam.html&amp;psig=AFQjCNFFmHG0LwKRUo-s7EMb_zUo32LQmA&amp;ust=1446263621252818" TargetMode="External"/><Relationship Id="rId20" Type="http://schemas.openxmlformats.org/officeDocument/2006/relationships/hyperlink" Target="http://www.google.ae/url?sa=i&amp;rct=j&amp;q=&amp;esrc=s&amp;source=images&amp;cd=&amp;cad=rja&amp;uact=8&amp;ved=0CAcQjRxqFQoTCN780O2XgckCFci9FAod9hcIhA&amp;url=http://es.wikihow.com/pedir-a-alguien-que-se-quite-los-zapatos-en-tu-casa&amp;bvm=bv.106923889,d.d24&amp;psig=AFQjCNEZhvxSnb6bY3FBd9FuD-L-2fm4RQ&amp;ust=144708437837465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ae/url?sa=i&amp;rct=j&amp;q=&amp;esrc=s&amp;source=images&amp;cd=&amp;cad=rja&amp;uact=8&amp;ved=0CAcQjRxqFQoTCOv8jvn6gMkCFUu_FAodqQsMiQ&amp;url=http://imuslimguide.com/ar/purification/5&amp;psig=AFQjCNGAzZQbCIJmATOWRbR6JNS_V1vWCg&amp;ust=1447074814710609" TargetMode="External"/><Relationship Id="rId11" Type="http://schemas.openxmlformats.org/officeDocument/2006/relationships/image" Target="../media/image5.jpeg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hyperlink" Target="http://www.google.ae/url?sa=i&amp;rct=j&amp;q=&amp;esrc=s&amp;source=images&amp;cd=&amp;cad=rja&amp;uact=8&amp;ved=0CAcQjRxqFQoTCJCj_q-HrMgCFUfKPgodybYPWQ&amp;url=http://www.canstockphoto.com/day-and-night-2278161.html&amp;bvm=bv.104317490,d.eXY&amp;psig=AFQjCNELgFvcFYBqUAUpniK5BlUXDfnR9Q&amp;ust=1444159442683756" TargetMode="External"/><Relationship Id="rId19" Type="http://schemas.openxmlformats.org/officeDocument/2006/relationships/image" Target="../media/image10.jpeg"/><Relationship Id="rId4" Type="http://schemas.openxmlformats.org/officeDocument/2006/relationships/image" Target="../media/image1.png"/><Relationship Id="rId9" Type="http://schemas.openxmlformats.org/officeDocument/2006/relationships/image" Target="../media/image4.jpeg"/><Relationship Id="rId14" Type="http://schemas.openxmlformats.org/officeDocument/2006/relationships/image" Target="../media/image7.jpeg"/><Relationship Id="rId2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3059832" y="4986357"/>
            <a:ext cx="1368153" cy="17733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000" dirty="0" smtClean="0">
                <a:solidFill>
                  <a:schemeClr val="tx1"/>
                </a:solidFill>
              </a:rPr>
              <a:t> .............................</a:t>
            </a:r>
          </a:p>
          <a:p>
            <a:pPr algn="ctr"/>
            <a:endParaRPr lang="ar-AE" sz="1000" dirty="0" smtClean="0">
              <a:solidFill>
                <a:schemeClr val="tx1"/>
              </a:solidFill>
            </a:endParaRPr>
          </a:p>
          <a:p>
            <a:pPr algn="ctr"/>
            <a:r>
              <a:rPr lang="ar-AE" sz="1000" dirty="0" smtClean="0">
                <a:solidFill>
                  <a:schemeClr val="tx1"/>
                </a:solidFill>
              </a:rPr>
              <a:t>..............................</a:t>
            </a:r>
          </a:p>
          <a:p>
            <a:pPr algn="ctr"/>
            <a:endParaRPr lang="ar-AE" sz="1000" dirty="0">
              <a:solidFill>
                <a:schemeClr val="tx1"/>
              </a:solidFill>
            </a:endParaRPr>
          </a:p>
          <a:p>
            <a:pPr algn="ctr"/>
            <a:endParaRPr lang="ar-AE" sz="1000" dirty="0" smtClean="0">
              <a:solidFill>
                <a:schemeClr val="tx1"/>
              </a:solidFill>
            </a:endParaRPr>
          </a:p>
          <a:p>
            <a:pPr algn="ctr"/>
            <a:endParaRPr lang="ar-AE" sz="1000" dirty="0">
              <a:solidFill>
                <a:schemeClr val="tx1"/>
              </a:solidFill>
            </a:endParaRPr>
          </a:p>
          <a:p>
            <a:pPr algn="ctr"/>
            <a:endParaRPr lang="ar-AE" sz="1000" dirty="0" smtClean="0">
              <a:solidFill>
                <a:schemeClr val="tx1"/>
              </a:solidFill>
            </a:endParaRPr>
          </a:p>
          <a:p>
            <a:pPr algn="ctr"/>
            <a:endParaRPr lang="ar-AE" sz="1000" dirty="0" smtClean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549387" y="4986357"/>
            <a:ext cx="1510445" cy="17733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000" dirty="0" smtClean="0">
                <a:solidFill>
                  <a:schemeClr val="tx1"/>
                </a:solidFill>
              </a:rPr>
              <a:t> .............................</a:t>
            </a:r>
          </a:p>
          <a:p>
            <a:pPr algn="ctr"/>
            <a:endParaRPr lang="ar-AE" sz="1000" dirty="0">
              <a:solidFill>
                <a:schemeClr val="tx1"/>
              </a:solidFill>
            </a:endParaRPr>
          </a:p>
          <a:p>
            <a:pPr algn="ctr"/>
            <a:r>
              <a:rPr lang="ar-AE" sz="1000" dirty="0" smtClean="0">
                <a:solidFill>
                  <a:schemeClr val="tx1"/>
                </a:solidFill>
              </a:rPr>
              <a:t>.............................. </a:t>
            </a:r>
          </a:p>
          <a:p>
            <a:pPr algn="ctr"/>
            <a:endParaRPr lang="ar-AE" sz="1000" dirty="0">
              <a:solidFill>
                <a:schemeClr val="tx1"/>
              </a:solidFill>
            </a:endParaRPr>
          </a:p>
          <a:p>
            <a:pPr algn="ctr"/>
            <a:endParaRPr lang="ar-AE" sz="1000" dirty="0" smtClean="0">
              <a:solidFill>
                <a:schemeClr val="tx1"/>
              </a:solidFill>
            </a:endParaRPr>
          </a:p>
          <a:p>
            <a:pPr algn="ctr"/>
            <a:endParaRPr lang="ar-AE" sz="1000" dirty="0">
              <a:solidFill>
                <a:schemeClr val="tx1"/>
              </a:solidFill>
            </a:endParaRPr>
          </a:p>
          <a:p>
            <a:pPr algn="ctr"/>
            <a:endParaRPr lang="ar-AE" sz="1000" dirty="0" smtClean="0">
              <a:solidFill>
                <a:schemeClr val="tx1"/>
              </a:solidFill>
            </a:endParaRPr>
          </a:p>
          <a:p>
            <a:pPr algn="ctr"/>
            <a:endParaRPr lang="ar-AE" sz="1000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7219" y="4986357"/>
            <a:ext cx="1510445" cy="1744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000" dirty="0" smtClean="0">
                <a:solidFill>
                  <a:schemeClr val="tx1"/>
                </a:solidFill>
              </a:rPr>
              <a:t> .............................</a:t>
            </a:r>
          </a:p>
          <a:p>
            <a:pPr algn="ctr"/>
            <a:endParaRPr lang="ar-AE" sz="1000" dirty="0">
              <a:solidFill>
                <a:schemeClr val="tx1"/>
              </a:solidFill>
            </a:endParaRPr>
          </a:p>
          <a:p>
            <a:pPr algn="ctr"/>
            <a:r>
              <a:rPr lang="ar-AE" sz="1000" dirty="0" smtClean="0">
                <a:solidFill>
                  <a:schemeClr val="tx1"/>
                </a:solidFill>
              </a:rPr>
              <a:t>.............................</a:t>
            </a:r>
          </a:p>
          <a:p>
            <a:pPr algn="ctr"/>
            <a:endParaRPr lang="ar-AE" sz="1000" dirty="0">
              <a:solidFill>
                <a:schemeClr val="tx1"/>
              </a:solidFill>
            </a:endParaRPr>
          </a:p>
          <a:p>
            <a:pPr algn="ctr"/>
            <a:endParaRPr lang="ar-AE" sz="1000" dirty="0" smtClean="0">
              <a:solidFill>
                <a:schemeClr val="tx1"/>
              </a:solidFill>
            </a:endParaRPr>
          </a:p>
          <a:p>
            <a:pPr algn="ctr"/>
            <a:endParaRPr lang="ar-AE" sz="1000" dirty="0">
              <a:solidFill>
                <a:schemeClr val="tx1"/>
              </a:solidFill>
            </a:endParaRPr>
          </a:p>
          <a:p>
            <a:pPr algn="ctr"/>
            <a:endParaRPr lang="ar-AE" sz="1000" dirty="0" smtClean="0">
              <a:solidFill>
                <a:schemeClr val="tx1"/>
              </a:solidFill>
            </a:endParaRPr>
          </a:p>
          <a:p>
            <a:pPr algn="ctr"/>
            <a:r>
              <a:rPr lang="ar-AE" sz="1000" dirty="0" smtClean="0">
                <a:solidFill>
                  <a:schemeClr val="tx1"/>
                </a:solidFill>
              </a:rPr>
              <a:t>. </a:t>
            </a:r>
            <a:endParaRPr lang="ar-AE" sz="1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27784" y="548680"/>
            <a:ext cx="1694678" cy="2192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للمقيم  </a:t>
            </a: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endParaRPr lang="ar-AE" b="1" dirty="0" smtClean="0">
              <a:solidFill>
                <a:schemeClr val="tx1"/>
              </a:solidFill>
            </a:endParaRP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endParaRPr lang="ar-AE" b="1" dirty="0" smtClean="0">
              <a:solidFill>
                <a:schemeClr val="tx1"/>
              </a:solidFill>
            </a:endParaRP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endParaRPr lang="ar-AE" b="1" dirty="0" smtClean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840" y="548680"/>
            <a:ext cx="1945255" cy="21921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b="1" dirty="0" smtClean="0">
                <a:solidFill>
                  <a:schemeClr val="tx1"/>
                </a:solidFill>
              </a:rPr>
              <a:t>للمسافر</a:t>
            </a: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endParaRPr lang="ar-AE" b="1" dirty="0" smtClean="0">
              <a:solidFill>
                <a:schemeClr val="tx1"/>
              </a:solidFill>
            </a:endParaRP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endParaRPr lang="ar-AE" b="1" dirty="0" smtClean="0">
              <a:solidFill>
                <a:schemeClr val="tx1"/>
              </a:solidFill>
            </a:endParaRP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endParaRPr lang="ar-AE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3588118"/>
            <a:ext cx="233975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1000" dirty="0" smtClean="0">
                <a:solidFill>
                  <a:schemeClr val="tx1"/>
                </a:solidFill>
              </a:rPr>
              <a:t>....................................................</a:t>
            </a:r>
            <a:endParaRPr lang="ar-AE" sz="1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852" y="620688"/>
            <a:ext cx="4359029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ar-AE" sz="1400" b="1" dirty="0">
                <a:solidFill>
                  <a:srgbClr val="FF0000"/>
                </a:solidFill>
              </a:rPr>
              <a:t>المسح لغة : </a:t>
            </a:r>
            <a:r>
              <a:rPr lang="ar-AE" sz="1400" dirty="0"/>
              <a:t>ضد </a:t>
            </a:r>
            <a:r>
              <a:rPr lang="ar-AE" sz="900" dirty="0" smtClean="0"/>
              <a:t>....................</a:t>
            </a:r>
            <a:endParaRPr lang="ar-AE" sz="1400" b="1" dirty="0" smtClean="0">
              <a:solidFill>
                <a:srgbClr val="FF0000"/>
              </a:solidFill>
            </a:endParaRPr>
          </a:p>
          <a:p>
            <a:r>
              <a:rPr lang="ar-AE" sz="1400" b="1" dirty="0" smtClean="0">
                <a:solidFill>
                  <a:srgbClr val="FF0000"/>
                </a:solidFill>
              </a:rPr>
              <a:t>الخُفُّ : </a:t>
            </a:r>
            <a:r>
              <a:rPr lang="ar-AE" sz="1400" dirty="0" smtClean="0"/>
              <a:t>هو ما يُلبسُ على الرّجل من </a:t>
            </a:r>
            <a:r>
              <a:rPr lang="ar-AE" sz="900" dirty="0" smtClean="0"/>
              <a:t>...................</a:t>
            </a:r>
            <a:r>
              <a:rPr lang="ar-AE" sz="1400" dirty="0" smtClean="0"/>
              <a:t>أو </a:t>
            </a:r>
            <a:r>
              <a:rPr lang="ar-AE" sz="900" dirty="0" smtClean="0"/>
              <a:t>....................</a:t>
            </a:r>
            <a:r>
              <a:rPr lang="ar-AE" sz="1400" dirty="0" smtClean="0"/>
              <a:t>أو نحوهما .</a:t>
            </a:r>
          </a:p>
          <a:p>
            <a:endParaRPr lang="ar-AE" sz="1400" dirty="0"/>
          </a:p>
          <a:p>
            <a:endParaRPr lang="ar-AE" sz="1400" dirty="0" smtClean="0"/>
          </a:p>
          <a:p>
            <a:endParaRPr lang="ar-AE" sz="1400" dirty="0"/>
          </a:p>
          <a:p>
            <a:endParaRPr lang="ar-AE" sz="1400" dirty="0" smtClean="0"/>
          </a:p>
          <a:p>
            <a:endParaRPr lang="ar-AE" sz="1400" dirty="0"/>
          </a:p>
        </p:txBody>
      </p:sp>
      <p:pic>
        <p:nvPicPr>
          <p:cNvPr id="1026" name="Picture 2" descr="http://3.bp.blogspot.com/-qTYjW7-8WDo/UsMkEErSa4I/AAAAAAAAAMA/7I93ZqBVsP4/s1600/%D8%A7%D9%84%D8%AE%D9%81%D9%8A%D9%86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1"/>
          <a:stretch/>
        </p:blipFill>
        <p:spPr bwMode="auto">
          <a:xfrm>
            <a:off x="5364088" y="1365893"/>
            <a:ext cx="1049253" cy="6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/>
          <a:stretch/>
        </p:blipFill>
        <p:spPr bwMode="auto">
          <a:xfrm>
            <a:off x="6549087" y="1365893"/>
            <a:ext cx="927123" cy="62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41850" y="2276872"/>
            <a:ext cx="4359029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ar-AE" sz="1400" b="1" dirty="0" smtClean="0">
                <a:solidFill>
                  <a:srgbClr val="FF0000"/>
                </a:solidFill>
              </a:rPr>
              <a:t>المسح على الخُفُّين : </a:t>
            </a:r>
          </a:p>
          <a:p>
            <a:endParaRPr lang="ar-AE" sz="1400" b="1" dirty="0" smtClean="0">
              <a:solidFill>
                <a:srgbClr val="FF0000"/>
              </a:solidFill>
            </a:endParaRPr>
          </a:p>
          <a:p>
            <a:r>
              <a:rPr lang="ar-AE" sz="1400" dirty="0" smtClean="0"/>
              <a:t>هو إمرار اليد المبتلة بالماء على ما يلبس في الرّجلين</a:t>
            </a:r>
          </a:p>
          <a:p>
            <a:r>
              <a:rPr lang="ar-AE" sz="1400" dirty="0" smtClean="0"/>
              <a:t> عند الوضوء بدلاً من غسلهما بشروط مخصوصة .</a:t>
            </a:r>
          </a:p>
          <a:p>
            <a:endParaRPr lang="ar-AE" sz="1400" dirty="0" smtClean="0"/>
          </a:p>
        </p:txBody>
      </p:sp>
      <p:pic>
        <p:nvPicPr>
          <p:cNvPr id="1033" name="Picture 9" descr="http://imuslimguide.com/sites/default/files/book-article/sock_0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9F7FA"/>
              </a:clrFrom>
              <a:clrTo>
                <a:srgbClr val="E9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r="19716" b="6881"/>
          <a:stretch/>
        </p:blipFill>
        <p:spPr bwMode="auto">
          <a:xfrm>
            <a:off x="4977021" y="2509651"/>
            <a:ext cx="675099" cy="7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16632"/>
            <a:ext cx="32971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b="1" dirty="0" smtClean="0"/>
              <a:t>ورقة عمل المسح على الخفين </a:t>
            </a:r>
            <a:endParaRPr lang="ar-AE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02769" y="3207644"/>
            <a:ext cx="20882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600" b="1" dirty="0" smtClean="0">
                <a:solidFill>
                  <a:srgbClr val="C00000"/>
                </a:solidFill>
              </a:rPr>
              <a:t> شروط المسح على الخفين</a:t>
            </a:r>
            <a:endParaRPr lang="ar-AE" sz="1600" b="1" dirty="0">
              <a:solidFill>
                <a:srgbClr val="C00000"/>
              </a:solidFill>
            </a:endParaRPr>
          </a:p>
        </p:txBody>
      </p:sp>
      <p:pic>
        <p:nvPicPr>
          <p:cNvPr id="16" name="Picture 2" descr="http://img05.deviantart.net/a2db/i/2011/098/6/6/alarm_clock_redux_by_gnu2000-d3dizb9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715242"/>
            <a:ext cx="504056" cy="6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comps.canstockphoto.com/can-stock-photo_csp2278161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2"/>
          <a:stretch/>
        </p:blipFill>
        <p:spPr bwMode="auto">
          <a:xfrm>
            <a:off x="3203848" y="1707720"/>
            <a:ext cx="504056" cy="56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comps.canstockphoto.com/can-stock-photo_csp2278161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2"/>
          <a:stretch/>
        </p:blipFill>
        <p:spPr bwMode="auto">
          <a:xfrm>
            <a:off x="189136" y="1556792"/>
            <a:ext cx="566440" cy="6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comps.canstockphoto.com/can-stock-photo_csp2278161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2"/>
          <a:stretch/>
        </p:blipFill>
        <p:spPr bwMode="auto">
          <a:xfrm>
            <a:off x="819549" y="1556792"/>
            <a:ext cx="566440" cy="6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comps.canstockphoto.com/can-stock-photo_csp2278161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2"/>
          <a:stretch/>
        </p:blipFill>
        <p:spPr bwMode="auto">
          <a:xfrm>
            <a:off x="1403648" y="1556792"/>
            <a:ext cx="566440" cy="6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547664" y="2204864"/>
            <a:ext cx="36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3</a:t>
            </a:r>
            <a:endParaRPr lang="ar-AE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99592" y="2204864"/>
            <a:ext cx="36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2</a:t>
            </a:r>
            <a:endParaRPr lang="ar-AE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2204864"/>
            <a:ext cx="36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1</a:t>
            </a:r>
            <a:endParaRPr lang="ar-AE" sz="2000" b="1" dirty="0"/>
          </a:p>
        </p:txBody>
      </p:sp>
      <p:pic>
        <p:nvPicPr>
          <p:cNvPr id="32" name="Picture 6" descr="http://www.acclaimclipart.com/free_clipart_images/commercial_airliner_or_airplane_silhouette_0515-1102-1405-0541_SMU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9" y="1113851"/>
            <a:ext cx="699873" cy="3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826206" cy="7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94023" y="111116"/>
            <a:ext cx="1796978" cy="4375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 smtClean="0">
                <a:solidFill>
                  <a:schemeClr val="tx1"/>
                </a:solidFill>
              </a:rPr>
              <a:t>مدة المسح 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3848" y="2276872"/>
            <a:ext cx="36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1</a:t>
            </a:r>
            <a:endParaRPr lang="ar-AE" sz="20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2618160" y="2740858"/>
            <a:ext cx="1728192" cy="400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000" dirty="0" smtClean="0">
                <a:solidFill>
                  <a:schemeClr val="tx1"/>
                </a:solidFill>
              </a:rPr>
              <a:t>....................................</a:t>
            </a:r>
            <a:endParaRPr lang="ar-AE" sz="1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7504" y="2740858"/>
            <a:ext cx="1862584" cy="400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000" dirty="0" smtClean="0">
                <a:solidFill>
                  <a:schemeClr val="tx1"/>
                </a:solidFill>
              </a:rPr>
              <a:t>............................................... </a:t>
            </a:r>
            <a:endParaRPr lang="ar-AE" sz="10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339752" y="3589388"/>
            <a:ext cx="21602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1000" dirty="0" smtClean="0">
                <a:solidFill>
                  <a:schemeClr val="tx1"/>
                </a:solidFill>
              </a:rPr>
              <a:t>..........................................</a:t>
            </a:r>
            <a:endParaRPr lang="ar-AE" sz="1000" dirty="0">
              <a:solidFill>
                <a:schemeClr val="tx1"/>
              </a:solidFill>
            </a:endParaRPr>
          </a:p>
        </p:txBody>
      </p:sp>
      <p:pic>
        <p:nvPicPr>
          <p:cNvPr id="44" name="Picture 6" descr="http://comps.canstockphoto.com/can-stock-photo_csp14083058.jpg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68637" r="79041" b="2802"/>
          <a:stretch/>
        </p:blipFill>
        <p:spPr bwMode="auto">
          <a:xfrm>
            <a:off x="2461602" y="3769860"/>
            <a:ext cx="455938" cy="6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3" descr="http://st.depositphotos.com/1029662/1413/v/950/depositphotos_14137171-Personal-Hygiene-Washing-Hand-Face-Shower-Bath-Brushing-Teeth-Toilet-Bathroom-Stick-Figure-Pictogram-Icon.jpg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5" r="74244" b="26851"/>
          <a:stretch/>
        </p:blipFill>
        <p:spPr bwMode="auto">
          <a:xfrm>
            <a:off x="1828143" y="5661248"/>
            <a:ext cx="799641" cy="102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www.wikihow.com/images/c/ce/Ask-Someone-to-Take-Off-Their-Shoes-at-Your-Home-Step-4-Version-2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1041715" cy="70698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grpSp>
        <p:nvGrpSpPr>
          <p:cNvPr id="58" name="Group 57"/>
          <p:cNvGrpSpPr/>
          <p:nvPr/>
        </p:nvGrpSpPr>
        <p:grpSpPr>
          <a:xfrm>
            <a:off x="3411666" y="5877272"/>
            <a:ext cx="584270" cy="765205"/>
            <a:chOff x="3411666" y="5994470"/>
            <a:chExt cx="584270" cy="765205"/>
          </a:xfrm>
        </p:grpSpPr>
        <p:pic>
          <p:nvPicPr>
            <p:cNvPr id="48" name="Picture 2" descr="http://img05.deviantart.net/a2db/i/2011/098/6/6/alarm_clock_redux_by_gnu2000-d3dizb9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666" y="5994470"/>
              <a:ext cx="584270" cy="765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5" name="Straight Connector 54"/>
            <p:cNvCxnSpPr/>
            <p:nvPr/>
          </p:nvCxnSpPr>
          <p:spPr>
            <a:xfrm flipH="1">
              <a:off x="3411666" y="6138486"/>
              <a:ext cx="503878" cy="5574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419872" y="6210494"/>
              <a:ext cx="512440" cy="5200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1187624" y="4653136"/>
            <a:ext cx="20882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600" b="1" dirty="0" smtClean="0">
                <a:solidFill>
                  <a:srgbClr val="C00000"/>
                </a:solidFill>
              </a:rPr>
              <a:t> مبطلات المسح على الخفين</a:t>
            </a:r>
            <a:endParaRPr lang="ar-AE" sz="1600" b="1" dirty="0">
              <a:solidFill>
                <a:srgbClr val="C0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741852" y="3532782"/>
            <a:ext cx="4366652" cy="842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600" b="1" dirty="0" smtClean="0">
                <a:solidFill>
                  <a:srgbClr val="C00000"/>
                </a:solidFill>
              </a:rPr>
              <a:t>الحكمة من مشروعية المسح على الخفين</a:t>
            </a:r>
            <a:endParaRPr lang="ar-AE" sz="1600" dirty="0" smtClean="0">
              <a:solidFill>
                <a:schemeClr val="tx1"/>
              </a:solidFill>
            </a:endParaRPr>
          </a:p>
          <a:p>
            <a:pPr algn="ctr"/>
            <a:r>
              <a:rPr lang="ar-AE" sz="1600" dirty="0" smtClean="0">
                <a:solidFill>
                  <a:schemeClr val="tx1"/>
                </a:solidFill>
              </a:rPr>
              <a:t>التيسير </a:t>
            </a:r>
            <a:r>
              <a:rPr lang="ar-AE" sz="1600" dirty="0">
                <a:solidFill>
                  <a:schemeClr val="tx1"/>
                </a:solidFill>
              </a:rPr>
              <a:t>و التخفيف </a:t>
            </a:r>
            <a:r>
              <a:rPr lang="ar-AE" sz="1600" dirty="0" smtClean="0">
                <a:solidFill>
                  <a:schemeClr val="tx1"/>
                </a:solidFill>
              </a:rPr>
              <a:t>على الناس خاصة </a:t>
            </a:r>
            <a:r>
              <a:rPr lang="ar-AE" sz="1600" dirty="0">
                <a:solidFill>
                  <a:schemeClr val="tx1"/>
                </a:solidFill>
              </a:rPr>
              <a:t>في </a:t>
            </a:r>
            <a:r>
              <a:rPr lang="ar-AE" sz="1600" dirty="0" smtClean="0">
                <a:solidFill>
                  <a:schemeClr val="tx1"/>
                </a:solidFill>
              </a:rPr>
              <a:t>الشتاء  </a:t>
            </a:r>
            <a:r>
              <a:rPr lang="ar-AE" sz="1600" dirty="0">
                <a:solidFill>
                  <a:schemeClr val="tx1"/>
                </a:solidFill>
              </a:rPr>
              <a:t>وفي السّفر 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741852" y="4503788"/>
            <a:ext cx="4294644" cy="2255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1600" b="1" dirty="0" smtClean="0">
                <a:solidFill>
                  <a:srgbClr val="C00000"/>
                </a:solidFill>
              </a:rPr>
              <a:t>صفة المسح على الخفين</a:t>
            </a:r>
            <a:endParaRPr lang="ar-AE" sz="1600" dirty="0" smtClean="0">
              <a:solidFill>
                <a:schemeClr val="tx1"/>
              </a:solidFill>
            </a:endParaRPr>
          </a:p>
          <a:p>
            <a:r>
              <a:rPr lang="ar-AE" sz="1600" dirty="0" smtClean="0">
                <a:solidFill>
                  <a:schemeClr val="tx1"/>
                </a:solidFill>
              </a:rPr>
              <a:t>يمسح باليد اليمنى على ظاهر الرِّجل اليمنى،</a:t>
            </a:r>
          </a:p>
          <a:p>
            <a:r>
              <a:rPr lang="ar-AE" sz="1600" dirty="0" smtClean="0">
                <a:solidFill>
                  <a:schemeClr val="tx1"/>
                </a:solidFill>
              </a:rPr>
              <a:t> ويمسح باليد اليسرى على ظاهر الرِّجل </a:t>
            </a:r>
          </a:p>
          <a:p>
            <a:r>
              <a:rPr lang="ar-AE" sz="1600" dirty="0" smtClean="0">
                <a:solidFill>
                  <a:schemeClr val="tx1"/>
                </a:solidFill>
              </a:rPr>
              <a:t>اليسرى في وقت واحد،  </a:t>
            </a:r>
          </a:p>
          <a:p>
            <a:endParaRPr lang="ar-AE" sz="1600" dirty="0" smtClean="0">
              <a:solidFill>
                <a:schemeClr val="tx1"/>
              </a:solidFill>
            </a:endParaRPr>
          </a:p>
          <a:p>
            <a:r>
              <a:rPr lang="ar-AE" sz="1600" dirty="0" smtClean="0">
                <a:solidFill>
                  <a:schemeClr val="tx1"/>
                </a:solidFill>
              </a:rPr>
              <a:t>أو يبدأ باليمنى ثم اليسرى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0" t="38311" r="25232" b="40452"/>
          <a:stretch/>
        </p:blipFill>
        <p:spPr bwMode="auto">
          <a:xfrm>
            <a:off x="4898335" y="4870433"/>
            <a:ext cx="1113825" cy="790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6041080" y="5954610"/>
            <a:ext cx="907184" cy="714750"/>
            <a:chOff x="6194477" y="4401916"/>
            <a:chExt cx="1993273" cy="2054159"/>
          </a:xfrm>
        </p:grpSpPr>
        <p:pic>
          <p:nvPicPr>
            <p:cNvPr id="72" name="Picture 4"/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90" t="35346" r="15528" b="44157"/>
            <a:stretch/>
          </p:blipFill>
          <p:spPr bwMode="auto">
            <a:xfrm>
              <a:off x="6194477" y="4401916"/>
              <a:ext cx="1993273" cy="20541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7740352" y="4500409"/>
              <a:ext cx="360039" cy="97298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/>
                <a:t>2</a:t>
              </a:r>
              <a:endParaRPr lang="ar-AE" sz="1600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848524" y="5968130"/>
            <a:ext cx="943232" cy="687781"/>
            <a:chOff x="1043607" y="4462403"/>
            <a:chExt cx="2072478" cy="1976652"/>
          </a:xfrm>
        </p:grpSpPr>
        <p:pic>
          <p:nvPicPr>
            <p:cNvPr id="75" name="Picture 3"/>
            <p:cNvPicPr>
              <a:picLocks noChangeAspect="1" noChangeArrowheads="1"/>
            </p:cNvPicPr>
            <p:nvPr/>
          </p:nvPicPr>
          <p:blipFill rotWithShape="1">
            <a:blip r:embed="rId25">
              <a:clrChange>
                <a:clrFrom>
                  <a:srgbClr val="1F1F1F"/>
                </a:clrFrom>
                <a:clrTo>
                  <a:srgbClr val="1F1F1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70" t="36011" r="38301" b="44261"/>
            <a:stretch/>
          </p:blipFill>
          <p:spPr bwMode="auto">
            <a:xfrm>
              <a:off x="1043607" y="4462403"/>
              <a:ext cx="2072478" cy="1976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2756046" y="4734130"/>
              <a:ext cx="360039" cy="97298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/>
                <a:t>1</a:t>
              </a:r>
              <a:endParaRPr lang="ar-A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70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128</Words>
  <Application>Microsoft Office PowerPoint</Application>
  <PresentationFormat>عرض على الشاشة (3:4)‏</PresentationFormat>
  <Paragraphs>62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البتانوني</cp:lastModifiedBy>
  <cp:revision>8</cp:revision>
  <dcterms:created xsi:type="dcterms:W3CDTF">2016-11-08T12:47:20Z</dcterms:created>
  <dcterms:modified xsi:type="dcterms:W3CDTF">2017-10-28T16:55:02Z</dcterms:modified>
</cp:coreProperties>
</file>