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8" r:id="rId2"/>
    <p:sldId id="257" r:id="rId3"/>
    <p:sldId id="259" r:id="rId4"/>
    <p:sldId id="260" r:id="rId5"/>
    <p:sldId id="256" r:id="rId6"/>
    <p:sldId id="261" r:id="rId7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2256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2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250F67-3B5F-41C6-B94C-A090856370AD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2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12A48B-9339-42FA-BBD4-67F79CEA08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292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2A48B-9339-42FA-BBD4-67F79CEA0811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669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2A48B-9339-42FA-BBD4-67F79CEA0811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669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2A48B-9339-42FA-BBD4-67F79CEA0811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669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437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593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522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659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413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679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597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195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150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051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576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A483-A434-4867-AEC6-F76DD54FD47B}" type="datetimeFigureOut">
              <a:rPr lang="ar-SA" smtClean="0"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6983-F6FB-40BD-A8D7-E915BF72E7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692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ae/url?sa=i&amp;rct=j&amp;q=&amp;esrc=s&amp;source=images&amp;cd=&amp;cad=rja&amp;uact=8&amp;ved=0CAcQjRxqFQoTCOO4pvib_cgCFYzpFAodJsMIHg&amp;url=http://galleryhip.com/black-women-in-worship.html&amp;bvm=bv.106923889,d.d24&amp;psig=AFQjCNFo_HzfOFlS3fh91CdwP3CnbZLr5w&amp;ust=144694809402327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google.ae/url?sa=i&amp;rct=j&amp;q=&amp;esrc=s&amp;source=images&amp;cd=&amp;cad=rja&amp;uact=8&amp;ved=0CAcQjRxqFQoTCPP53LGD-MgCFUK0GgodwHYMgg&amp;url=https://www.iconfinder.com/icons/383062/beg_beliefs_dogma_glorify_hallow_islam_pray_icon&amp;psig=AFQjCNGoG6AbeXGcVqzUbrIjv16LUEmLzg&amp;ust=1446735506287002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ae/url?sa=i&amp;rct=j&amp;q=&amp;esrc=s&amp;source=images&amp;cd=&amp;cad=rja&amp;uact=8&amp;ved=0CAcQjRxqFQoTCOzp-MqF-MgCFUVdGgoddEEFng&amp;url=http://pt.depositphotos.com/39823107/stock-illustration-vector-illustration-of-stop-sign.html&amp;psig=AFQjCNEMFOMZSnrjWBpVvVHfNeYg1KenrQ&amp;ust=1446770318375339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hyperlink" Target="https://www.google.ae/url?sa=i&amp;rct=j&amp;q=&amp;esrc=s&amp;source=images&amp;cd=&amp;cad=rja&amp;uact=8&amp;ved=0ahUKEwjN5r_C15LXAhXEWxQKHWUHCLoQjRwIBw&amp;url=https://thenounproject.com/term/drowning/18893/&amp;psig=AOvVaw3X_6KBC0c0_dFcg1aq4e8K&amp;ust=1509258319533895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ae/url?sa=i&amp;rct=j&amp;q=&amp;esrc=s&amp;source=images&amp;cd=&amp;cad=rja&amp;uact=8&amp;ved=0CAcQjRxqFQoTCOO4pvib_cgCFYzpFAodJsMIHg&amp;url=http://galleryhip.com/black-women-in-worship.html&amp;bvm=bv.106923889,d.d24&amp;psig=AFQjCNFo_HzfOFlS3fh91CdwP3CnbZLr5w&amp;ust=144694809402327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google.ae/url?sa=i&amp;rct=j&amp;q=&amp;esrc=s&amp;source=images&amp;cd=&amp;cad=rja&amp;uact=8&amp;ved=0CAcQjRxqFQoTCPP53LGD-MgCFUK0GgodwHYMgg&amp;url=https://www.iconfinder.com/icons/383062/beg_beliefs_dogma_glorify_hallow_islam_pray_icon&amp;psig=AFQjCNGoG6AbeXGcVqzUbrIjv16LUEmLzg&amp;ust=1446735506287002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ae/url?sa=i&amp;rct=j&amp;q=&amp;esrc=s&amp;source=images&amp;cd=&amp;cad=rja&amp;uact=8&amp;ved=0CAcQjRxqFQoTCOzp-MqF-MgCFUVdGgoddEEFng&amp;url=http://pt.depositphotos.com/39823107/stock-illustration-vector-illustration-of-stop-sign.html&amp;psig=AFQjCNEMFOMZSnrjWBpVvVHfNeYg1KenrQ&amp;ust=1446770318375339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hyperlink" Target="https://www.google.ae/url?sa=i&amp;rct=j&amp;q=&amp;esrc=s&amp;source=images&amp;cd=&amp;cad=rja&amp;uact=8&amp;ved=0ahUKEwjN5r_C15LXAhXEWxQKHWUHCLoQjRwIBw&amp;url=https://thenounproject.com/term/drowning/18893/&amp;psig=AOvVaw3X_6KBC0c0_dFcg1aq4e8K&amp;ust=1509258319533895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ae/url?sa=i&amp;rct=j&amp;q=&amp;esrc=s&amp;source=images&amp;cd=&amp;cad=rja&amp;uact=8&amp;ved=0CAcQjRxqFQoTCOO4pvib_cgCFYzpFAodJsMIHg&amp;url=http://galleryhip.com/black-women-in-worship.html&amp;bvm=bv.106923889,d.d24&amp;psig=AFQjCNFo_HzfOFlS3fh91CdwP3CnbZLr5w&amp;ust=144694809402327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google.ae/url?sa=i&amp;rct=j&amp;q=&amp;esrc=s&amp;source=images&amp;cd=&amp;cad=rja&amp;uact=8&amp;ved=0CAcQjRxqFQoTCPP53LGD-MgCFUK0GgodwHYMgg&amp;url=https://www.iconfinder.com/icons/383062/beg_beliefs_dogma_glorify_hallow_islam_pray_icon&amp;psig=AFQjCNGoG6AbeXGcVqzUbrIjv16LUEmLzg&amp;ust=1446735506287002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ae/url?sa=i&amp;rct=j&amp;q=&amp;esrc=s&amp;source=images&amp;cd=&amp;cad=rja&amp;uact=8&amp;ved=0CAcQjRxqFQoTCOzp-MqF-MgCFUVdGgoddEEFng&amp;url=http://pt.depositphotos.com/39823107/stock-illustration-vector-illustration-of-stop-sign.html&amp;psig=AFQjCNEMFOMZSnrjWBpVvVHfNeYg1KenrQ&amp;ust=1446770318375339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/>
          <p:nvPr/>
        </p:nvSpPr>
        <p:spPr>
          <a:xfrm>
            <a:off x="2276872" y="3131840"/>
            <a:ext cx="42304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2400" b="1" dirty="0">
                <a:solidFill>
                  <a:srgbClr val="FF0000"/>
                </a:solidFill>
              </a:rPr>
              <a:t>ما معنى الكلمات التالية </a:t>
            </a:r>
            <a:r>
              <a:rPr lang="ar-AE" sz="2400" b="1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8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40645"/>
              </p:ext>
            </p:extLst>
          </p:nvPr>
        </p:nvGraphicFramePr>
        <p:xfrm>
          <a:off x="498504" y="3590766"/>
          <a:ext cx="4874712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8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396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/>
                        <a:t> </a:t>
                      </a:r>
                      <a:endParaRPr lang="ar-AE" sz="2400" b="1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/>
                        <a:t> </a:t>
                      </a:r>
                      <a:endParaRPr lang="ar-AE" sz="2400" b="1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1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/>
                        <a:t> </a:t>
                      </a:r>
                      <a:endParaRPr lang="ar-AE" sz="2400" b="1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83198"/>
              </p:ext>
            </p:extLst>
          </p:nvPr>
        </p:nvGraphicFramePr>
        <p:xfrm>
          <a:off x="5373216" y="3590766"/>
          <a:ext cx="1112353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12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يبسط :</a:t>
                      </a:r>
                      <a:endParaRPr lang="ar-AE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3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يتوب :</a:t>
                      </a:r>
                      <a:endParaRPr lang="ar-AE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77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التوبه : </a:t>
                      </a:r>
                      <a:endParaRPr lang="ar-AE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13"/>
          <p:cNvSpPr txBox="1"/>
          <p:nvPr/>
        </p:nvSpPr>
        <p:spPr>
          <a:xfrm>
            <a:off x="667672" y="5197822"/>
            <a:ext cx="58576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AE" sz="2400" b="1" dirty="0">
                <a:solidFill>
                  <a:srgbClr val="C00000"/>
                </a:solidFill>
              </a:rPr>
              <a:t>استنتجي فضائل التوبة من خلال الآيات التالية :</a:t>
            </a:r>
          </a:p>
        </p:txBody>
      </p:sp>
      <p:graphicFrame>
        <p:nvGraphicFramePr>
          <p:cNvPr id="11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560183"/>
              </p:ext>
            </p:extLst>
          </p:nvPr>
        </p:nvGraphicFramePr>
        <p:xfrm>
          <a:off x="442512" y="5796135"/>
          <a:ext cx="6082832" cy="3158049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9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0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524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/>
                        <a:t>قال تعالى : " إِ</a:t>
                      </a:r>
                      <a:r>
                        <a:rPr lang="ar-AE" sz="1800" b="1" dirty="0"/>
                        <a:t>نَّ اللَّهَ يُحِبُّ التَّوَّابِينَ </a:t>
                      </a:r>
                      <a:r>
                        <a:rPr lang="ar-AE" sz="1800" dirty="0"/>
                        <a:t>وَيُحِبُّ الْمُتَطَهِّرِينَ " .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rtl="1"/>
                      <a:endParaRPr lang="ar-AE" sz="1300" dirty="0"/>
                    </a:p>
                    <a:p>
                      <a:pPr rtl="1"/>
                      <a:r>
                        <a:rPr lang="ar-AE" sz="1300" dirty="0"/>
                        <a:t>...................</a:t>
                      </a:r>
                      <a:r>
                        <a:rPr lang="ar-SA" sz="1300" dirty="0"/>
                        <a:t>............</a:t>
                      </a:r>
                      <a:r>
                        <a:rPr lang="ar-AE" sz="1300" dirty="0"/>
                        <a:t>.............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96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/>
                        <a:t>قال تعالى : ( إِلَّا مَن تَابَ وَآمَنَ وَعَمِلَ عَمَلًا صَالِحًا </a:t>
                      </a:r>
                      <a:r>
                        <a:rPr lang="ar-AE" sz="1800" b="1" dirty="0"/>
                        <a:t>فَأُولَٰئِكَ يُبَدِّلُ اللَّهُ سَيِّئَاتِهِمْ حَسَنَاتٍ </a:t>
                      </a:r>
                      <a:r>
                        <a:rPr lang="ar-AE" sz="1800" dirty="0"/>
                        <a:t>ۗ وَكَانَ اللَّهُ غَفُورًا رَّحِيمًا  ).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rtl="1"/>
                      <a:endParaRPr lang="ar-SA" sz="1300" dirty="0"/>
                    </a:p>
                    <a:p>
                      <a:pPr rtl="1"/>
                      <a:endParaRPr lang="ar-AE" sz="1300" dirty="0"/>
                    </a:p>
                    <a:p>
                      <a:pPr rtl="1"/>
                      <a:r>
                        <a:rPr lang="ar-AE" sz="1300" dirty="0"/>
                        <a:t>..............................................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68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/>
                        <a:t>قال تعالى : ( فَخَلَفَ مِن بَعْدِهِمْ خَلْفٌ أَضَاعُوا الصَّلَاةَ وَاتَّبَعُوا الشَّهَوَاتِ ۖ فَسَوْفَ يَلْقَوْنَ غَيًّا . </a:t>
                      </a:r>
                      <a:r>
                        <a:rPr lang="ar-AE" sz="1800" b="1" dirty="0"/>
                        <a:t>إِلَّا مَن تَابَ وَآمَنَ وَعَمِلَ صَالِحًا فَأُولَٰئِكَ يَدْخُلُونَ الْجَنَّةَ </a:t>
                      </a:r>
                      <a:r>
                        <a:rPr lang="ar-AE" sz="1800" dirty="0"/>
                        <a:t>وَلَا يُظْلَمُونَ شَيْئًا ) .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rtl="1"/>
                      <a:endParaRPr lang="ar-SA" sz="1300" dirty="0"/>
                    </a:p>
                    <a:p>
                      <a:pPr rtl="1"/>
                      <a:endParaRPr lang="ar-SA" sz="1300" dirty="0"/>
                    </a:p>
                    <a:p>
                      <a:pPr rtl="1"/>
                      <a:endParaRPr lang="ar-AE" sz="1300" dirty="0"/>
                    </a:p>
                    <a:p>
                      <a:pPr rtl="1"/>
                      <a:r>
                        <a:rPr lang="ar-AE" sz="1300" dirty="0"/>
                        <a:t>..............................................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4"/>
          <p:cNvSpPr txBox="1"/>
          <p:nvPr/>
        </p:nvSpPr>
        <p:spPr>
          <a:xfrm>
            <a:off x="404664" y="47690"/>
            <a:ext cx="610069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C00000"/>
                </a:solidFill>
              </a:rPr>
              <a:t> </a:t>
            </a:r>
            <a:r>
              <a:rPr lang="ar-AE" sz="4000" b="1" dirty="0">
                <a:solidFill>
                  <a:srgbClr val="C00000"/>
                </a:solidFill>
              </a:rPr>
              <a:t>التوبة فرصة العمر</a:t>
            </a:r>
            <a:r>
              <a:rPr lang="ar-SA" sz="4000" b="1" dirty="0">
                <a:solidFill>
                  <a:srgbClr val="C00000"/>
                </a:solidFill>
              </a:rPr>
              <a:t> ( 1 )</a:t>
            </a:r>
            <a:r>
              <a:rPr lang="ar-AE" sz="4000" b="1" dirty="0">
                <a:solidFill>
                  <a:srgbClr val="C00000"/>
                </a:solidFill>
              </a:rPr>
              <a:t> </a:t>
            </a:r>
            <a:r>
              <a:rPr lang="ar-SA" sz="4000" b="1" dirty="0">
                <a:solidFill>
                  <a:srgbClr val="C00000"/>
                </a:solidFill>
              </a:rPr>
              <a:t> </a:t>
            </a:r>
            <a:endParaRPr lang="ar-AE" sz="4000" b="1" dirty="0">
              <a:solidFill>
                <a:srgbClr val="C000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469180" y="1069297"/>
            <a:ext cx="5016389" cy="1938992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ar-SA" sz="2400" dirty="0">
                <a:solidFill>
                  <a:srgbClr val="FF0000"/>
                </a:solidFill>
              </a:rPr>
              <a:t>عن أبي موسى الأشعري رضي الله عنه قال : 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قال رسول الله صلى الله عليه وسلم </a:t>
            </a:r>
            <a:r>
              <a:rPr lang="ar-AE" sz="2400" b="1" dirty="0">
                <a:solidFill>
                  <a:srgbClr val="FF0000"/>
                </a:solidFill>
                <a:effectLst/>
              </a:rPr>
              <a:t> : </a:t>
            </a:r>
          </a:p>
          <a:p>
            <a:pPr algn="ctr"/>
            <a:r>
              <a:rPr lang="ar-AE" sz="2400" b="1" dirty="0">
                <a:effectLst/>
              </a:rPr>
              <a:t>" إِنَّ اللَّهَ يَبْسُطُ يَدَهُ بِاللَّيْلِ لِيَتُوبَ مُسِيءُ النَّهَارِ ،</a:t>
            </a:r>
            <a:endParaRPr lang="ar-SA" sz="2400" b="1" dirty="0">
              <a:effectLst/>
            </a:endParaRPr>
          </a:p>
          <a:p>
            <a:pPr algn="ctr"/>
            <a:r>
              <a:rPr lang="ar-AE" sz="2400" b="1" dirty="0">
                <a:effectLst/>
              </a:rPr>
              <a:t> وَيَبْسُطُ يَدَهُ بِالنَّهَارِ لِيَتُوبَ مُسِيءُ اللَّيْلِ ،</a:t>
            </a:r>
          </a:p>
          <a:p>
            <a:pPr algn="ctr"/>
            <a:r>
              <a:rPr lang="ar-AE" sz="2400" b="1" dirty="0">
                <a:effectLst/>
              </a:rPr>
              <a:t> حَتَّى تَطْلُعَ الشَّمْسُ مِنْ مَغْرِبِهَا "  رواه مسلم</a:t>
            </a:r>
            <a:endParaRPr lang="ar-AE" sz="2400" dirty="0"/>
          </a:p>
        </p:txBody>
      </p:sp>
      <p:pic>
        <p:nvPicPr>
          <p:cNvPr id="16" name="Picture 4" descr="https://deasb92jiz6fv.cloudfront.net/jiQ/6fpqBM-GVSM4_0duxyspgw/Fom_rT647XwDDcwrWdR9Qg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66" t="55113" r="5460" b="6266"/>
          <a:stretch/>
        </p:blipFill>
        <p:spPr bwMode="auto">
          <a:xfrm>
            <a:off x="210472" y="1754188"/>
            <a:ext cx="914400" cy="124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13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00808" y="35496"/>
            <a:ext cx="4536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عددي </a:t>
            </a:r>
            <a:r>
              <a:rPr lang="ar-AE" sz="2400" b="1" dirty="0">
                <a:solidFill>
                  <a:schemeClr val="accent6">
                    <a:lumMod val="75000"/>
                  </a:schemeClr>
                </a:solidFill>
              </a:rPr>
              <a:t>شروط التوبة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النصوحة </a:t>
            </a:r>
            <a:r>
              <a:rPr lang="ar-AE" sz="24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487088" y="4769646"/>
            <a:ext cx="5182272" cy="9011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5- 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endParaRPr lang="ar-AE" sz="24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78620" y="3750532"/>
            <a:ext cx="5182272" cy="8185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4</a:t>
            </a:r>
            <a:r>
              <a:rPr lang="ar-SA" sz="2400" b="1" dirty="0">
                <a:solidFill>
                  <a:schemeClr val="tx1"/>
                </a:solidFill>
              </a:rPr>
              <a:t>-</a:t>
            </a:r>
            <a:endParaRPr lang="ar-AE" sz="24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87088" y="2694415"/>
            <a:ext cx="5182272" cy="8596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3- 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endParaRPr lang="ar-AE" sz="24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478620" y="1600080"/>
            <a:ext cx="5182272" cy="8596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2- 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endParaRPr lang="ar-AE" sz="24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478620" y="582180"/>
            <a:ext cx="5182272" cy="8549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1- </a:t>
            </a:r>
            <a:r>
              <a:rPr lang="ar-SA" sz="2400" b="1" dirty="0">
                <a:solidFill>
                  <a:schemeClr val="tx1"/>
                </a:solidFill>
              </a:rPr>
              <a:t> </a:t>
            </a:r>
            <a:endParaRPr lang="ar-AE" sz="2400" b="1" dirty="0">
              <a:solidFill>
                <a:schemeClr val="tx1"/>
              </a:solidFill>
            </a:endParaRPr>
          </a:p>
        </p:txBody>
      </p:sp>
      <p:grpSp>
        <p:nvGrpSpPr>
          <p:cNvPr id="33" name="Group 21"/>
          <p:cNvGrpSpPr/>
          <p:nvPr/>
        </p:nvGrpSpPr>
        <p:grpSpPr>
          <a:xfrm>
            <a:off x="333006" y="323528"/>
            <a:ext cx="818721" cy="1115351"/>
            <a:chOff x="266394" y="5073877"/>
            <a:chExt cx="1080652" cy="1568350"/>
          </a:xfrm>
        </p:grpSpPr>
        <p:sp>
          <p:nvSpPr>
            <p:cNvPr id="34" name="Heart 22"/>
            <p:cNvSpPr/>
            <p:nvPr/>
          </p:nvSpPr>
          <p:spPr>
            <a:xfrm>
              <a:off x="395536" y="5073877"/>
              <a:ext cx="871427" cy="659379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AE" b="1" dirty="0">
                  <a:solidFill>
                    <a:schemeClr val="tx1"/>
                  </a:solidFill>
                </a:rPr>
                <a:t>الله</a:t>
              </a:r>
            </a:p>
          </p:txBody>
        </p:sp>
        <p:pic>
          <p:nvPicPr>
            <p:cNvPr id="35" name="Picture 2" descr="https://cdn0.iconfinder.com/data/icons/dogma/500/beg-512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4" y="5561575"/>
              <a:ext cx="1080652" cy="1080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05" y="1547664"/>
            <a:ext cx="829829" cy="988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 descr="http://st.depositphotos.com/2850099/3955/v/110/depositphotos_39550757-Traffic-stop-sign-with-a-hand---Vector-EPS10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627784"/>
            <a:ext cx="1044203" cy="95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20" y="4819261"/>
            <a:ext cx="1089100" cy="9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3779912"/>
            <a:ext cx="1189843" cy="8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مستطيل مستدير الزوايا 31"/>
          <p:cNvSpPr/>
          <p:nvPr/>
        </p:nvSpPr>
        <p:spPr>
          <a:xfrm>
            <a:off x="764704" y="5940152"/>
            <a:ext cx="5184576" cy="768085"/>
          </a:xfrm>
          <a:prstGeom prst="roundRect">
            <a:avLst/>
          </a:prstGeom>
          <a:solidFill>
            <a:srgbClr val="FEF1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لا يقبل الله التوبة في حالتين </a:t>
            </a:r>
            <a:r>
              <a:rPr lang="ar-SA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ماهما</a:t>
            </a:r>
            <a:r>
              <a:rPr lang="ar-S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؟ </a:t>
            </a:r>
          </a:p>
        </p:txBody>
      </p:sp>
      <p:sp>
        <p:nvSpPr>
          <p:cNvPr id="40" name="سداسي 39"/>
          <p:cNvSpPr/>
          <p:nvPr/>
        </p:nvSpPr>
        <p:spPr>
          <a:xfrm>
            <a:off x="3158970" y="6708237"/>
            <a:ext cx="3294366" cy="219573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سداسي 40"/>
          <p:cNvSpPr/>
          <p:nvPr/>
        </p:nvSpPr>
        <p:spPr>
          <a:xfrm>
            <a:off x="260648" y="6708237"/>
            <a:ext cx="3294366" cy="219573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3" name="Picture 4" descr="نتيجة بحث الصور عن ‪He died drowning  icon‬‏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5" y="6894038"/>
            <a:ext cx="1008111" cy="84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مربع نص 43"/>
          <p:cNvSpPr txBox="1"/>
          <p:nvPr/>
        </p:nvSpPr>
        <p:spPr>
          <a:xfrm>
            <a:off x="3789040" y="7668344"/>
            <a:ext cx="216024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dirty="0"/>
          </a:p>
          <a:p>
            <a:pPr algn="ctr"/>
            <a:r>
              <a:rPr lang="ar-SA" sz="1400" dirty="0"/>
              <a:t>..................................</a:t>
            </a:r>
          </a:p>
          <a:p>
            <a:pPr algn="ctr"/>
            <a:endParaRPr lang="ar-SA" sz="1400" dirty="0"/>
          </a:p>
          <a:p>
            <a:pPr algn="ctr"/>
            <a:r>
              <a:rPr lang="ar-SA" sz="1400" dirty="0"/>
              <a:t>.................................</a:t>
            </a:r>
          </a:p>
        </p:txBody>
      </p:sp>
      <p:sp>
        <p:nvSpPr>
          <p:cNvPr id="46" name="مربع نص 45"/>
          <p:cNvSpPr txBox="1"/>
          <p:nvPr/>
        </p:nvSpPr>
        <p:spPr>
          <a:xfrm>
            <a:off x="764704" y="7668344"/>
            <a:ext cx="216024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dirty="0"/>
          </a:p>
          <a:p>
            <a:pPr algn="ctr"/>
            <a:r>
              <a:rPr lang="ar-SA" sz="1400" dirty="0"/>
              <a:t>..................................</a:t>
            </a:r>
          </a:p>
          <a:p>
            <a:pPr algn="ctr"/>
            <a:endParaRPr lang="ar-SA" sz="1400" dirty="0"/>
          </a:p>
          <a:p>
            <a:pPr algn="ctr"/>
            <a:r>
              <a:rPr lang="ar-SA" sz="1400" dirty="0"/>
              <a:t>.................................</a:t>
            </a:r>
          </a:p>
        </p:txBody>
      </p:sp>
      <p:sp>
        <p:nvSpPr>
          <p:cNvPr id="47" name="مربع نص 46"/>
          <p:cNvSpPr txBox="1"/>
          <p:nvPr/>
        </p:nvSpPr>
        <p:spPr>
          <a:xfrm>
            <a:off x="1478621" y="683568"/>
            <a:ext cx="51907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dirty="0"/>
          </a:p>
          <a:p>
            <a:pPr algn="ctr"/>
            <a:r>
              <a:rPr lang="ar-SA" sz="1400" dirty="0"/>
              <a:t>...........................................................................................</a:t>
            </a:r>
          </a:p>
        </p:txBody>
      </p:sp>
      <p:sp>
        <p:nvSpPr>
          <p:cNvPr id="48" name="مربع نص 47"/>
          <p:cNvSpPr txBox="1"/>
          <p:nvPr/>
        </p:nvSpPr>
        <p:spPr>
          <a:xfrm>
            <a:off x="1484784" y="1754977"/>
            <a:ext cx="51907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dirty="0"/>
          </a:p>
          <a:p>
            <a:pPr algn="ctr"/>
            <a:r>
              <a:rPr lang="ar-SA" sz="1400" dirty="0"/>
              <a:t>...........................................................................................</a:t>
            </a:r>
          </a:p>
        </p:txBody>
      </p:sp>
      <p:sp>
        <p:nvSpPr>
          <p:cNvPr id="49" name="مربع نص 48"/>
          <p:cNvSpPr txBox="1"/>
          <p:nvPr/>
        </p:nvSpPr>
        <p:spPr>
          <a:xfrm>
            <a:off x="1412776" y="2843808"/>
            <a:ext cx="51907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dirty="0"/>
          </a:p>
          <a:p>
            <a:pPr algn="ctr"/>
            <a:r>
              <a:rPr lang="ar-SA" sz="1400" dirty="0"/>
              <a:t>...........................................................................................</a:t>
            </a:r>
          </a:p>
        </p:txBody>
      </p:sp>
      <p:sp>
        <p:nvSpPr>
          <p:cNvPr id="50" name="مربع نص 49"/>
          <p:cNvSpPr txBox="1"/>
          <p:nvPr/>
        </p:nvSpPr>
        <p:spPr>
          <a:xfrm>
            <a:off x="1484784" y="3851920"/>
            <a:ext cx="51907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dirty="0"/>
          </a:p>
          <a:p>
            <a:pPr algn="ctr"/>
            <a:r>
              <a:rPr lang="ar-SA" sz="1400" dirty="0"/>
              <a:t>...........................................................................................</a:t>
            </a:r>
          </a:p>
        </p:txBody>
      </p:sp>
      <p:sp>
        <p:nvSpPr>
          <p:cNvPr id="51" name="مربع نص 50"/>
          <p:cNvSpPr txBox="1"/>
          <p:nvPr/>
        </p:nvSpPr>
        <p:spPr>
          <a:xfrm>
            <a:off x="1484784" y="4995337"/>
            <a:ext cx="51907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dirty="0"/>
          </a:p>
          <a:p>
            <a:pPr algn="ctr"/>
            <a:r>
              <a:rPr lang="ar-SA" sz="1400" dirty="0"/>
              <a:t>...........................................................................................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568" y="6673302"/>
            <a:ext cx="1287328" cy="13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92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/>
          <p:nvPr/>
        </p:nvSpPr>
        <p:spPr>
          <a:xfrm>
            <a:off x="667672" y="3131840"/>
            <a:ext cx="60078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2400" b="1" dirty="0">
                <a:solidFill>
                  <a:srgbClr val="FF0000"/>
                </a:solidFill>
              </a:rPr>
              <a:t>ضعي الكلمة المناسبة أمام المعاني التالية </a:t>
            </a:r>
            <a:r>
              <a:rPr lang="ar-AE" sz="2400" b="1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8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192316"/>
              </p:ext>
            </p:extLst>
          </p:nvPr>
        </p:nvGraphicFramePr>
        <p:xfrm>
          <a:off x="572171" y="3613016"/>
          <a:ext cx="3720925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396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/>
                        <a:t>هي الرجوع عن الذنب لقبحه 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/>
                        <a:t>يمد </a:t>
                      </a:r>
                      <a:r>
                        <a:rPr lang="ar-AE" sz="2400" b="1" dirty="0">
                          <a:solidFill>
                            <a:srgbClr val="FF0000"/>
                          </a:solidFill>
                        </a:rPr>
                        <a:t>يده</a:t>
                      </a:r>
                      <a:r>
                        <a:rPr lang="ar-AE" sz="2400" b="1" dirty="0"/>
                        <a:t> ويتكرم على عباده بالتوبة 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1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/>
                        <a:t>يرجع عن الذنب ندما 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124721"/>
              </p:ext>
            </p:extLst>
          </p:nvPr>
        </p:nvGraphicFramePr>
        <p:xfrm>
          <a:off x="4941168" y="3635896"/>
          <a:ext cx="1564195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6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/>
                        <a:t> </a:t>
                      </a:r>
                      <a:endParaRPr lang="ar-AE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3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/>
                        <a:t> </a:t>
                      </a:r>
                      <a:endParaRPr lang="ar-AE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77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/>
                        <a:t> </a:t>
                      </a:r>
                      <a:endParaRPr lang="ar-AE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13"/>
          <p:cNvSpPr txBox="1"/>
          <p:nvPr/>
        </p:nvSpPr>
        <p:spPr>
          <a:xfrm>
            <a:off x="811688" y="5262463"/>
            <a:ext cx="58576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AE" sz="2400" b="1" dirty="0">
                <a:solidFill>
                  <a:srgbClr val="C00000"/>
                </a:solidFill>
              </a:rPr>
              <a:t>استنتجي فضائل التوبة من خلال الآيات التالية :</a:t>
            </a:r>
          </a:p>
        </p:txBody>
      </p:sp>
      <p:sp>
        <p:nvSpPr>
          <p:cNvPr id="14" name="TextBox 4"/>
          <p:cNvSpPr txBox="1"/>
          <p:nvPr/>
        </p:nvSpPr>
        <p:spPr>
          <a:xfrm>
            <a:off x="404664" y="47690"/>
            <a:ext cx="610069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C00000"/>
                </a:solidFill>
              </a:rPr>
              <a:t> </a:t>
            </a:r>
            <a:r>
              <a:rPr lang="ar-AE" sz="4000" b="1" dirty="0">
                <a:solidFill>
                  <a:srgbClr val="C00000"/>
                </a:solidFill>
              </a:rPr>
              <a:t>التوبة فرصة العمر</a:t>
            </a:r>
            <a:r>
              <a:rPr lang="ar-SA" sz="4000" b="1" dirty="0">
                <a:solidFill>
                  <a:srgbClr val="C00000"/>
                </a:solidFill>
              </a:rPr>
              <a:t> ( 2 )</a:t>
            </a:r>
            <a:r>
              <a:rPr lang="ar-AE" sz="4000" b="1" dirty="0">
                <a:solidFill>
                  <a:srgbClr val="C00000"/>
                </a:solidFill>
              </a:rPr>
              <a:t> </a:t>
            </a:r>
            <a:r>
              <a:rPr lang="ar-SA" sz="4000" b="1" dirty="0">
                <a:solidFill>
                  <a:srgbClr val="C00000"/>
                </a:solidFill>
              </a:rPr>
              <a:t> </a:t>
            </a:r>
            <a:endParaRPr lang="ar-AE" sz="4000" b="1" dirty="0">
              <a:solidFill>
                <a:srgbClr val="C000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469180" y="1069297"/>
            <a:ext cx="5016389" cy="1938992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ar-SA" sz="2400" dirty="0">
                <a:solidFill>
                  <a:srgbClr val="FF0000"/>
                </a:solidFill>
              </a:rPr>
              <a:t>عن أبي موسى الأشعري رضي الله عنه قال : 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قال رسول الله صلى الله عليه وسلم </a:t>
            </a:r>
            <a:r>
              <a:rPr lang="ar-AE" sz="2400" b="1" dirty="0">
                <a:solidFill>
                  <a:srgbClr val="FF0000"/>
                </a:solidFill>
                <a:effectLst/>
              </a:rPr>
              <a:t> : </a:t>
            </a:r>
          </a:p>
          <a:p>
            <a:pPr algn="ctr"/>
            <a:r>
              <a:rPr lang="ar-AE" sz="2400" b="1" dirty="0">
                <a:effectLst/>
              </a:rPr>
              <a:t>" إِنَّ اللَّهَ يَبْسُطُ يَدَهُ بِاللَّيْلِ لِيَتُوبَ مُسِيءُ النَّهَارِ ،</a:t>
            </a:r>
            <a:endParaRPr lang="ar-SA" sz="2400" b="1" dirty="0">
              <a:effectLst/>
            </a:endParaRPr>
          </a:p>
          <a:p>
            <a:pPr algn="ctr"/>
            <a:r>
              <a:rPr lang="ar-AE" sz="2400" b="1" dirty="0">
                <a:effectLst/>
              </a:rPr>
              <a:t> وَيَبْسُطُ يَدَهُ بِالنَّهَارِ لِيَتُوبَ مُسِيءُ اللَّيْلِ ،</a:t>
            </a:r>
          </a:p>
          <a:p>
            <a:pPr algn="ctr"/>
            <a:r>
              <a:rPr lang="ar-AE" sz="2400" b="1" dirty="0">
                <a:effectLst/>
              </a:rPr>
              <a:t> حَتَّى تَطْلُعَ الشَّمْسُ مِنْ مَغْرِبِهَا "  رواه مسلم</a:t>
            </a:r>
            <a:endParaRPr lang="ar-AE" sz="2400" dirty="0"/>
          </a:p>
        </p:txBody>
      </p:sp>
      <p:pic>
        <p:nvPicPr>
          <p:cNvPr id="16" name="Picture 4" descr="https://deasb92jiz6fv.cloudfront.net/jiQ/6fpqBM-GVSM4_0duxyspgw/Fom_rT647XwDDcwrWdR9Qg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66" t="55113" r="5460" b="6266"/>
          <a:stretch/>
        </p:blipFill>
        <p:spPr bwMode="auto">
          <a:xfrm>
            <a:off x="210472" y="1754188"/>
            <a:ext cx="914400" cy="124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83722"/>
              </p:ext>
            </p:extLst>
          </p:nvPr>
        </p:nvGraphicFramePr>
        <p:xfrm>
          <a:off x="442512" y="5796135"/>
          <a:ext cx="6082832" cy="3158049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9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0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524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800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/>
                        <a:t>قال تعالى : " إِ</a:t>
                      </a:r>
                      <a:r>
                        <a:rPr lang="ar-AE" sz="1800" b="1" dirty="0"/>
                        <a:t>نَّ اللَّهَ يُحِبُّ التَّوَّابِينَ </a:t>
                      </a:r>
                      <a:r>
                        <a:rPr lang="ar-AE" sz="1800" dirty="0"/>
                        <a:t>وَيُحِبُّ الْمُتَطَهِّرِينَ " .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rtl="1"/>
                      <a:endParaRPr lang="ar-AE" sz="1300" dirty="0"/>
                    </a:p>
                    <a:p>
                      <a:pPr rtl="1"/>
                      <a:r>
                        <a:rPr lang="ar-SA" sz="2400" dirty="0"/>
                        <a:t>ينال</a:t>
                      </a:r>
                      <a:r>
                        <a:rPr lang="ar-SA" sz="1400" dirty="0"/>
                        <a:t>  </a:t>
                      </a:r>
                      <a:r>
                        <a:rPr lang="ar-AE" sz="1300" dirty="0"/>
                        <a:t>...</a:t>
                      </a:r>
                      <a:r>
                        <a:rPr lang="ar-SA" sz="1300" dirty="0"/>
                        <a:t>............</a:t>
                      </a:r>
                      <a:r>
                        <a:rPr lang="ar-AE" sz="1300" dirty="0"/>
                        <a:t>.............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96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/>
                        <a:t>قال تعالى : ( إِلَّا مَن تَابَ وَآمَنَ وَعَمِلَ عَمَلًا صَالِحًا </a:t>
                      </a:r>
                      <a:r>
                        <a:rPr lang="ar-AE" sz="1800" b="1" dirty="0"/>
                        <a:t>فَأُولَٰئِكَ يُبَدِّلُ اللَّهُ سَيِّئَاتِهِمْ حَسَنَاتٍ </a:t>
                      </a:r>
                      <a:r>
                        <a:rPr lang="ar-AE" sz="1800" dirty="0"/>
                        <a:t>ۗ وَكَانَ اللَّهُ غَفُورًا رَّحِيمًا  ).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rtl="1"/>
                      <a:endParaRPr lang="ar-SA" sz="1300" dirty="0"/>
                    </a:p>
                    <a:p>
                      <a:pPr rtl="1"/>
                      <a:endParaRPr lang="ar-AE" sz="1300" dirty="0"/>
                    </a:p>
                    <a:p>
                      <a:pPr rtl="1"/>
                      <a:r>
                        <a:rPr lang="ar-SA" sz="2400" dirty="0"/>
                        <a:t>يبدل</a:t>
                      </a:r>
                      <a:r>
                        <a:rPr lang="ar-SA" sz="1300" dirty="0"/>
                        <a:t>  </a:t>
                      </a:r>
                      <a:r>
                        <a:rPr lang="ar-AE" sz="1300" dirty="0"/>
                        <a:t>............................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68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/>
                        <a:t>قال تعالى : ( فَخَلَفَ مِن بَعْدِهِمْ خَلْفٌ أَضَاعُوا الصَّلَاةَ وَاتَّبَعُوا الشَّهَوَاتِ ۖ فَسَوْفَ يَلْقَوْنَ غَيًّا . </a:t>
                      </a:r>
                      <a:r>
                        <a:rPr lang="ar-AE" sz="1800" b="1" dirty="0"/>
                        <a:t>إِلَّا مَن تَابَ وَآمَنَ وَعَمِلَ صَالِحًا فَأُولَٰئِكَ يَدْخُلُونَ الْجَنَّةَ </a:t>
                      </a:r>
                      <a:r>
                        <a:rPr lang="ar-AE" sz="1800" dirty="0"/>
                        <a:t>وَلَا يُظْلَمُونَ شَيْئًا ) .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rtl="1"/>
                      <a:endParaRPr lang="ar-SA" sz="1300" dirty="0"/>
                    </a:p>
                    <a:p>
                      <a:pPr rtl="1"/>
                      <a:endParaRPr lang="ar-SA" sz="1300" dirty="0"/>
                    </a:p>
                    <a:p>
                      <a:pPr rtl="1"/>
                      <a:endParaRPr lang="ar-AE" sz="1300" dirty="0"/>
                    </a:p>
                    <a:p>
                      <a:pPr rtl="1"/>
                      <a:r>
                        <a:rPr lang="ar-SA" sz="2000" dirty="0"/>
                        <a:t>دخول  </a:t>
                      </a:r>
                      <a:r>
                        <a:rPr lang="ar-AE" sz="1300" dirty="0"/>
                        <a:t>..........................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13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392176" y="35496"/>
            <a:ext cx="3845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عددي </a:t>
            </a:r>
            <a:r>
              <a:rPr lang="ar-AE" sz="2400" b="1" dirty="0">
                <a:solidFill>
                  <a:schemeClr val="accent6">
                    <a:lumMod val="75000"/>
                  </a:schemeClr>
                </a:solidFill>
              </a:rPr>
              <a:t>شروط التوبة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النصوحة </a:t>
            </a:r>
            <a:r>
              <a:rPr lang="ar-AE" sz="24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76872" y="4769646"/>
            <a:ext cx="4392488" cy="9011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5- </a:t>
            </a:r>
            <a:r>
              <a:rPr lang="ar-SA" sz="2400" b="1" dirty="0">
                <a:solidFill>
                  <a:schemeClr val="tx1"/>
                </a:solidFill>
              </a:rPr>
              <a:t> إعادة   </a:t>
            </a:r>
            <a:r>
              <a:rPr lang="ar-SA" sz="1400" dirty="0">
                <a:solidFill>
                  <a:schemeClr val="tx1"/>
                </a:solidFill>
              </a:rPr>
              <a:t> ........................................................</a:t>
            </a:r>
            <a:endParaRPr lang="ar-AE" sz="2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68404" y="3750532"/>
            <a:ext cx="4392488" cy="8185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4</a:t>
            </a:r>
            <a:r>
              <a:rPr lang="ar-SA" sz="2400" b="1" dirty="0">
                <a:solidFill>
                  <a:schemeClr val="tx1"/>
                </a:solidFill>
              </a:rPr>
              <a:t>- </a:t>
            </a:r>
            <a:r>
              <a:rPr lang="ar-AE" sz="2400" b="1" dirty="0">
                <a:solidFill>
                  <a:schemeClr val="tx1"/>
                </a:solidFill>
              </a:rPr>
              <a:t>العزم على</a:t>
            </a:r>
            <a:r>
              <a:rPr lang="ar-SA" sz="2400" b="1" dirty="0">
                <a:solidFill>
                  <a:schemeClr val="tx1"/>
                </a:solidFill>
              </a:rPr>
              <a:t> عدم </a:t>
            </a:r>
            <a:r>
              <a:rPr lang="ar-AE" sz="2400" b="1" dirty="0">
                <a:solidFill>
                  <a:schemeClr val="tx1"/>
                </a:solidFill>
              </a:rPr>
              <a:t> </a:t>
            </a:r>
            <a:r>
              <a:rPr lang="ar-SA" sz="1400" dirty="0">
                <a:solidFill>
                  <a:schemeClr val="tx1"/>
                </a:solidFill>
              </a:rPr>
              <a:t> ..................................</a:t>
            </a:r>
            <a:r>
              <a:rPr lang="ar-SA" sz="2400" b="1" dirty="0">
                <a:solidFill>
                  <a:schemeClr val="tx1"/>
                </a:solidFill>
              </a:rPr>
              <a:t> .</a:t>
            </a:r>
            <a:endParaRPr lang="ar-AE" sz="24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76872" y="2694415"/>
            <a:ext cx="4392488" cy="8596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3- الإقلاع عن </a:t>
            </a:r>
            <a:r>
              <a:rPr lang="ar-SA" sz="1400" dirty="0">
                <a:solidFill>
                  <a:schemeClr val="tx1"/>
                </a:solidFill>
              </a:rPr>
              <a:t>.................................................</a:t>
            </a:r>
            <a:r>
              <a:rPr lang="ar-SA" sz="1400" b="1" dirty="0">
                <a:solidFill>
                  <a:schemeClr val="tx1"/>
                </a:solidFill>
              </a:rPr>
              <a:t> </a:t>
            </a:r>
            <a:r>
              <a:rPr lang="ar-SA" sz="2400" b="1" dirty="0">
                <a:solidFill>
                  <a:schemeClr val="tx1"/>
                </a:solidFill>
              </a:rPr>
              <a:t>.</a:t>
            </a:r>
            <a:endParaRPr lang="ar-AE" sz="24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68404" y="1600080"/>
            <a:ext cx="4392488" cy="8596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2- </a:t>
            </a:r>
            <a:r>
              <a:rPr lang="ar-AE" sz="1400" dirty="0">
                <a:solidFill>
                  <a:schemeClr val="tx1"/>
                </a:solidFill>
              </a:rPr>
              <a:t>....</a:t>
            </a:r>
            <a:r>
              <a:rPr lang="ar-SA" sz="1400" dirty="0">
                <a:solidFill>
                  <a:schemeClr val="tx1"/>
                </a:solidFill>
              </a:rPr>
              <a:t>........................................</a:t>
            </a:r>
            <a:r>
              <a:rPr lang="ar-AE" sz="1400" dirty="0">
                <a:solidFill>
                  <a:schemeClr val="tx1"/>
                </a:solidFill>
              </a:rPr>
              <a:t>................................</a:t>
            </a:r>
            <a:endParaRPr lang="ar-AE" sz="14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68404" y="582180"/>
            <a:ext cx="4392488" cy="8549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AE" sz="2400" b="1" dirty="0">
                <a:solidFill>
                  <a:schemeClr val="tx1"/>
                </a:solidFill>
              </a:rPr>
              <a:t>1- </a:t>
            </a:r>
            <a:r>
              <a:rPr lang="ar-AE" sz="1200" dirty="0">
                <a:solidFill>
                  <a:schemeClr val="tx1"/>
                </a:solidFill>
              </a:rPr>
              <a:t>.....</a:t>
            </a:r>
            <a:r>
              <a:rPr lang="ar-SA" sz="1200" dirty="0">
                <a:solidFill>
                  <a:schemeClr val="tx1"/>
                </a:solidFill>
              </a:rPr>
              <a:t>...........................................</a:t>
            </a:r>
            <a:r>
              <a:rPr lang="ar-AE" sz="1200" dirty="0">
                <a:solidFill>
                  <a:schemeClr val="tx1"/>
                </a:solidFill>
              </a:rPr>
              <a:t>....................................... </a:t>
            </a:r>
            <a:r>
              <a:rPr lang="ar-SA" sz="1200" dirty="0">
                <a:solidFill>
                  <a:schemeClr val="tx1"/>
                </a:solidFill>
              </a:rPr>
              <a:t> </a:t>
            </a:r>
            <a:endParaRPr lang="ar-AE" sz="2400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27339" y="323528"/>
            <a:ext cx="818721" cy="1115351"/>
            <a:chOff x="266394" y="5073877"/>
            <a:chExt cx="1080652" cy="1568350"/>
          </a:xfrm>
        </p:grpSpPr>
        <p:sp>
          <p:nvSpPr>
            <p:cNvPr id="23" name="Heart 22"/>
            <p:cNvSpPr/>
            <p:nvPr/>
          </p:nvSpPr>
          <p:spPr>
            <a:xfrm>
              <a:off x="395536" y="5073877"/>
              <a:ext cx="871427" cy="659379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AE" b="1" dirty="0">
                  <a:solidFill>
                    <a:schemeClr val="tx1"/>
                  </a:solidFill>
                </a:rPr>
                <a:t>الله</a:t>
              </a:r>
            </a:p>
          </p:txBody>
        </p:sp>
        <p:pic>
          <p:nvPicPr>
            <p:cNvPr id="24" name="Picture 2" descr="https://cdn0.iconfinder.com/data/icons/dogma/500/beg-512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4" y="5561575"/>
              <a:ext cx="1080652" cy="1080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38" y="1547664"/>
            <a:ext cx="829829" cy="988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 descr="http://st.depositphotos.com/2850099/3955/v/110/depositphotos_39550757-Traffic-stop-sign-with-a-hand---Vector-EPS10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73" y="2627784"/>
            <a:ext cx="1044203" cy="95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53" y="4819261"/>
            <a:ext cx="1089100" cy="9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81" y="3779912"/>
            <a:ext cx="1189843" cy="8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مستدير الزوايا 1"/>
          <p:cNvSpPr/>
          <p:nvPr/>
        </p:nvSpPr>
        <p:spPr>
          <a:xfrm>
            <a:off x="764704" y="5940152"/>
            <a:ext cx="5184576" cy="768085"/>
          </a:xfrm>
          <a:prstGeom prst="roundRect">
            <a:avLst/>
          </a:prstGeom>
          <a:solidFill>
            <a:srgbClr val="FEF1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لا يقبل الله التوبة في حالتين </a:t>
            </a:r>
            <a:r>
              <a:rPr lang="ar-SA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ماهما</a:t>
            </a:r>
            <a:r>
              <a:rPr lang="ar-SA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؟ </a:t>
            </a:r>
          </a:p>
        </p:txBody>
      </p:sp>
      <p:sp>
        <p:nvSpPr>
          <p:cNvPr id="3" name="سداسي 2"/>
          <p:cNvSpPr/>
          <p:nvPr/>
        </p:nvSpPr>
        <p:spPr>
          <a:xfrm>
            <a:off x="3158970" y="6708237"/>
            <a:ext cx="3294366" cy="219573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سداسي 26"/>
          <p:cNvSpPr/>
          <p:nvPr/>
        </p:nvSpPr>
        <p:spPr>
          <a:xfrm>
            <a:off x="260648" y="6708237"/>
            <a:ext cx="3294366" cy="219573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1" name="Picture 4" descr="نتيجة بحث الصور عن ‪He died drowning  icon‬‏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5" y="6894038"/>
            <a:ext cx="1008111" cy="84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3789040" y="7668344"/>
            <a:ext cx="216024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عند غرغرة</a:t>
            </a:r>
          </a:p>
          <a:p>
            <a:pPr algn="ctr"/>
            <a:r>
              <a:rPr lang="ar-SA" sz="2000" dirty="0"/>
              <a:t> </a:t>
            </a:r>
            <a:endParaRPr lang="ar-SA" sz="1100" dirty="0"/>
          </a:p>
          <a:p>
            <a:pPr algn="ctr"/>
            <a:r>
              <a:rPr lang="ar-SA" dirty="0"/>
              <a:t>....................</a:t>
            </a:r>
            <a:endParaRPr lang="ar-SA" sz="28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548680" y="7661374"/>
            <a:ext cx="2630003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عند طلوع الشمس </a:t>
            </a:r>
          </a:p>
          <a:p>
            <a:pPr algn="ctr"/>
            <a:r>
              <a:rPr lang="ar-SA" sz="2400" b="1" dirty="0"/>
              <a:t>من جهة  </a:t>
            </a:r>
          </a:p>
          <a:p>
            <a:pPr algn="ctr"/>
            <a:endParaRPr lang="ar-SA" sz="700" dirty="0"/>
          </a:p>
          <a:p>
            <a:pPr algn="ctr"/>
            <a:r>
              <a:rPr lang="ar-SA" dirty="0"/>
              <a:t>....................</a:t>
            </a:r>
            <a:endParaRPr lang="ar-SA" sz="28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568" y="6516216"/>
            <a:ext cx="1287328" cy="13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31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/>
          <p:nvPr/>
        </p:nvSpPr>
        <p:spPr>
          <a:xfrm>
            <a:off x="2445058" y="3154090"/>
            <a:ext cx="42304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AE" sz="2400" b="1" dirty="0">
                <a:solidFill>
                  <a:srgbClr val="FF0000"/>
                </a:solidFill>
              </a:rPr>
              <a:t>صلي الكلمة بمعناها فيما يأتي :</a:t>
            </a:r>
          </a:p>
        </p:txBody>
      </p:sp>
      <p:graphicFrame>
        <p:nvGraphicFramePr>
          <p:cNvPr id="8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965235"/>
              </p:ext>
            </p:extLst>
          </p:nvPr>
        </p:nvGraphicFramePr>
        <p:xfrm>
          <a:off x="154853" y="3799423"/>
          <a:ext cx="3720925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396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/>
                        <a:t>هي الرجوع عن الذنب لقبحه 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/>
                        <a:t>يمد </a:t>
                      </a:r>
                      <a:r>
                        <a:rPr lang="ar-AE" sz="2400" b="1" dirty="0">
                          <a:solidFill>
                            <a:srgbClr val="FF0000"/>
                          </a:solidFill>
                        </a:rPr>
                        <a:t>يده</a:t>
                      </a:r>
                      <a:r>
                        <a:rPr lang="ar-AE" sz="2400" b="1" dirty="0"/>
                        <a:t> ويتكرم على عباده بالتوبة 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1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/>
                        <a:t>يرجع عن الذنب ندما .</a:t>
                      </a:r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082914"/>
              </p:ext>
            </p:extLst>
          </p:nvPr>
        </p:nvGraphicFramePr>
        <p:xfrm>
          <a:off x="5497378" y="3822303"/>
          <a:ext cx="1007985" cy="1463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07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/>
                        <a:t>يبسط :</a:t>
                      </a:r>
                      <a:endParaRPr lang="ar-AE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3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/>
                        <a:t>يتوب :</a:t>
                      </a:r>
                      <a:endParaRPr lang="ar-AE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77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400" b="1" dirty="0"/>
                        <a:t>التوبه : </a:t>
                      </a:r>
                      <a:endParaRPr lang="ar-AE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13"/>
          <p:cNvSpPr txBox="1"/>
          <p:nvPr/>
        </p:nvSpPr>
        <p:spPr>
          <a:xfrm>
            <a:off x="811688" y="5550495"/>
            <a:ext cx="58576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ar-SA" sz="2400" b="1" dirty="0">
                <a:solidFill>
                  <a:srgbClr val="C00000"/>
                </a:solidFill>
              </a:rPr>
              <a:t>صلي الحديث بما يناسبه من ال</a:t>
            </a:r>
            <a:r>
              <a:rPr lang="ar-AE" sz="2400" b="1" dirty="0">
                <a:solidFill>
                  <a:srgbClr val="C00000"/>
                </a:solidFill>
              </a:rPr>
              <a:t>فضائل </a:t>
            </a:r>
            <a:r>
              <a:rPr lang="ar-SA" sz="2400" b="1" dirty="0">
                <a:solidFill>
                  <a:srgbClr val="C00000"/>
                </a:solidFill>
              </a:rPr>
              <a:t> فيما يأتي :</a:t>
            </a:r>
            <a:endParaRPr lang="ar-AE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769"/>
              </p:ext>
            </p:extLst>
          </p:nvPr>
        </p:nvGraphicFramePr>
        <p:xfrm>
          <a:off x="2877055" y="6129848"/>
          <a:ext cx="3792305" cy="28346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9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08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/>
                        <a:t>قال تعالى : " إِ</a:t>
                      </a:r>
                      <a:r>
                        <a:rPr lang="ar-AE" sz="1800" b="1" dirty="0"/>
                        <a:t>نَّ اللَّهَ يُحِبُّ التَّوَّابِينَ </a:t>
                      </a:r>
                      <a:r>
                        <a:rPr lang="ar-AE" sz="1800" dirty="0"/>
                        <a:t>وَيُحِبُّ الْمُتَطَهِّرِينَ " .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73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/>
                        <a:t>قال تعالى : ( إِلَّا مَن تَابَ وَآمَنَ وَعَمِلَ عَمَلًا صَالِحًا </a:t>
                      </a:r>
                      <a:r>
                        <a:rPr lang="ar-AE" sz="1800" b="1" dirty="0"/>
                        <a:t>فَأُولَٰئِكَ يُبَدِّلُ اللَّهُ سَيِّئَاتِهِمْ حَسَنَاتٍ </a:t>
                      </a:r>
                      <a:r>
                        <a:rPr lang="ar-AE" sz="1800" dirty="0"/>
                        <a:t>ۗ وَكَانَ اللَّهُ غَفُورًا رَّحِيمًا  ).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49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/>
                        <a:t>قال تعالى : ( فَخَلَفَ مِن بَعْدِهِمْ خَلْفٌ أَضَاعُوا الصَّلَاةَ وَاتَّبَعُوا الشَّهَوَاتِ ۖ فَسَوْفَ يَلْقَوْنَ غَيًّا . </a:t>
                      </a:r>
                      <a:r>
                        <a:rPr lang="ar-AE" sz="1800" b="1" dirty="0"/>
                        <a:t>إِلَّا مَن تَابَ وَآمَنَ وَعَمِلَ صَالِحًا فَأُولَٰئِكَ يَدْخُلُونَ الْجَنَّةَ </a:t>
                      </a:r>
                      <a:r>
                        <a:rPr lang="ar-AE" sz="1800" dirty="0"/>
                        <a:t>وَلَا يُظْلَمُونَ شَيْئًا ) .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4"/>
          <p:cNvSpPr txBox="1"/>
          <p:nvPr/>
        </p:nvSpPr>
        <p:spPr>
          <a:xfrm>
            <a:off x="404664" y="47690"/>
            <a:ext cx="610069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rgbClr val="C00000"/>
                </a:solidFill>
              </a:rPr>
              <a:t> </a:t>
            </a:r>
            <a:r>
              <a:rPr lang="ar-AE" sz="4000" b="1" dirty="0">
                <a:solidFill>
                  <a:srgbClr val="C00000"/>
                </a:solidFill>
              </a:rPr>
              <a:t>التوبة فرصة العمر</a:t>
            </a:r>
            <a:r>
              <a:rPr lang="ar-SA" sz="4000" b="1" dirty="0">
                <a:solidFill>
                  <a:srgbClr val="C00000"/>
                </a:solidFill>
              </a:rPr>
              <a:t> ( 3 )</a:t>
            </a:r>
            <a:r>
              <a:rPr lang="ar-AE" sz="4000" b="1" dirty="0">
                <a:solidFill>
                  <a:srgbClr val="C00000"/>
                </a:solidFill>
              </a:rPr>
              <a:t> </a:t>
            </a:r>
            <a:r>
              <a:rPr lang="ar-SA" sz="4000" b="1" dirty="0">
                <a:solidFill>
                  <a:srgbClr val="C00000"/>
                </a:solidFill>
              </a:rPr>
              <a:t> </a:t>
            </a:r>
            <a:endParaRPr lang="ar-AE" sz="4000" b="1" dirty="0">
              <a:solidFill>
                <a:srgbClr val="C000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469180" y="1069297"/>
            <a:ext cx="5016389" cy="1938992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ar-SA" sz="2400" dirty="0">
                <a:solidFill>
                  <a:srgbClr val="FF0000"/>
                </a:solidFill>
              </a:rPr>
              <a:t>عن أبي موسى الأشعري رضي الله عنه قال : 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قال رسول الله صلى الله عليه وسلم </a:t>
            </a:r>
            <a:r>
              <a:rPr lang="ar-AE" sz="2400" b="1" dirty="0">
                <a:solidFill>
                  <a:srgbClr val="FF0000"/>
                </a:solidFill>
                <a:effectLst/>
              </a:rPr>
              <a:t> : </a:t>
            </a:r>
          </a:p>
          <a:p>
            <a:pPr algn="ctr"/>
            <a:r>
              <a:rPr lang="ar-AE" sz="2400" b="1" dirty="0">
                <a:effectLst/>
              </a:rPr>
              <a:t>" إِنَّ اللَّهَ يَبْسُطُ يَدَهُ بِاللَّيْلِ لِيَتُوبَ مُسِيءُ النَّهَارِ ،</a:t>
            </a:r>
            <a:endParaRPr lang="ar-SA" sz="2400" b="1" dirty="0">
              <a:effectLst/>
            </a:endParaRPr>
          </a:p>
          <a:p>
            <a:pPr algn="ctr"/>
            <a:r>
              <a:rPr lang="ar-AE" sz="2400" b="1" dirty="0">
                <a:effectLst/>
              </a:rPr>
              <a:t> وَيَبْسُطُ يَدَهُ بِالنَّهَارِ لِيَتُوبَ مُسِيءُ اللَّيْلِ ،</a:t>
            </a:r>
          </a:p>
          <a:p>
            <a:pPr algn="ctr"/>
            <a:r>
              <a:rPr lang="ar-AE" sz="2400" b="1" dirty="0">
                <a:effectLst/>
              </a:rPr>
              <a:t> حَتَّى تَطْلُعَ الشَّمْسُ مِنْ مَغْرِبِهَا "  رواه مسلم</a:t>
            </a:r>
            <a:endParaRPr lang="ar-AE" sz="2400" dirty="0"/>
          </a:p>
        </p:txBody>
      </p:sp>
      <p:pic>
        <p:nvPicPr>
          <p:cNvPr id="16" name="Picture 4" descr="https://deasb92jiz6fv.cloudfront.net/jiQ/6fpqBM-GVSM4_0duxyspgw/Fom_rT647XwDDcwrWdR9Qg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66" t="55113" r="5460" b="6266"/>
          <a:stretch/>
        </p:blipFill>
        <p:spPr bwMode="auto">
          <a:xfrm>
            <a:off x="210472" y="1754188"/>
            <a:ext cx="914400" cy="124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جدول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2158"/>
              </p:ext>
            </p:extLst>
          </p:nvPr>
        </p:nvGraphicFramePr>
        <p:xfrm>
          <a:off x="323917" y="6156175"/>
          <a:ext cx="1304883" cy="280831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304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يبدل الله سيئاته إلى حسنات</a:t>
                      </a:r>
                      <a:endParaRPr lang="ar-AE" sz="18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دخول الجنة</a:t>
                      </a:r>
                      <a:endParaRPr lang="ar-AE" sz="18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 ينال محبة الله</a:t>
                      </a:r>
                      <a:endParaRPr lang="ar-AE" sz="18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71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20688" y="35496"/>
            <a:ext cx="59766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b="1" dirty="0">
                <a:solidFill>
                  <a:srgbClr val="FF0000"/>
                </a:solidFill>
              </a:rPr>
              <a:t>صلي بين شروط التوبة و الصورة المناسبة لها :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473472" y="4769646"/>
            <a:ext cx="3195888" cy="9011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5- التحلل من حقوق العباد  .</a:t>
            </a:r>
          </a:p>
          <a:p>
            <a:pPr algn="ctr"/>
            <a:r>
              <a:rPr lang="ar-AE" sz="2400" b="1" dirty="0">
                <a:solidFill>
                  <a:schemeClr val="tx1"/>
                </a:solidFill>
              </a:rPr>
              <a:t>( إعادة الحقوق لأصحابها 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465004" y="3750532"/>
            <a:ext cx="3195888" cy="8185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4العزم على عدم العودة </a:t>
            </a:r>
            <a:endParaRPr lang="ar-SA" sz="2400" b="1" dirty="0">
              <a:solidFill>
                <a:schemeClr val="tx1"/>
              </a:solidFill>
            </a:endParaRPr>
          </a:p>
          <a:p>
            <a:pPr algn="ctr"/>
            <a:r>
              <a:rPr lang="ar-AE" sz="2400" b="1" dirty="0">
                <a:solidFill>
                  <a:schemeClr val="tx1"/>
                </a:solidFill>
              </a:rPr>
              <a:t>للذنب ثانية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473472" y="2694415"/>
            <a:ext cx="3195888" cy="8596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3- الإقلاع عن الذنب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465004" y="1600080"/>
            <a:ext cx="3195888" cy="8596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2- الندم على ما فات.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465004" y="582180"/>
            <a:ext cx="3195888" cy="8549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>
                <a:solidFill>
                  <a:schemeClr val="tx1"/>
                </a:solidFill>
              </a:rPr>
              <a:t>1- الإخلاص لله تعالى </a:t>
            </a:r>
            <a:endParaRPr lang="ar-SA" sz="2400" b="1" dirty="0">
              <a:solidFill>
                <a:schemeClr val="tx1"/>
              </a:solidFill>
            </a:endParaRPr>
          </a:p>
          <a:p>
            <a:pPr algn="ctr"/>
            <a:r>
              <a:rPr lang="ar-AE" sz="2400" b="1" dirty="0">
                <a:solidFill>
                  <a:schemeClr val="tx1"/>
                </a:solidFill>
              </a:rPr>
              <a:t>عند التوبة 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33006" y="1608444"/>
            <a:ext cx="818721" cy="1115351"/>
            <a:chOff x="266394" y="5073877"/>
            <a:chExt cx="1080652" cy="1568350"/>
          </a:xfrm>
        </p:grpSpPr>
        <p:sp>
          <p:nvSpPr>
            <p:cNvPr id="23" name="Heart 22"/>
            <p:cNvSpPr/>
            <p:nvPr/>
          </p:nvSpPr>
          <p:spPr>
            <a:xfrm>
              <a:off x="395536" y="5073877"/>
              <a:ext cx="871427" cy="659379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AE" b="1" dirty="0">
                  <a:solidFill>
                    <a:schemeClr val="tx1"/>
                  </a:solidFill>
                </a:rPr>
                <a:t>الله</a:t>
              </a:r>
            </a:p>
          </p:txBody>
        </p:sp>
        <p:pic>
          <p:nvPicPr>
            <p:cNvPr id="24" name="Picture 2" descr="https://cdn0.iconfinder.com/data/icons/dogma/500/beg-512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94" y="5561575"/>
              <a:ext cx="1080652" cy="1080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05" y="2791066"/>
            <a:ext cx="829829" cy="988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 descr="http://st.depositphotos.com/2850099/3955/v/110/depositphotos_39550757-Traffic-stop-sign-with-a-hand---Vector-EPS10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01" y="515548"/>
            <a:ext cx="1044203" cy="95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20" y="3859154"/>
            <a:ext cx="1089100" cy="9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4910036"/>
            <a:ext cx="1189843" cy="8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5911155"/>
            <a:ext cx="6688137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3138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591</Words>
  <Application>Microsoft Office PowerPoint</Application>
  <PresentationFormat>On-screen Show (4:3)</PresentationFormat>
  <Paragraphs>128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zezo zezo</cp:lastModifiedBy>
  <cp:revision>10</cp:revision>
  <cp:lastPrinted>2017-10-28T19:05:19Z</cp:lastPrinted>
  <dcterms:created xsi:type="dcterms:W3CDTF">2017-10-28T14:57:02Z</dcterms:created>
  <dcterms:modified xsi:type="dcterms:W3CDTF">2020-09-22T16:36:25Z</dcterms:modified>
</cp:coreProperties>
</file>