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9"/>
  </p:notesMasterIdLst>
  <p:sldIdLst>
    <p:sldId id="273" r:id="rId4"/>
    <p:sldId id="310" r:id="rId5"/>
    <p:sldId id="307" r:id="rId6"/>
    <p:sldId id="270" r:id="rId7"/>
    <p:sldId id="304" r:id="rId8"/>
    <p:sldId id="311" r:id="rId9"/>
    <p:sldId id="317" r:id="rId10"/>
    <p:sldId id="316" r:id="rId11"/>
    <p:sldId id="314" r:id="rId12"/>
    <p:sldId id="315" r:id="rId13"/>
    <p:sldId id="312" r:id="rId14"/>
    <p:sldId id="288" r:id="rId15"/>
    <p:sldId id="313" r:id="rId16"/>
    <p:sldId id="28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DAD55-C11E-4835-9348-31D205F8ACC9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C848C-EEA9-4147-890D-8EFE2BD98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1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F0315-D90A-47AF-8AEC-5BD85BA6D0A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3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2C848C-EEA9-4147-890D-8EFE2BD9801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49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6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65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Rectangle 9"/>
          <p:cNvSpPr/>
          <p:nvPr/>
        </p:nvSpPr>
        <p:spPr>
          <a:xfrm>
            <a:off x="1307873" y="1267730"/>
            <a:ext cx="9576263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4" y="4682068"/>
            <a:ext cx="8936847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pPr/>
              <a:t>7/3/2020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5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3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76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08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23" name="Rectangle 22"/>
          <p:cNvSpPr/>
          <p:nvPr/>
        </p:nvSpPr>
        <p:spPr>
          <a:xfrm>
            <a:off x="1307873" y="1267730"/>
            <a:ext cx="9576263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6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8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pPr/>
              <a:t>7/3/2020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61" y="5177408"/>
            <a:ext cx="566013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5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1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65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8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7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32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913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03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1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1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1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3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9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114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20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1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604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9" y="6035040"/>
            <a:ext cx="4588003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3" y="603504"/>
            <a:ext cx="3144775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3" y="2386584"/>
            <a:ext cx="3144775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5977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642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2134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0643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225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7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243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044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8846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687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3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00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52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782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86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94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64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9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99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60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75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17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88E31-9B8A-4001-84E0-778AE56E9614}" type="datetimeFigureOut">
              <a:rPr lang="en-US" smtClean="0"/>
              <a:t>7/3/2020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378E8-543A-4B37-BF35-36E8B801D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46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6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4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78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a3had-alredwan.com/vb/t16205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drive.google.com/open?id=1hoIC8zTL4jRN7fQ7aGgfYQvuIpfyvYjp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7" name="Cloud Callout 6"/>
          <p:cNvSpPr/>
          <p:nvPr/>
        </p:nvSpPr>
        <p:spPr>
          <a:xfrm>
            <a:off x="9322130" y="132735"/>
            <a:ext cx="2869870" cy="254923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1600" dirty="0"/>
          </a:p>
        </p:txBody>
      </p:sp>
      <p:sp>
        <p:nvSpPr>
          <p:cNvPr id="2" name="Action Button: Blank 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BC2C0F00-E760-4F68-8293-628D8698C236}"/>
              </a:ext>
            </a:extLst>
          </p:cNvPr>
          <p:cNvSpPr/>
          <p:nvPr/>
        </p:nvSpPr>
        <p:spPr>
          <a:xfrm>
            <a:off x="13887" y="132734"/>
            <a:ext cx="3245128" cy="2549237"/>
          </a:xfrm>
          <a:prstGeom prst="actionButtonBlan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عنوان</a:t>
            </a:r>
            <a:r>
              <a:rPr lang="ar-AE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 الدّرس:</a:t>
            </a:r>
          </a:p>
          <a:p>
            <a:pPr algn="ctr"/>
            <a:r>
              <a:rPr lang="ar-SA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مسعودة السلحفاة</a:t>
            </a:r>
          </a:p>
          <a:p>
            <a:pPr algn="ctr"/>
            <a:r>
              <a:rPr lang="ar-SA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( اللام </a:t>
            </a:r>
            <a:r>
              <a:rPr lang="ar-SA" sz="320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الشمسية  واللام القمرية  </a:t>
            </a:r>
            <a:r>
              <a:rPr lang="ar-SA" sz="320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7538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111977"/>
            <a:ext cx="5143500" cy="66340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39077" y="1167297"/>
            <a:ext cx="20152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050" b="1" u="sng" dirty="0">
                <a:cs typeface="Tahoma" panose="020B0604030504040204" pitchFamily="34" charset="0"/>
              </a:rPr>
              <a:t>اللام الشمسية واللام القمرية</a:t>
            </a:r>
            <a:endParaRPr lang="en-US" sz="1050" u="sng" dirty="0"/>
          </a:p>
        </p:txBody>
      </p:sp>
      <p:sp>
        <p:nvSpPr>
          <p:cNvPr id="15" name="Rectangle 14"/>
          <p:cNvSpPr/>
          <p:nvPr/>
        </p:nvSpPr>
        <p:spPr>
          <a:xfrm>
            <a:off x="4123747" y="1434991"/>
            <a:ext cx="4021042" cy="22852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rtl="1">
              <a:lnSpc>
                <a:spcPts val="1875"/>
              </a:lnSpc>
            </a:pPr>
            <a:r>
              <a:rPr lang="ar-AE" sz="1200" b="1" dirty="0">
                <a:latin typeface="Tahoma" panose="020B0604030504040204" pitchFamily="34" charset="0"/>
              </a:rPr>
              <a:t>اقرأ القطعة التالية ، واقترح عنواناً لها : </a:t>
            </a:r>
          </a:p>
          <a:p>
            <a:pPr algn="just" rtl="1">
              <a:lnSpc>
                <a:spcPts val="1875"/>
              </a:lnSpc>
            </a:pPr>
            <a:endParaRPr lang="ar-AE" sz="1350" b="1" dirty="0">
              <a:latin typeface="Tahoma" panose="020B0604030504040204" pitchFamily="34" charset="0"/>
            </a:endParaRPr>
          </a:p>
          <a:p>
            <a:pPr algn="ctr" rtl="1">
              <a:lnSpc>
                <a:spcPts val="1875"/>
              </a:lnSpc>
            </a:pPr>
            <a:r>
              <a:rPr lang="ar-AE" sz="1050" dirty="0">
                <a:latin typeface="Tahoma" panose="020B0604030504040204" pitchFamily="34" charset="0"/>
              </a:rPr>
              <a:t>( ....................................)</a:t>
            </a:r>
          </a:p>
          <a:p>
            <a:pPr algn="ctr" rtl="1">
              <a:lnSpc>
                <a:spcPts val="1875"/>
              </a:lnSpc>
            </a:pPr>
            <a:endParaRPr lang="ar-AE" sz="1350" b="1" dirty="0"/>
          </a:p>
          <a:p>
            <a:pPr algn="just" rtl="1">
              <a:lnSpc>
                <a:spcPts val="1875"/>
              </a:lnSpc>
            </a:pPr>
            <a:r>
              <a:rPr lang="ar-AE" sz="1050" dirty="0">
                <a:cs typeface="Tahoma" panose="020B0604030504040204" pitchFamily="34" charset="0"/>
              </a:rPr>
              <a:t>عندما تنتشر السّحب في السَّماء وتحتجب الشَّمس ، ويشتد الْبرد ، وينزل الْمطر يغلق التَّجار متاجرهم ، ويرجع النَّاس إلى بيوتهم وتقفر الشَّوارع من الْمارة ، وتأوي الطَيور إلى أوكارها ويسود الجوّ صمت لا يسمع فيه إلا انهمار الْمطر . فإذا ما كفَّ الْمطر عن النُّزول عادت الْحياة إلى مجاريها وذهب كل واحد إلى الْعمل . </a:t>
            </a:r>
            <a:endParaRPr lang="ar-AE" sz="1050" dirty="0"/>
          </a:p>
        </p:txBody>
      </p:sp>
      <p:sp>
        <p:nvSpPr>
          <p:cNvPr id="9" name="Text Box 6"/>
          <p:cNvSpPr txBox="1"/>
          <p:nvPr/>
        </p:nvSpPr>
        <p:spPr>
          <a:xfrm>
            <a:off x="4123747" y="527149"/>
            <a:ext cx="1372841" cy="564356"/>
          </a:xfrm>
          <a:prstGeom prst="rect">
            <a:avLst/>
          </a:prstGeom>
          <a:solidFill>
            <a:sysClr val="window" lastClr="FFFFFF"/>
          </a:solidFill>
          <a:ln w="6350">
            <a:solidFill>
              <a:sysClr val="window" lastClr="FFFFFF"/>
            </a:solidFill>
          </a:ln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</a:pPr>
            <a:r>
              <a:rPr lang="ar-AE" sz="825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اسم الطالب : ........................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</a:pPr>
            <a:r>
              <a:rPr lang="ar-AE" sz="825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</a:pPr>
            <a:r>
              <a:rPr lang="ar-AE" sz="825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الصف : ............................</a:t>
            </a:r>
            <a:endParaRPr lang="en-US" sz="825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28420" y="3795720"/>
            <a:ext cx="4072320" cy="5770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AE" sz="1050" b="1" u="sng" dirty="0">
                <a:solidFill>
                  <a:srgbClr val="FF0000"/>
                </a:solidFill>
                <a:cs typeface="Tahoma" panose="020B0604030504040204" pitchFamily="34" charset="0"/>
              </a:rPr>
              <a:t>ســ (1) </a:t>
            </a:r>
            <a:r>
              <a:rPr lang="ar-AE" sz="1050" b="1" dirty="0">
                <a:cs typeface="Tahoma" panose="020B0604030504040204" pitchFamily="34" charset="0"/>
              </a:rPr>
              <a:t>استخرج من الفقرة السابقة الكلمات التي تحتوي على</a:t>
            </a:r>
          </a:p>
          <a:p>
            <a:pPr algn="r" rtl="1">
              <a:lnSpc>
                <a:spcPct val="150000"/>
              </a:lnSpc>
            </a:pPr>
            <a:r>
              <a:rPr lang="ar-AE" sz="1050" b="1" dirty="0">
                <a:cs typeface="Tahoma" panose="020B0604030504040204" pitchFamily="34" charset="0"/>
                <a:hlinkClick r:id="rId3" tooltip="اللام"/>
              </a:rPr>
              <a:t>اللام</a:t>
            </a:r>
            <a:r>
              <a:rPr lang="ar-AE" sz="1050" b="1" dirty="0">
                <a:cs typeface="Tahoma" panose="020B0604030504040204" pitchFamily="34" charset="0"/>
              </a:rPr>
              <a:t> </a:t>
            </a:r>
            <a:r>
              <a:rPr lang="ar-AE" sz="1050" b="1" dirty="0">
                <a:cs typeface="Tahoma" panose="020B0604030504040204" pitchFamily="34" charset="0"/>
                <a:hlinkClick r:id="rId3" tooltip="القمرية"/>
              </a:rPr>
              <a:t>القمرية</a:t>
            </a:r>
            <a:r>
              <a:rPr lang="ar-AE" sz="1050" b="1" dirty="0">
                <a:cs typeface="Tahoma" panose="020B0604030504040204" pitchFamily="34" charset="0"/>
              </a:rPr>
              <a:t> والكلمات التي تحتوي على </a:t>
            </a:r>
            <a:r>
              <a:rPr lang="ar-AE" sz="1050" b="1" dirty="0">
                <a:cs typeface="Tahoma" panose="020B0604030504040204" pitchFamily="34" charset="0"/>
                <a:hlinkClick r:id="rId3" tooltip="اللام"/>
              </a:rPr>
              <a:t>اللام</a:t>
            </a:r>
            <a:r>
              <a:rPr lang="ar-AE" sz="1050" b="1" dirty="0">
                <a:cs typeface="Tahoma" panose="020B0604030504040204" pitchFamily="34" charset="0"/>
              </a:rPr>
              <a:t> </a:t>
            </a:r>
            <a:r>
              <a:rPr lang="ar-AE" sz="1050" b="1" dirty="0">
                <a:cs typeface="Tahoma" panose="020B0604030504040204" pitchFamily="34" charset="0"/>
                <a:hlinkClick r:id="rId3" tooltip="الشمسية"/>
              </a:rPr>
              <a:t>الشمسية</a:t>
            </a:r>
            <a:r>
              <a:rPr lang="ar-AE" sz="1050" b="1" dirty="0">
                <a:cs typeface="Tahoma" panose="020B0604030504040204" pitchFamily="34" charset="0"/>
              </a:rPr>
              <a:t> :</a:t>
            </a:r>
            <a:endParaRPr lang="en-US" sz="1050" b="1" dirty="0">
              <a:cs typeface="Tahoma" panose="020B060403050404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412114" y="4349718"/>
          <a:ext cx="2193132" cy="3672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96566">
                  <a:extLst>
                    <a:ext uri="{9D8B030D-6E8A-4147-A177-3AD203B41FA5}">
                      <a16:colId xmlns="" xmlns:a16="http://schemas.microsoft.com/office/drawing/2014/main" val="2520192078"/>
                    </a:ext>
                  </a:extLst>
                </a:gridCol>
                <a:gridCol w="1096566">
                  <a:extLst>
                    <a:ext uri="{9D8B030D-6E8A-4147-A177-3AD203B41FA5}">
                      <a16:colId xmlns="" xmlns:a16="http://schemas.microsoft.com/office/drawing/2014/main" val="56007616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rtl="1"/>
                      <a:r>
                        <a:rPr lang="ar-AE" sz="1100" b="1" dirty="0">
                          <a:cs typeface="Tahoma" panose="020B0604030504040204" pitchFamily="34" charset="0"/>
                          <a:hlinkClick r:id="rId3" tooltip="اللام"/>
                        </a:rPr>
                        <a:t>اللام</a:t>
                      </a:r>
                      <a:r>
                        <a:rPr lang="ar-AE" sz="1100" b="1" dirty="0">
                          <a:cs typeface="Tahoma" panose="020B0604030504040204" pitchFamily="34" charset="0"/>
                        </a:rPr>
                        <a:t> </a:t>
                      </a:r>
                      <a:r>
                        <a:rPr lang="ar-AE" sz="1100" b="1" dirty="0">
                          <a:cs typeface="Tahoma" panose="020B0604030504040204" pitchFamily="34" charset="0"/>
                          <a:hlinkClick r:id="rId3" tooltip="القمرية"/>
                        </a:rPr>
                        <a:t>القمرية</a:t>
                      </a:r>
                      <a:r>
                        <a:rPr lang="ar-AE" sz="1100" b="1" dirty="0">
                          <a:cs typeface="Tahoma" panose="020B0604030504040204" pitchFamily="34" charset="0"/>
                        </a:rPr>
                        <a:t> </a:t>
                      </a:r>
                      <a:endParaRPr lang="en-US" sz="11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AE" sz="1100" b="1" dirty="0">
                          <a:cs typeface="Tahoma" panose="020B0604030504040204" pitchFamily="34" charset="0"/>
                          <a:hlinkClick r:id="rId3" tooltip="اللام"/>
                        </a:rPr>
                        <a:t>اللام</a:t>
                      </a:r>
                      <a:r>
                        <a:rPr lang="ar-AE" sz="1100" b="1" dirty="0">
                          <a:cs typeface="Tahoma" panose="020B0604030504040204" pitchFamily="34" charset="0"/>
                        </a:rPr>
                        <a:t> </a:t>
                      </a:r>
                      <a:r>
                        <a:rPr lang="ar-AE" sz="1100" b="1" dirty="0">
                          <a:cs typeface="Tahoma" panose="020B0604030504040204" pitchFamily="34" charset="0"/>
                          <a:hlinkClick r:id="rId3" tooltip="الشمسية"/>
                        </a:rPr>
                        <a:t>الشمسية</a:t>
                      </a:r>
                      <a:r>
                        <a:rPr lang="ar-AE" sz="1100" b="1" dirty="0">
                          <a:cs typeface="Tahoma" panose="020B0604030504040204" pitchFamily="34" charset="0"/>
                        </a:rPr>
                        <a:t> </a:t>
                      </a:r>
                      <a:endParaRPr lang="en-US" sz="1100" b="1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4573079"/>
                  </a:ext>
                </a:extLst>
              </a:tr>
              <a:tr h="2846070"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ar-AE" sz="1400" dirty="0"/>
                    </a:p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AE" sz="1400" dirty="0"/>
                        <a:t>............................................................................................................................................................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</a:pPr>
                      <a:endParaRPr lang="ar-AE" sz="1400" dirty="0"/>
                    </a:p>
                    <a:p>
                      <a:pPr algn="r" rtl="1">
                        <a:lnSpc>
                          <a:spcPct val="150000"/>
                        </a:lnSpc>
                      </a:pPr>
                      <a:r>
                        <a:rPr lang="ar-AE" sz="1400" dirty="0"/>
                        <a:t>............................................................................................................................................................</a:t>
                      </a:r>
                      <a:endParaRPr lang="en-US" sz="1400" dirty="0"/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550847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869" y="3665614"/>
            <a:ext cx="3104657" cy="141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222" y="5558274"/>
            <a:ext cx="539543" cy="68128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3960358" y="6356352"/>
            <a:ext cx="1157288" cy="365125"/>
          </a:xfrm>
        </p:spPr>
        <p:txBody>
          <a:bodyPr/>
          <a:lstStyle/>
          <a:p>
            <a:fld id="{AC132945-43B2-48D4-8D0F-A8E9ECCC07B3}" type="datetime8">
              <a:rPr lang="ar-AE" smtClean="0"/>
              <a:t>03 تموز، 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93B9F-9AA6-4997-BC19-F3778345CA2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1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wf.com: مسعودة السلحفاة: فاطمة خوجة: كت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43" y="125680"/>
            <a:ext cx="7893720" cy="645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862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5274" y="678873"/>
            <a:ext cx="7426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السؤال">
            <a:extLst>
              <a:ext uri="{FF2B5EF4-FFF2-40B4-BE49-F238E27FC236}">
                <a16:creationId xmlns="" xmlns:a16="http://schemas.microsoft.com/office/drawing/2014/main" id="{8F2734E5-089C-4266-B9D3-BBD35350F57A}"/>
              </a:ext>
            </a:extLst>
          </p:cNvPr>
          <p:cNvSpPr/>
          <p:nvPr/>
        </p:nvSpPr>
        <p:spPr>
          <a:xfrm>
            <a:off x="707511" y="1312126"/>
            <a:ext cx="11259403" cy="2640976"/>
          </a:xfrm>
          <a:prstGeom prst="roundRect">
            <a:avLst/>
          </a:prstGeom>
          <a:solidFill>
            <a:srgbClr val="3488A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>
            <a:glow rad="139700">
              <a:srgbClr val="3488A0">
                <a:satMod val="175000"/>
                <a:alpha val="40000"/>
              </a:srgb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r>
              <a:rPr lang="ar-SA" sz="3600" b="1" u="sng" kern="0" dirty="0" smtClean="0">
                <a:solidFill>
                  <a:sysClr val="windowText" lastClr="000000"/>
                </a:solidFill>
                <a:latin typeface="Century Gothic"/>
              </a:rPr>
              <a:t>ما هي اللام الشمسية   </a:t>
            </a:r>
            <a:endParaRPr lang="ar-AE" sz="3600" b="1" u="sng" kern="0" dirty="0" smtClean="0">
              <a:solidFill>
                <a:sysClr val="windowText" lastClr="000000"/>
              </a:solidFill>
              <a:latin typeface="Century Gothic"/>
            </a:endParaRPr>
          </a:p>
        </p:txBody>
      </p:sp>
      <p:sp>
        <p:nvSpPr>
          <p:cNvPr id="10" name="خطأ">
            <a:extLst>
              <a:ext uri="{FF2B5EF4-FFF2-40B4-BE49-F238E27FC236}">
                <a16:creationId xmlns="" xmlns:a16="http://schemas.microsoft.com/office/drawing/2014/main" id="{5F7D4BCF-1E83-435D-AFA6-7A3F702AD746}"/>
              </a:ext>
            </a:extLst>
          </p:cNvPr>
          <p:cNvSpPr/>
          <p:nvPr/>
        </p:nvSpPr>
        <p:spPr>
          <a:xfrm>
            <a:off x="3600940" y="12544"/>
            <a:ext cx="5472547" cy="653785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 smtClean="0">
                <a:solidFill>
                  <a:prstClr val="black"/>
                </a:solidFill>
              </a:rPr>
              <a:t>ا</a:t>
            </a:r>
            <a:r>
              <a:rPr lang="ar-SA" sz="2800" b="1" dirty="0" smtClean="0">
                <a:solidFill>
                  <a:prstClr val="black"/>
                </a:solidFill>
              </a:rPr>
              <a:t>لمعجم اللغوي 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11" name="التالي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3FDF4B4A-D8AA-42C0-A11B-8F04E3CF044C}"/>
              </a:ext>
            </a:extLst>
          </p:cNvPr>
          <p:cNvSpPr/>
          <p:nvPr/>
        </p:nvSpPr>
        <p:spPr>
          <a:xfrm>
            <a:off x="4966749" y="5454668"/>
            <a:ext cx="928468" cy="653785"/>
          </a:xfrm>
          <a:prstGeom prst="leftArrow">
            <a:avLst/>
          </a:prstGeom>
          <a:solidFill>
            <a:srgbClr val="57903F"/>
          </a:solidFill>
          <a:ln w="12700" cap="flat" cmpd="sng" algn="ctr">
            <a:solidFill>
              <a:srgbClr val="57903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 kern="0">
              <a:solidFill>
                <a:sysClr val="window" lastClr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1378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خط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66700" y="673100"/>
          <a:ext cx="105537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76850">
                  <a:extLst>
                    <a:ext uri="{9D8B030D-6E8A-4147-A177-3AD203B41FA5}">
                      <a16:colId xmlns="" xmlns:a16="http://schemas.microsoft.com/office/drawing/2014/main" val="4061460928"/>
                    </a:ext>
                  </a:extLst>
                </a:gridCol>
                <a:gridCol w="5276850">
                  <a:extLst>
                    <a:ext uri="{9D8B030D-6E8A-4147-A177-3AD203B41FA5}">
                      <a16:colId xmlns="" xmlns:a16="http://schemas.microsoft.com/office/drawing/2014/main" val="1842465413"/>
                    </a:ext>
                  </a:extLst>
                </a:gridCol>
              </a:tblGrid>
              <a:tr h="2724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05687157"/>
                  </a:ext>
                </a:extLst>
              </a:tr>
              <a:tr h="2762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97182840"/>
                  </a:ext>
                </a:extLst>
              </a:tr>
            </a:tbl>
          </a:graphicData>
        </a:graphic>
      </p:graphicFrame>
      <p:sp>
        <p:nvSpPr>
          <p:cNvPr id="3" name="Isosceles Triangle 2"/>
          <p:cNvSpPr/>
          <p:nvPr/>
        </p:nvSpPr>
        <p:spPr>
          <a:xfrm>
            <a:off x="6489700" y="1143000"/>
            <a:ext cx="4127500" cy="22733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solidFill>
                  <a:srgbClr val="FFFF00"/>
                </a:solidFill>
              </a:rPr>
              <a:t> عرف اللام الشمسية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1300" y="1257875"/>
            <a:ext cx="3733800" cy="1828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استخرج اللام الشمسية واللام القمرية من القصة  </a:t>
            </a:r>
          </a:p>
          <a:p>
            <a:pPr algn="ctr"/>
            <a:r>
              <a:rPr lang="ar-S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>
          <a:xfrm>
            <a:off x="6616700" y="3946783"/>
            <a:ext cx="3759200" cy="2159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 smtClean="0">
                <a:solidFill>
                  <a:schemeClr val="tx1"/>
                </a:solidFill>
              </a:rPr>
              <a:t>  اكتب كلمات تحتوي على اللام الشمسية واللام القمرية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20400" y="88325"/>
            <a:ext cx="1079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3D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33374" y="0"/>
            <a:ext cx="5219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ar-SA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184900" y="760968"/>
            <a:ext cx="443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99300" y="352373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97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37" y="0"/>
            <a:ext cx="12191999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05891" y="1099067"/>
            <a:ext cx="8132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b="1" dirty="0" smtClean="0"/>
              <a:t>اكتب جملة تحتوي على كلمات تبدء بلام شمسية </a:t>
            </a:r>
            <a:r>
              <a:rPr lang="ar-AE" sz="2800" b="1" dirty="0" smtClean="0"/>
              <a:t> </a:t>
            </a:r>
            <a:r>
              <a:rPr lang="ar-AE" sz="2800" b="1" dirty="0"/>
              <a:t>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9" t="15838" b="14016"/>
          <a:stretch/>
        </p:blipFill>
        <p:spPr>
          <a:xfrm>
            <a:off x="5292436" y="2417621"/>
            <a:ext cx="4488873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126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16036" y="2152011"/>
            <a:ext cx="6968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/>
              <a:t>كم </a:t>
            </a:r>
            <a:r>
              <a:rPr lang="ar-AE" sz="2800" b="1" dirty="0" smtClean="0"/>
              <a:t>أنتِ متميزة </a:t>
            </a:r>
            <a:r>
              <a:rPr lang="ar-AE" sz="2800" b="1" dirty="0"/>
              <a:t>يا </a:t>
            </a:r>
            <a:r>
              <a:rPr lang="ar-AE" sz="2800" b="1" dirty="0" smtClean="0"/>
              <a:t>صغيرتي  </a:t>
            </a:r>
            <a:r>
              <a:rPr lang="ar-AE" sz="2800" b="1" dirty="0">
                <a:sym typeface="Wingdings" pitchFamily="2" charset="2"/>
              </a:rPr>
              <a:t>  </a:t>
            </a:r>
            <a:endParaRPr lang="en-US" sz="2800" b="1" dirty="0"/>
          </a:p>
        </p:txBody>
      </p:sp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6747" y="2040852"/>
            <a:ext cx="609600" cy="609600"/>
          </a:xfrm>
          <a:prstGeom prst="rect">
            <a:avLst/>
          </a:prstGeom>
        </p:spPr>
      </p:pic>
      <p:sp>
        <p:nvSpPr>
          <p:cNvPr id="9" name="Rounded Rectangle 7">
            <a:extLst>
              <a:ext uri="{FF2B5EF4-FFF2-40B4-BE49-F238E27FC236}">
                <a16:creationId xmlns="" xmlns:a16="http://schemas.microsoft.com/office/drawing/2014/main" id="{890A206E-8EB0-46CB-87E5-BB62DA827BE4}"/>
              </a:ext>
            </a:extLst>
          </p:cNvPr>
          <p:cNvSpPr/>
          <p:nvPr/>
        </p:nvSpPr>
        <p:spPr>
          <a:xfrm>
            <a:off x="5105191" y="4527165"/>
            <a:ext cx="271295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rgbClr val="FE3F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5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ة بابوا نيو غيني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806" y="1840522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تمرير أفقي 4"/>
          <p:cNvSpPr/>
          <p:nvPr/>
        </p:nvSpPr>
        <p:spPr>
          <a:xfrm>
            <a:off x="2477477" y="738553"/>
            <a:ext cx="6210300" cy="27940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اليوم </a:t>
            </a:r>
            <a:r>
              <a:rPr lang="ar-A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ar-AE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ar-A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التاريخ</a:t>
            </a:r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ar-SA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9/2020  </a:t>
            </a:r>
          </a:p>
          <a:p>
            <a:pPr algn="ctr"/>
            <a:r>
              <a:rPr lang="ar-A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1441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78825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4579" y="1344304"/>
            <a:ext cx="5944143" cy="105087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sz="3200" b="1" dirty="0">
              <a:solidFill>
                <a:srgbClr val="FF6600"/>
              </a:solidFill>
            </a:endParaRPr>
          </a:p>
          <a:p>
            <a:pPr algn="ctr" rtl="1"/>
            <a:r>
              <a:rPr lang="ar-AE" sz="3200" b="1" dirty="0">
                <a:solidFill>
                  <a:srgbClr val="FF6600"/>
                </a:solidFill>
              </a:rPr>
              <a:t>دعاء الاستفتاح</a:t>
            </a:r>
          </a:p>
          <a:p>
            <a:pPr algn="ctr" rtl="1"/>
            <a:r>
              <a:rPr lang="ar-AE" sz="3200" b="1" dirty="0">
                <a:solidFill>
                  <a:srgbClr val="D60093"/>
                </a:solidFill>
              </a:rPr>
              <a:t> </a:t>
            </a:r>
            <a:endParaRPr lang="en-AU" sz="3200" b="1" dirty="0">
              <a:solidFill>
                <a:srgbClr val="D6009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28" y="2395192"/>
            <a:ext cx="2966117" cy="3705365"/>
          </a:xfrm>
          <a:prstGeom prst="rect">
            <a:avLst/>
          </a:prstGeom>
        </p:spPr>
      </p:pic>
      <p:pic>
        <p:nvPicPr>
          <p:cNvPr id="2" name="دعاء اللهم انفعني بما علمتني....fl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1327" y="285010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74745" y="424787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u="sng" dirty="0" smtClean="0">
                <a:hlinkClick r:id="rId6"/>
              </a:rPr>
              <a:t>drive.google.com/</a:t>
            </a:r>
            <a:r>
              <a:rPr lang="en-GB" u="sng" dirty="0" err="1" smtClean="0">
                <a:hlinkClick r:id="rId6"/>
              </a:rPr>
              <a:t>open?id</a:t>
            </a:r>
            <a:r>
              <a:rPr lang="en-GB" u="sng" dirty="0" smtClean="0">
                <a:hlinkClick r:id="rId6"/>
              </a:rPr>
              <a:t>=1hoIC8zTL4jRN7fQ7aGgfYQvuIpfyvYjp</a:t>
            </a:r>
            <a:r>
              <a:rPr lang="en-GB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8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49937" b="23081"/>
          <a:stretch/>
        </p:blipFill>
        <p:spPr>
          <a:xfrm flipH="1">
            <a:off x="704987" y="2009504"/>
            <a:ext cx="9677919" cy="4529959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4522515" y="271564"/>
            <a:ext cx="3783724" cy="609600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/>
              <a:t>نواتج التعلم </a:t>
            </a:r>
            <a:endParaRPr lang="en-US" sz="36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r="20084"/>
          <a:stretch/>
        </p:blipFill>
        <p:spPr>
          <a:xfrm>
            <a:off x="10734366" y="2791457"/>
            <a:ext cx="1135119" cy="2966052"/>
          </a:xfrm>
          <a:prstGeom prst="rect">
            <a:avLst/>
          </a:prstGeom>
        </p:spPr>
      </p:pic>
      <p:sp>
        <p:nvSpPr>
          <p:cNvPr id="2" name="Flowchart: Off-page Connector 1"/>
          <p:cNvSpPr/>
          <p:nvPr/>
        </p:nvSpPr>
        <p:spPr>
          <a:xfrm>
            <a:off x="8306239" y="3248905"/>
            <a:ext cx="2496204" cy="2344874"/>
          </a:xfrm>
          <a:prstGeom prst="flowChartOffpage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8" name="Flowchart: Off-page Connector 7"/>
          <p:cNvSpPr/>
          <p:nvPr/>
        </p:nvSpPr>
        <p:spPr>
          <a:xfrm>
            <a:off x="3384768" y="1147166"/>
            <a:ext cx="2275491" cy="2801939"/>
          </a:xfrm>
          <a:prstGeom prst="flowChartOffpage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نتعرف على اللام الشمسية  </a:t>
            </a:r>
            <a:endParaRPr lang="ar-EG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Flowchart: Off-page Connector 9"/>
          <p:cNvSpPr/>
          <p:nvPr/>
        </p:nvSpPr>
        <p:spPr>
          <a:xfrm>
            <a:off x="353527" y="939592"/>
            <a:ext cx="2780708" cy="1723696"/>
          </a:xfrm>
          <a:prstGeom prst="flowChartOffpageConnector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ar-SA" sz="2400" b="1" dirty="0" smtClean="0">
                <a:solidFill>
                  <a:schemeClr val="accent6">
                    <a:lumMod val="75000"/>
                  </a:schemeClr>
                </a:solidFill>
              </a:rPr>
              <a:t>نستطيع استخراج اللام الشمسية 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38162" y="3590345"/>
            <a:ext cx="249620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2400" b="1" dirty="0" smtClean="0">
                <a:ln/>
                <a:solidFill>
                  <a:schemeClr val="accent4"/>
                </a:solidFill>
              </a:rPr>
              <a:t>قراءة القصة </a:t>
            </a:r>
            <a:endParaRPr lang="ar-AE" sz="2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76" y="2171874"/>
            <a:ext cx="2234047" cy="246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9860" y="2573337"/>
            <a:ext cx="1731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نتعرف</a:t>
            </a:r>
            <a:r>
              <a:rPr lang="ar-SA" sz="2400" b="1" dirty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sz="2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على النطق الصحيح لبعض الكلمات </a:t>
            </a:r>
            <a:r>
              <a:rPr lang="ar-AE" sz="2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ar-SA" sz="2400" b="1" dirty="0" smtClean="0">
                <a:ln/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BD1261E-DEB9-48CD-BD20-50590E1BDF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181" y="294582"/>
            <a:ext cx="3038962" cy="1724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2451207"/>
      </p:ext>
    </p:extLst>
  </p:cSld>
  <p:clrMapOvr>
    <a:masterClrMapping/>
  </p:clrMapOvr>
  <p:transition spd="slow" advTm="662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0" grpId="0" animBg="1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68" y="1137"/>
            <a:ext cx="12192000" cy="6856863"/>
          </a:xfrm>
          <a:prstGeom prst="rect">
            <a:avLst/>
          </a:prstGeom>
        </p:spPr>
      </p:pic>
      <p:sp>
        <p:nvSpPr>
          <p:cNvPr id="8" name="مربع نص 2191">
            <a:extLst>
              <a:ext uri="{FF2B5EF4-FFF2-40B4-BE49-F238E27FC236}">
                <a16:creationId xmlns="" xmlns:a16="http://schemas.microsoft.com/office/drawing/2014/main" id="{FE6ADBC7-EF94-4D95-86F7-BD8D98CDA27A}"/>
              </a:ext>
            </a:extLst>
          </p:cNvPr>
          <p:cNvSpPr txBox="1"/>
          <p:nvPr/>
        </p:nvSpPr>
        <p:spPr>
          <a:xfrm>
            <a:off x="2671949" y="422880"/>
            <a:ext cx="868086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lvl="0" algn="r"/>
            <a:r>
              <a:rPr lang="ar-AE" sz="2400" b="1" dirty="0">
                <a:solidFill>
                  <a:prstClr val="black"/>
                </a:solidFill>
              </a:rPr>
              <a:t>هيّا </a:t>
            </a:r>
            <a:r>
              <a:rPr lang="ar-AE" sz="2400" b="1" dirty="0" smtClean="0">
                <a:solidFill>
                  <a:prstClr val="black"/>
                </a:solidFill>
              </a:rPr>
              <a:t>بنا</a:t>
            </a:r>
            <a:r>
              <a:rPr lang="ar-SA" sz="2400" b="1" dirty="0" smtClean="0">
                <a:solidFill>
                  <a:prstClr val="black"/>
                </a:solidFill>
              </a:rPr>
              <a:t> </a:t>
            </a:r>
            <a:r>
              <a:rPr lang="ar-AE" sz="2400" b="1" dirty="0" smtClean="0">
                <a:solidFill>
                  <a:prstClr val="black"/>
                </a:solidFill>
              </a:rPr>
              <a:t>أحبتي </a:t>
            </a:r>
            <a:r>
              <a:rPr lang="ar-AE" sz="2400" b="1" dirty="0">
                <a:solidFill>
                  <a:prstClr val="black"/>
                </a:solidFill>
              </a:rPr>
              <a:t>نشاهد هذا الفيديو التمهيدي  ليعرّفنا على درسنا  اليوم </a:t>
            </a:r>
          </a:p>
        </p:txBody>
      </p:sp>
      <p:pic>
        <p:nvPicPr>
          <p:cNvPr id="3" name="اللام الشمسية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1949" y="181131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61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6802" t="22843" r="36769" b="12544"/>
          <a:stretch/>
        </p:blipFill>
        <p:spPr>
          <a:xfrm>
            <a:off x="1455313" y="373487"/>
            <a:ext cx="8886422" cy="579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37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604" t="23195" r="36869" b="13952"/>
          <a:stretch/>
        </p:blipFill>
        <p:spPr>
          <a:xfrm>
            <a:off x="1815921" y="618186"/>
            <a:ext cx="7456868" cy="54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44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6703" t="23724" r="36868" b="15889"/>
          <a:stretch/>
        </p:blipFill>
        <p:spPr>
          <a:xfrm>
            <a:off x="2485623" y="566670"/>
            <a:ext cx="7083379" cy="52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6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933570" y="1288686"/>
            <a:ext cx="201529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1050" b="1" u="sng" dirty="0">
                <a:cs typeface="Tahoma" panose="020B0604030504040204" pitchFamily="34" charset="0"/>
              </a:rPr>
              <a:t>اللام الشمسية واللام القمرية</a:t>
            </a:r>
            <a:endParaRPr lang="en-US" sz="1050" u="sng" dirty="0"/>
          </a:p>
        </p:txBody>
      </p:sp>
      <p:sp>
        <p:nvSpPr>
          <p:cNvPr id="13" name="Rectangle 12"/>
          <p:cNvSpPr/>
          <p:nvPr/>
        </p:nvSpPr>
        <p:spPr>
          <a:xfrm>
            <a:off x="3922014" y="2417803"/>
            <a:ext cx="4485132" cy="577081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r" rtl="1"/>
            <a:r>
              <a:rPr lang="ar-SA" sz="1050" b="1" u="sng" dirty="0">
                <a:cs typeface="Tahoma" panose="020B0604030504040204" pitchFamily="34" charset="0"/>
              </a:rPr>
              <a:t>اللام الشمسية : </a:t>
            </a:r>
            <a:r>
              <a:rPr lang="ar-SA" sz="1050" dirty="0">
                <a:cs typeface="Tahoma" panose="020B0604030504040204" pitchFamily="34" charset="0"/>
              </a:rPr>
              <a:t>هي اللام التي تكتب ولا تُلفظ أثناء القِراءة . ويأتي الحرف الذي يليها مُشدداً . </a:t>
            </a:r>
            <a:endParaRPr lang="ar-SA" sz="1050" dirty="0"/>
          </a:p>
          <a:p>
            <a:pPr algn="ctr" rtl="1"/>
            <a:r>
              <a:rPr lang="ar-SA" sz="1050" dirty="0">
                <a:cs typeface="Tahoma" panose="020B0604030504040204" pitchFamily="34" charset="0"/>
              </a:rPr>
              <a:t>مثل : شمس الشَّمس ، ومثل قوله تعالى : "والسَّماء والطَّارق" .</a:t>
            </a:r>
            <a:endParaRPr lang="ar-SA" sz="1050" dirty="0"/>
          </a:p>
        </p:txBody>
      </p:sp>
      <p:sp>
        <p:nvSpPr>
          <p:cNvPr id="14" name="Rectangle 13"/>
          <p:cNvSpPr/>
          <p:nvPr/>
        </p:nvSpPr>
        <p:spPr>
          <a:xfrm>
            <a:off x="3922014" y="3508138"/>
            <a:ext cx="4485132" cy="579646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ctr" rtl="1">
              <a:lnSpc>
                <a:spcPts val="1875"/>
              </a:lnSpc>
            </a:pPr>
            <a:r>
              <a:rPr lang="ar-AE" sz="1050" b="1" u="sng" dirty="0">
                <a:cs typeface="Tahoma" panose="020B0604030504040204" pitchFamily="34" charset="0"/>
              </a:rPr>
              <a:t>اللام القمرية : </a:t>
            </a:r>
            <a:r>
              <a:rPr lang="ar-AE" sz="1050" dirty="0">
                <a:cs typeface="Tahoma" panose="020B0604030504040204" pitchFamily="34" charset="0"/>
              </a:rPr>
              <a:t>هي اللام التي تُكتب وتُلفظ ، ويكون الحرفُ الذي بعدها غير مُشدد مثل : قمر القَمر 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922014" y="4562165"/>
            <a:ext cx="4485132" cy="415498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r" rtl="1"/>
            <a:r>
              <a:rPr lang="ar-AE" sz="105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اللام الشمسية يأتي بعدها أحد هذه الحروف : { ت ، ث ، د ، ذ ، ر ، ز ، س ، ش ، ص ، ض ، ط ، ظ ، ن ، ل }</a:t>
            </a:r>
            <a:endParaRPr lang="en-US" sz="1050" dirty="0"/>
          </a:p>
        </p:txBody>
      </p:sp>
      <p:sp>
        <p:nvSpPr>
          <p:cNvPr id="4" name="Rectangle 3"/>
          <p:cNvSpPr/>
          <p:nvPr/>
        </p:nvSpPr>
        <p:spPr>
          <a:xfrm>
            <a:off x="3922014" y="5490916"/>
            <a:ext cx="4485132" cy="415498"/>
          </a:xfrm>
          <a:prstGeom prst="rect">
            <a:avLst/>
          </a:prstGeom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algn="r" rtl="1"/>
            <a:r>
              <a:rPr lang="ar-AE" sz="1050" b="1" dirty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اللام القمرية يأتي بعدها أحد هذه الحروف : { أ ، ب ، ج ، ح ، خ ، ع ، غ ، ف ، ق ، ك ، م ، هـ ، و ، ى }</a:t>
            </a:r>
            <a:endParaRPr lang="en-US" sz="105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5810" y="1620552"/>
            <a:ext cx="1276632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21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شرح المهارة</a:t>
            </a:r>
            <a:endParaRPr lang="en-US" sz="21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3846-EB09-42DA-963B-8B4DFCA7B51D}" type="datetime8">
              <a:rPr lang="ar-AE" smtClean="0"/>
              <a:t>03 تموز، 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93B9F-9AA6-4997-BC19-F3778345CA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09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13.4|13.4|12.9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VE.pptx" id="{928531FE-40B6-4895-993A-83D26AA1E005}" vid="{C99C5ABD-1620-4AD2-A38C-62625556F38B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2913</TotalTime>
  <Words>334</Words>
  <Application>Microsoft Office PowerPoint</Application>
  <PresentationFormat>Widescreen</PresentationFormat>
  <Paragraphs>55</Paragraphs>
  <Slides>15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 Unicode MS</vt:lpstr>
      <vt:lpstr>Arial</vt:lpstr>
      <vt:lpstr>Calibri</vt:lpstr>
      <vt:lpstr>Calibri Light</vt:lpstr>
      <vt:lpstr>Century Gothic</vt:lpstr>
      <vt:lpstr>Garamond</vt:lpstr>
      <vt:lpstr>Simplified Arabic</vt:lpstr>
      <vt:lpstr>Tahoma</vt:lpstr>
      <vt:lpstr>Wingdings</vt:lpstr>
      <vt:lpstr>Office Theme</vt:lpstr>
      <vt:lpstr>SavonVTI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Doha Mohamed</dc:creator>
  <cp:lastModifiedBy>Windows User</cp:lastModifiedBy>
  <cp:revision>203</cp:revision>
  <dcterms:created xsi:type="dcterms:W3CDTF">2020-03-07T12:35:57Z</dcterms:created>
  <dcterms:modified xsi:type="dcterms:W3CDTF">2020-07-03T14:43:17Z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c1703a4-cc6f-4025-8438-815d9f7bd05c_Enabled">
    <vt:lpwstr>True</vt:lpwstr>
  </property>
  <property fmtid="{D5CDD505-2E9C-101B-9397-08002B2CF9AE}" pid="3" name="MSIP_Label_2c1703a4-cc6f-4025-8438-815d9f7bd05c_SiteId">
    <vt:lpwstr>d2b3a7dc-d57e-417f-90ad-149b872e9aa1</vt:lpwstr>
  </property>
  <property fmtid="{D5CDD505-2E9C-101B-9397-08002B2CF9AE}" pid="4" name="MSIP_Label_2c1703a4-cc6f-4025-8438-815d9f7bd05c_Owner">
    <vt:lpwstr>d.mohamed_gfs@gemsedu.com</vt:lpwstr>
  </property>
  <property fmtid="{D5CDD505-2E9C-101B-9397-08002B2CF9AE}" pid="5" name="MSIP_Label_2c1703a4-cc6f-4025-8438-815d9f7bd05c_SetDate">
    <vt:lpwstr>2020-03-07T12:36:32.9757696Z</vt:lpwstr>
  </property>
  <property fmtid="{D5CDD505-2E9C-101B-9397-08002B2CF9AE}" pid="6" name="MSIP_Label_2c1703a4-cc6f-4025-8438-815d9f7bd05c_Name">
    <vt:lpwstr>Internal</vt:lpwstr>
  </property>
  <property fmtid="{D5CDD505-2E9C-101B-9397-08002B2CF9AE}" pid="7" name="MSIP_Label_2c1703a4-cc6f-4025-8438-815d9f7bd05c_Application">
    <vt:lpwstr>Microsoft Azure Information Protection</vt:lpwstr>
  </property>
  <property fmtid="{D5CDD505-2E9C-101B-9397-08002B2CF9AE}" pid="8" name="MSIP_Label_2c1703a4-cc6f-4025-8438-815d9f7bd05c_ActionId">
    <vt:lpwstr>9f726136-49b2-4d16-ab07-e66f19eea906</vt:lpwstr>
  </property>
  <property fmtid="{D5CDD505-2E9C-101B-9397-08002B2CF9AE}" pid="9" name="MSIP_Label_2c1703a4-cc6f-4025-8438-815d9f7bd05c_Extended_MSFT_Method">
    <vt:lpwstr>Automatic</vt:lpwstr>
  </property>
  <property fmtid="{D5CDD505-2E9C-101B-9397-08002B2CF9AE}" pid="10" name="Sensitivity">
    <vt:lpwstr>Internal</vt:lpwstr>
  </property>
</Properties>
</file>