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4" r:id="rId2"/>
    <p:sldId id="289" r:id="rId3"/>
    <p:sldId id="398" r:id="rId4"/>
    <p:sldId id="597" r:id="rId5"/>
    <p:sldId id="3701" r:id="rId6"/>
    <p:sldId id="1357" r:id="rId7"/>
    <p:sldId id="798" r:id="rId8"/>
    <p:sldId id="298" r:id="rId9"/>
    <p:sldId id="320" r:id="rId10"/>
    <p:sldId id="5081" r:id="rId11"/>
    <p:sldId id="5090" r:id="rId12"/>
    <p:sldId id="5087" r:id="rId13"/>
    <p:sldId id="5086" r:id="rId14"/>
    <p:sldId id="5083" r:id="rId15"/>
    <p:sldId id="287" r:id="rId16"/>
    <p:sldId id="5091" r:id="rId17"/>
    <p:sldId id="5092" r:id="rId18"/>
    <p:sldId id="5093" r:id="rId19"/>
    <p:sldId id="5095" r:id="rId20"/>
    <p:sldId id="5089" r:id="rId21"/>
    <p:sldId id="327" r:id="rId22"/>
    <p:sldId id="332" r:id="rId23"/>
    <p:sldId id="50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67F4-C1F0-423E-BD3A-61970AD65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7EF22-D1D6-4D4A-B5C8-984D2D95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E7D71-0365-4F6B-8CFE-9F5F786D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0DA9-257E-40F6-B1B4-40C77A5B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E991-10A1-4F78-B68F-59E6AB91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A226-3C71-4A91-9333-A598F36F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96815-9BF2-4EAB-BC18-FE320DCAD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1CBF4-F450-4743-9049-035E576D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669D-5B6F-42F0-82CA-4034BFFD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220C-5F7B-4F49-BF7B-AFFD8957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2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832A4-8B15-4CA4-AB87-9A5ACD031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E5DDD-233B-4406-857F-A79065EBD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8ACD3-6C22-4CA6-A12A-11B51D5D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8891-BC97-4975-8237-B8394911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C565D-FBA2-4DD0-8A51-FD66DCDC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6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4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4514-9F6C-4181-B0E5-7A372A2E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8924-7D07-43C7-BFC6-23FF606D4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621C8-73B7-4EBF-BB8C-9306A5CC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918DB-8F49-4803-9E42-F13963BF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0FC6E-C944-4D31-8317-1CF98350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2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02EC-3485-4295-A315-F5AD69CA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AC6C0-0BE7-4AC0-A0AF-4DA09BB4B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69F1-32A1-4565-A0B5-836A3212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C5E2-081B-44E9-9816-CD393D8E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3300F-996B-4115-84A8-A811F7AC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4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AE12-E107-4D79-AF40-5F2E4175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E76D0-43EE-4A75-A348-C81C6F05F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0C388-172D-4600-A67C-33ECE996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911C6-C0FC-47A3-A8C1-2A67859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FDE20-7947-4D87-AB65-C4D54AF7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C3921-1EB3-4A90-9725-6D545D22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9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F77E-C8A1-4295-A164-A2C6AC23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1505F-378C-4EFC-8757-987BEF9D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F1C62-CFAF-4808-AE27-B22018801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C32DE-CCC0-4CB5-97FB-5F734E27E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3FC7B-3244-4462-A9A3-C074C28F7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1FC4E-D225-43BA-9A0C-4913D3F17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3A7D45-35C6-4EEC-97D9-49FB1BC6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56B245-A049-4FCA-86E4-27BD8B09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8E43-3EAD-42A6-B34E-76C5B566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FAC1A-9A53-4EE0-8E6B-3DB9F9F5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29FF2-D162-44A2-817E-427E7127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3C0C5-D6DC-47B8-BE6D-95BCE8D5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1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29D5A-91EF-414B-827B-74E9EE64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A0F42-C2B2-4C0C-BA6A-FA7F2D88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53055-6E09-42B4-B444-8978781E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0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555D-8CA7-46F8-B1C9-C57BEAA4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73C73-B520-4E59-9148-1B8D357C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AA891-16C8-4684-8DD4-39A6F73F0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F5D94-E165-406F-B623-4CD8FADD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49CA5-B236-48AC-B1BA-BD04B3C6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89BAC-4310-4669-BA6D-1D612CDF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934F-78E0-4287-9035-2C9EA408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370EC-A96A-4EBA-AC81-9C27BFED9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D86D8-27AF-4F5C-8208-954A9AD8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62DC6-FD36-453C-AA80-C77BDA53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0E00A-9BB1-4A39-ACFC-74F32456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59304-0EB9-4E78-BB75-F0F61252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3B9FCE-EBA1-4BF3-85C9-E602EED0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DD7D4-5FE9-43DB-9A7A-999B8D08F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C0BFF-C9D8-4BC0-A67E-FC22F0EE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0FE5-EFED-4166-83B1-99998D5E1B2A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0EE8F-6DA5-4F18-90B9-20A056F71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626FD-3D50-46C4-949B-551DE87C1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9AFF7-4FAE-454F-81BF-8D82BD713E9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0E38CE7-9C7D-4B76-AEDF-EFC535A7A7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7710"/>
            <a:ext cx="12192001" cy="68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6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8.png"/><Relationship Id="rId4" Type="http://schemas.openxmlformats.org/officeDocument/2006/relationships/image" Target="../media/image5.emf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5.jp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F7092-B038-4C62-9DEC-68CC80FB9E21}"/>
              </a:ext>
            </a:extLst>
          </p:cNvPr>
          <p:cNvSpPr txBox="1"/>
          <p:nvPr/>
        </p:nvSpPr>
        <p:spPr>
          <a:xfrm>
            <a:off x="2537993" y="861821"/>
            <a:ext cx="7518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الأبطال </a:t>
            </a:r>
            <a:r>
              <a:rPr lang="ar-AE" sz="4000" dirty="0"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نا سَعيدةٌ جِدًا بِلِقائِكُم.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3722CF-C51C-428F-ACC0-CA7F31D02A80}"/>
              </a:ext>
            </a:extLst>
          </p:cNvPr>
          <p:cNvSpPr/>
          <p:nvPr/>
        </p:nvSpPr>
        <p:spPr>
          <a:xfrm>
            <a:off x="2302100" y="2826463"/>
            <a:ext cx="77540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3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اليوم:</a:t>
            </a:r>
            <a:r>
              <a:rPr kumimoji="0" lang="ar-AE" sz="4800" b="0" i="0" u="none" strike="noStrike" kern="1200" cap="none" spc="0" normalizeH="0" baseline="0" noProof="0" dirty="0">
                <a:ln w="0"/>
                <a:solidFill>
                  <a:srgbClr val="83992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الأربعاء</a:t>
            </a:r>
            <a:endParaRPr lang="ar-AE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  <a:p>
            <a:pPr marL="0" marR="0" lvl="0" indent="0" algn="ctr" defTabSz="183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8 – 9 - 2021</a:t>
            </a:r>
            <a:endParaRPr kumimoji="0" lang="ar-AE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83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المادة: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اللغة العربية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62094-E22C-40D5-ADF6-1EA13EE5A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1565" y="2723869"/>
            <a:ext cx="1960231" cy="32072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8AC37C-2237-449A-9E93-C69C56069C39}"/>
              </a:ext>
            </a:extLst>
          </p:cNvPr>
          <p:cNvGrpSpPr/>
          <p:nvPr/>
        </p:nvGrpSpPr>
        <p:grpSpPr>
          <a:xfrm>
            <a:off x="674851" y="2531165"/>
            <a:ext cx="2740310" cy="3768604"/>
            <a:chOff x="674851" y="2531165"/>
            <a:chExt cx="2740310" cy="376860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1C9FF8D-F727-45EE-8F49-842312943939}"/>
                </a:ext>
              </a:extLst>
            </p:cNvPr>
            <p:cNvSpPr/>
            <p:nvPr/>
          </p:nvSpPr>
          <p:spPr>
            <a:xfrm>
              <a:off x="856482" y="2531165"/>
              <a:ext cx="2558679" cy="3768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D86762-139E-45FB-811F-70BA5A1FFEB2}"/>
                </a:ext>
              </a:extLst>
            </p:cNvPr>
            <p:cNvSpPr/>
            <p:nvPr/>
          </p:nvSpPr>
          <p:spPr>
            <a:xfrm>
              <a:off x="674851" y="3008243"/>
              <a:ext cx="2558679" cy="3054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2DD852-28B5-4701-BEF7-71C4C8BA7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43" y="2181739"/>
            <a:ext cx="2608956" cy="37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280982-8226-4BC8-92AF-0A5067C5E3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1408" y="961595"/>
            <a:ext cx="7240010" cy="1362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104F8-137D-437C-BDD8-59E081B0E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375"/>
          <a:stretch/>
        </p:blipFill>
        <p:spPr>
          <a:xfrm>
            <a:off x="1235407" y="2308549"/>
            <a:ext cx="9993172" cy="1420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0FB8AA-58D9-4435-8E26-9D44AB29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0204" y="4160873"/>
            <a:ext cx="4658375" cy="154326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7BDBD8-3607-4B80-9711-D5FEABE378B5}"/>
              </a:ext>
            </a:extLst>
          </p:cNvPr>
          <p:cNvSpPr/>
          <p:nvPr/>
        </p:nvSpPr>
        <p:spPr>
          <a:xfrm>
            <a:off x="11301329" y="1966542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53F66D-255A-4600-B72F-74F00ACFC605}"/>
              </a:ext>
            </a:extLst>
          </p:cNvPr>
          <p:cNvSpPr txBox="1"/>
          <p:nvPr/>
        </p:nvSpPr>
        <p:spPr>
          <a:xfrm>
            <a:off x="9377404" y="561362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هيا نقرأ :</a:t>
            </a:r>
            <a:endParaRPr lang="en-AE" sz="3200" b="1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8979312-FD03-444E-83CD-7DA3702595A6}"/>
              </a:ext>
            </a:extLst>
          </p:cNvPr>
          <p:cNvSpPr/>
          <p:nvPr/>
        </p:nvSpPr>
        <p:spPr>
          <a:xfrm>
            <a:off x="0" y="218411"/>
            <a:ext cx="3188970" cy="73933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cs typeface="Akhbar MT" pitchFamily="2" charset="-78"/>
              </a:rPr>
              <a:t>مراجعة قبلية </a:t>
            </a:r>
            <a:endParaRPr lang="en-AE" sz="28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17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4"/>
            </p:par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6" grpId="14" animBg="1"/>
      <p:bldP spid="16" grpId="15" animBg="1"/>
      <p:bldP spid="16" grpId="16" animBg="1"/>
      <p:bldP spid="16" grpId="17" animBg="1"/>
      <p:bldP spid="16" grpId="18" animBg="1"/>
      <p:bldP spid="16" grpId="19" animBg="1"/>
      <p:bldP spid="16" grpId="2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4A198-62C2-43E2-BEAB-3F9B0CF87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93" y="1338470"/>
            <a:ext cx="7629525" cy="3871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774A0-8847-4DCE-ABBE-329E825DE8C1}"/>
              </a:ext>
            </a:extLst>
          </p:cNvPr>
          <p:cNvSpPr txBox="1"/>
          <p:nvPr/>
        </p:nvSpPr>
        <p:spPr>
          <a:xfrm>
            <a:off x="4200939" y="55402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https://www.jigsawplanet.com/?rc=play&amp;pid=24ddbb003975</a:t>
            </a:r>
          </a:p>
        </p:txBody>
      </p:sp>
      <p:pic>
        <p:nvPicPr>
          <p:cNvPr id="6" name="تايمر 2">
            <a:hlinkClick r:id="" action="ppaction://media"/>
            <a:extLst>
              <a:ext uri="{FF2B5EF4-FFF2-40B4-BE49-F238E27FC236}">
                <a16:creationId xmlns:a16="http://schemas.microsoft.com/office/drawing/2014/main" id="{C7DEE534-7315-42C0-A386-A5E9DB345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39" y="1871868"/>
            <a:ext cx="1908313" cy="107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7EC55-CCFF-4FF5-B5FC-A92A260F1353}"/>
              </a:ext>
            </a:extLst>
          </p:cNvPr>
          <p:cNvSpPr txBox="1"/>
          <p:nvPr/>
        </p:nvSpPr>
        <p:spPr>
          <a:xfrm>
            <a:off x="5116007" y="454373"/>
            <a:ext cx="2132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600" b="1" dirty="0">
                <a:latin typeface="Arabic Typesetting" panose="03020402040406030203" pitchFamily="66" charset="-78"/>
                <a:cs typeface="+mj-cs"/>
              </a:rPr>
              <a:t>التهيئة</a:t>
            </a:r>
            <a:endParaRPr lang="en-US" sz="6600" b="1" dirty="0"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35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64DFA5-A75E-45B3-81CD-28047A8E8CE6}"/>
              </a:ext>
            </a:extLst>
          </p:cNvPr>
          <p:cNvSpPr txBox="1"/>
          <p:nvPr/>
        </p:nvSpPr>
        <p:spPr>
          <a:xfrm>
            <a:off x="2528687" y="798131"/>
            <a:ext cx="8804399" cy="4080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spcAft>
                <a:spcPts val="600"/>
              </a:spcAft>
            </a:pPr>
            <a:r>
              <a:rPr lang="ar-BH" sz="6857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5143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  <a:spcAft>
                <a:spcPts val="600"/>
              </a:spcAft>
            </a:pPr>
            <a:r>
              <a:rPr lang="ar-AE" sz="5143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أوشي الأرنب الأكول</a:t>
            </a:r>
          </a:p>
          <a:p>
            <a:pPr algn="ctr" rtl="1">
              <a:lnSpc>
                <a:spcPct val="150000"/>
              </a:lnSpc>
              <a:spcAft>
                <a:spcPts val="600"/>
              </a:spcAft>
            </a:pPr>
            <a:r>
              <a:rPr lang="ar-AE" sz="5143">
                <a:solidFill>
                  <a:srgbClr val="FF0000"/>
                </a:solidFill>
                <a:cs typeface="(AH) Manal Black" pitchFamily="2" charset="-78"/>
              </a:rPr>
              <a:t>الصوت الطويل لحرف </a:t>
            </a:r>
            <a:r>
              <a:rPr lang="ar-AE" sz="5143" dirty="0">
                <a:solidFill>
                  <a:srgbClr val="FF0000"/>
                </a:solidFill>
                <a:cs typeface="(AH) Manal Black" pitchFamily="2" charset="-78"/>
              </a:rPr>
              <a:t>( الألف )</a:t>
            </a:r>
            <a:endParaRPr lang="en-US" sz="5143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84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1F746-DCD2-4F1A-B640-49B56CDCDFF3}"/>
              </a:ext>
            </a:extLst>
          </p:cNvPr>
          <p:cNvSpPr txBox="1"/>
          <p:nvPr/>
        </p:nvSpPr>
        <p:spPr>
          <a:xfrm>
            <a:off x="1683026" y="1757571"/>
            <a:ext cx="944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/>
              <a:t>يتعرف المتعلم على الصوت الطويل (لحرف الألف)</a:t>
            </a:r>
            <a:endParaRPr lang="en-US" sz="8000" b="1" dirty="0"/>
          </a:p>
          <a:p>
            <a:pPr algn="r" rtl="1"/>
            <a:endParaRPr lang="ar-AE" sz="4400" b="1" dirty="0"/>
          </a:p>
          <a:p>
            <a:pPr algn="r"/>
            <a:r>
              <a:rPr lang="ar-AE" sz="4400" b="1" dirty="0"/>
              <a:t>يتتبع المتعلّم رسم الحروف والمقاطع تتبّعًا سليما.</a:t>
            </a:r>
            <a:endParaRPr lang="en-US" sz="209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BDD02B-584C-491A-8CDD-E1F56DA128E4}"/>
              </a:ext>
            </a:extLst>
          </p:cNvPr>
          <p:cNvSpPr/>
          <p:nvPr/>
        </p:nvSpPr>
        <p:spPr>
          <a:xfrm>
            <a:off x="8197821" y="887252"/>
            <a:ext cx="2041864" cy="523220"/>
          </a:xfrm>
          <a:custGeom>
            <a:avLst/>
            <a:gdLst>
              <a:gd name="connsiteX0" fmla="*/ 0 w 2041864"/>
              <a:gd name="connsiteY0" fmla="*/ 0 h 523220"/>
              <a:gd name="connsiteX1" fmla="*/ 680621 w 2041864"/>
              <a:gd name="connsiteY1" fmla="*/ 0 h 523220"/>
              <a:gd name="connsiteX2" fmla="*/ 1340824 w 2041864"/>
              <a:gd name="connsiteY2" fmla="*/ 0 h 523220"/>
              <a:gd name="connsiteX3" fmla="*/ 2041864 w 2041864"/>
              <a:gd name="connsiteY3" fmla="*/ 0 h 523220"/>
              <a:gd name="connsiteX4" fmla="*/ 2041864 w 2041864"/>
              <a:gd name="connsiteY4" fmla="*/ 523220 h 523220"/>
              <a:gd name="connsiteX5" fmla="*/ 1381661 w 2041864"/>
              <a:gd name="connsiteY5" fmla="*/ 523220 h 523220"/>
              <a:gd name="connsiteX6" fmla="*/ 762296 w 2041864"/>
              <a:gd name="connsiteY6" fmla="*/ 523220 h 523220"/>
              <a:gd name="connsiteX7" fmla="*/ 0 w 2041864"/>
              <a:gd name="connsiteY7" fmla="*/ 523220 h 523220"/>
              <a:gd name="connsiteX8" fmla="*/ 0 w 2041864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1864" h="523220" fill="none" extrusionOk="0">
                <a:moveTo>
                  <a:pt x="0" y="0"/>
                </a:moveTo>
                <a:cubicBezTo>
                  <a:pt x="224881" y="-4226"/>
                  <a:pt x="375556" y="29424"/>
                  <a:pt x="680621" y="0"/>
                </a:cubicBezTo>
                <a:cubicBezTo>
                  <a:pt x="985686" y="-29424"/>
                  <a:pt x="1095791" y="-3549"/>
                  <a:pt x="1340824" y="0"/>
                </a:cubicBezTo>
                <a:cubicBezTo>
                  <a:pt x="1585857" y="3549"/>
                  <a:pt x="1788159" y="20297"/>
                  <a:pt x="2041864" y="0"/>
                </a:cubicBezTo>
                <a:cubicBezTo>
                  <a:pt x="2038055" y="247010"/>
                  <a:pt x="2018622" y="323251"/>
                  <a:pt x="2041864" y="523220"/>
                </a:cubicBezTo>
                <a:cubicBezTo>
                  <a:pt x="1760166" y="534045"/>
                  <a:pt x="1664471" y="493191"/>
                  <a:pt x="1381661" y="523220"/>
                </a:cubicBezTo>
                <a:cubicBezTo>
                  <a:pt x="1098851" y="553249"/>
                  <a:pt x="1026166" y="520685"/>
                  <a:pt x="762296" y="523220"/>
                </a:cubicBezTo>
                <a:cubicBezTo>
                  <a:pt x="498426" y="525755"/>
                  <a:pt x="270346" y="501098"/>
                  <a:pt x="0" y="523220"/>
                </a:cubicBezTo>
                <a:cubicBezTo>
                  <a:pt x="-6266" y="409968"/>
                  <a:pt x="-11967" y="180473"/>
                  <a:pt x="0" y="0"/>
                </a:cubicBezTo>
                <a:close/>
              </a:path>
              <a:path w="2041864" h="523220" stroke="0" extrusionOk="0">
                <a:moveTo>
                  <a:pt x="0" y="0"/>
                </a:moveTo>
                <a:cubicBezTo>
                  <a:pt x="306754" y="3835"/>
                  <a:pt x="337396" y="12818"/>
                  <a:pt x="639784" y="0"/>
                </a:cubicBezTo>
                <a:cubicBezTo>
                  <a:pt x="942172" y="-12818"/>
                  <a:pt x="1081881" y="-7245"/>
                  <a:pt x="1299987" y="0"/>
                </a:cubicBezTo>
                <a:cubicBezTo>
                  <a:pt x="1518093" y="7245"/>
                  <a:pt x="1804264" y="32130"/>
                  <a:pt x="2041864" y="0"/>
                </a:cubicBezTo>
                <a:cubicBezTo>
                  <a:pt x="2029783" y="216149"/>
                  <a:pt x="2061288" y="332493"/>
                  <a:pt x="2041864" y="523220"/>
                </a:cubicBezTo>
                <a:cubicBezTo>
                  <a:pt x="1697123" y="496795"/>
                  <a:pt x="1660619" y="541011"/>
                  <a:pt x="1340824" y="523220"/>
                </a:cubicBezTo>
                <a:cubicBezTo>
                  <a:pt x="1021029" y="505429"/>
                  <a:pt x="969738" y="502620"/>
                  <a:pt x="721459" y="523220"/>
                </a:cubicBezTo>
                <a:cubicBezTo>
                  <a:pt x="473181" y="543820"/>
                  <a:pt x="234508" y="498991"/>
                  <a:pt x="0" y="523220"/>
                </a:cubicBezTo>
                <a:cubicBezTo>
                  <a:pt x="-5729" y="365228"/>
                  <a:pt x="-20328" y="255956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774304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الأهداف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8099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7E754C-AC5C-4E36-9B84-270068014711}"/>
              </a:ext>
            </a:extLst>
          </p:cNvPr>
          <p:cNvGrpSpPr/>
          <p:nvPr/>
        </p:nvGrpSpPr>
        <p:grpSpPr>
          <a:xfrm>
            <a:off x="858866" y="1074057"/>
            <a:ext cx="10491305" cy="5174047"/>
            <a:chOff x="278295" y="0"/>
            <a:chExt cx="1141012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3D8B29-B53E-493F-8FDD-13159153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295" y="0"/>
              <a:ext cx="11410122" cy="6858000"/>
            </a:xfrm>
            <a:prstGeom prst="rect">
              <a:avLst/>
            </a:prstGeom>
          </p:spPr>
        </p:pic>
        <p:pic>
          <p:nvPicPr>
            <p:cNvPr id="1026" name="Picture 2" descr="Mouth Cartoon High Res Stock Images | Shutterstock">
              <a:extLst>
                <a:ext uri="{FF2B5EF4-FFF2-40B4-BE49-F238E27FC236}">
                  <a16:creationId xmlns:a16="http://schemas.microsoft.com/office/drawing/2014/main" id="{7CE8DFD8-4AD2-4C16-AEAE-027065A74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870" b="87591" l="62985" r="83269">
                          <a14:foregroundMark x1="71538" y1="66071" x2="71538" y2="66071"/>
                          <a14:foregroundMark x1="73846" y1="64286" x2="67692" y2="68214"/>
                          <a14:foregroundMark x1="71923" y1="62857" x2="71923" y2="62857"/>
                          <a14:foregroundMark x1="64231" y1="83929" x2="64231" y2="8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9" t="59780" r="14196" b="9319"/>
            <a:stretch/>
          </p:blipFill>
          <p:spPr bwMode="auto">
            <a:xfrm>
              <a:off x="9454918" y="2040835"/>
              <a:ext cx="417951" cy="26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outh Cartoon High Res Stock Images | Shutterstock">
              <a:extLst>
                <a:ext uri="{FF2B5EF4-FFF2-40B4-BE49-F238E27FC236}">
                  <a16:creationId xmlns:a16="http://schemas.microsoft.com/office/drawing/2014/main" id="{1C5581F3-BDF4-4590-9D69-117703DD61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57" b="29643" l="10000" r="39615">
                          <a14:foregroundMark x1="25385" y1="29643" x2="25385" y2="29643"/>
                          <a14:foregroundMark x1="25000" y1="6786" x2="25000" y2="6786"/>
                          <a14:foregroundMark x1="25769" y1="10357" x2="25769" y2="10357"/>
                          <a14:foregroundMark x1="19615" y1="10714" x2="33462" y2="1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5" t="2919" r="56422" b="69255"/>
            <a:stretch/>
          </p:blipFill>
          <p:spPr bwMode="auto">
            <a:xfrm>
              <a:off x="7396362" y="1887266"/>
              <a:ext cx="189219" cy="15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artoon mouth expressions Royalty Free Vector Image">
              <a:extLst>
                <a:ext uri="{FF2B5EF4-FFF2-40B4-BE49-F238E27FC236}">
                  <a16:creationId xmlns:a16="http://schemas.microsoft.com/office/drawing/2014/main" id="{DE2D7604-9592-4C14-81BE-3EC1592A54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247" b="82997" l="34400" r="66000">
                          <a14:foregroundMark x1="36900" y1="73048" x2="36900" y2="73048"/>
                          <a14:foregroundMark x1="36000" y1="68514" x2="36000" y2="68514"/>
                          <a14:foregroundMark x1="66000" y1="69018" x2="66000" y2="69018"/>
                          <a14:foregroundMark x1="52600" y1="83123" x2="52600" y2="83123"/>
                          <a14:foregroundMark x1="34400" y1="69270" x2="34400" y2="69270"/>
                          <a14:foregroundMark x1="51600" y1="74307" x2="51600" y2="74307"/>
                          <a14:foregroundMark x1="50100" y1="72418" x2="44700" y2="75063"/>
                          <a14:foregroundMark x1="41100" y1="73300" x2="47200" y2="72922"/>
                          <a14:foregroundMark x1="47200" y1="72922" x2="57100" y2="73804"/>
                          <a14:foregroundMark x1="42800" y1="80227" x2="58300" y2="82620"/>
                          <a14:foregroundMark x1="58300" y1="82620" x2="59300" y2="73174"/>
                          <a14:foregroundMark x1="59300" y1="73174" x2="60200" y2="71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 t="64286" r="31150" b="15238"/>
            <a:stretch/>
          </p:blipFill>
          <p:spPr bwMode="auto">
            <a:xfrm>
              <a:off x="4742588" y="1931807"/>
              <a:ext cx="385558" cy="18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84423C-1307-452F-BEEE-F369D372253E}"/>
                </a:ext>
              </a:extLst>
            </p:cNvPr>
            <p:cNvSpPr/>
            <p:nvPr/>
          </p:nvSpPr>
          <p:spPr>
            <a:xfrm>
              <a:off x="2119086" y="3933371"/>
              <a:ext cx="1059543" cy="1799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632B75-C9BB-4A05-964D-B816035EB108}"/>
              </a:ext>
            </a:extLst>
          </p:cNvPr>
          <p:cNvSpPr txBox="1"/>
          <p:nvPr/>
        </p:nvSpPr>
        <p:spPr>
          <a:xfrm>
            <a:off x="5764696" y="609896"/>
            <a:ext cx="451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هيَّا نقرأ ونميز صوت حرف الألف :</a:t>
            </a:r>
            <a:endParaRPr lang="en-US" sz="13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6A3E2D-AD58-4F41-95A6-2F72888ACEF8}"/>
              </a:ext>
            </a:extLst>
          </p:cNvPr>
          <p:cNvSpPr/>
          <p:nvPr/>
        </p:nvSpPr>
        <p:spPr>
          <a:xfrm>
            <a:off x="10914697" y="734288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9" grpId="11" animBg="1"/>
      <p:bldP spid="9" grpId="12" animBg="1"/>
      <p:bldP spid="9" grpId="13" animBg="1"/>
      <p:bldP spid="9" grpId="14" animBg="1"/>
      <p:bldP spid="9" grpId="15" animBg="1"/>
      <p:bldP spid="9" grpId="16" animBg="1"/>
      <p:bldP spid="9" grpId="17" animBg="1"/>
      <p:bldP spid="9" grpId="18" animBg="1"/>
      <p:bldP spid="9" grpId="19" animBg="1"/>
      <p:bldP spid="9" grpId="2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0700F7-EAB7-4862-AA72-4C7426DA719C}"/>
              </a:ext>
            </a:extLst>
          </p:cNvPr>
          <p:cNvSpPr txBox="1"/>
          <p:nvPr/>
        </p:nvSpPr>
        <p:spPr>
          <a:xfrm>
            <a:off x="5407948" y="15157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كلمات تبدأ بصوت أَ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D401E-47EB-45C0-BC42-7E1D09A934C1}"/>
              </a:ext>
            </a:extLst>
          </p:cNvPr>
          <p:cNvSpPr txBox="1"/>
          <p:nvPr/>
        </p:nvSpPr>
        <p:spPr>
          <a:xfrm>
            <a:off x="5407948" y="478288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solidFill>
                  <a:srgbClr val="0070C0"/>
                </a:solidFill>
              </a:rPr>
              <a:t>كلمات تبدأ بصوت إِ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7C3B4-BAC7-448E-8B66-29F2185A2F5E}"/>
              </a:ext>
            </a:extLst>
          </p:cNvPr>
          <p:cNvSpPr txBox="1"/>
          <p:nvPr/>
        </p:nvSpPr>
        <p:spPr>
          <a:xfrm>
            <a:off x="2941983" y="29673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كلمات تبدأ بصوت أُ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8B85-4A25-4876-82F2-0FA62AF4EE74}"/>
              </a:ext>
            </a:extLst>
          </p:cNvPr>
          <p:cNvSpPr txBox="1"/>
          <p:nvPr/>
        </p:nvSpPr>
        <p:spPr>
          <a:xfrm>
            <a:off x="4087318" y="614714"/>
            <a:ext cx="4017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فكر و شارك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52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26BB9D-9504-4535-9E5C-4EAD2BCCDFB8}"/>
              </a:ext>
            </a:extLst>
          </p:cNvPr>
          <p:cNvSpPr txBox="1"/>
          <p:nvPr/>
        </p:nvSpPr>
        <p:spPr>
          <a:xfrm>
            <a:off x="4850296" y="1623040"/>
            <a:ext cx="12457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/>
              <a:t>آ</a:t>
            </a:r>
            <a:endParaRPr lang="en-US" sz="28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3B1DA-9129-4C46-9B9D-E633DED48273}"/>
              </a:ext>
            </a:extLst>
          </p:cNvPr>
          <p:cNvSpPr txBox="1"/>
          <p:nvPr/>
        </p:nvSpPr>
        <p:spPr>
          <a:xfrm>
            <a:off x="10038521" y="1782066"/>
            <a:ext cx="12457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>
                <a:solidFill>
                  <a:srgbClr val="FF0000"/>
                </a:solidFill>
              </a:rPr>
              <a:t>أَ</a:t>
            </a:r>
            <a:endParaRPr lang="en-US" sz="28700" dirty="0">
              <a:solidFill>
                <a:srgbClr val="FF000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719DDF8-F29B-43B1-8613-D237B648CF4E}"/>
              </a:ext>
            </a:extLst>
          </p:cNvPr>
          <p:cNvSpPr/>
          <p:nvPr/>
        </p:nvSpPr>
        <p:spPr>
          <a:xfrm>
            <a:off x="6745357" y="3506442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24077-D0EA-4283-A4AF-34DDF5438B71}"/>
              </a:ext>
            </a:extLst>
          </p:cNvPr>
          <p:cNvSpPr txBox="1"/>
          <p:nvPr/>
        </p:nvSpPr>
        <p:spPr>
          <a:xfrm>
            <a:off x="1722783" y="726033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/>
              <a:t>الموازنة بين الحركة القصيرة و الطويلة</a:t>
            </a:r>
            <a:endParaRPr lang="en-US" sz="8000" b="1" dirty="0"/>
          </a:p>
          <a:p>
            <a:pPr algn="r" rtl="1"/>
            <a:endParaRPr lang="ar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8924FC-B0CB-4928-860D-D8F2F27AED3F}"/>
              </a:ext>
            </a:extLst>
          </p:cNvPr>
          <p:cNvSpPr/>
          <p:nvPr/>
        </p:nvSpPr>
        <p:spPr>
          <a:xfrm>
            <a:off x="10848732" y="1279423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5" grpId="10" animBg="1"/>
      <p:bldP spid="15" grpId="11" animBg="1"/>
      <p:bldP spid="15" grpId="12" animBg="1"/>
      <p:bldP spid="15" grpId="13" animBg="1"/>
      <p:bldP spid="15" grpId="14" animBg="1"/>
      <p:bldP spid="15" grpId="15" animBg="1"/>
      <p:bldP spid="15" grpId="16" animBg="1"/>
      <p:bldP spid="15" grpId="17" animBg="1"/>
      <p:bldP spid="15" grpId="18" animBg="1"/>
      <p:bldP spid="15" grpId="19" animBg="1"/>
      <p:bldP spid="15" grpId="2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26BB9D-9504-4535-9E5C-4EAD2BCCDFB8}"/>
              </a:ext>
            </a:extLst>
          </p:cNvPr>
          <p:cNvSpPr txBox="1"/>
          <p:nvPr/>
        </p:nvSpPr>
        <p:spPr>
          <a:xfrm>
            <a:off x="3578087" y="1623040"/>
            <a:ext cx="251791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/>
              <a:t>أو</a:t>
            </a:r>
            <a:endParaRPr lang="en-US" sz="28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3B1DA-9129-4C46-9B9D-E633DED48273}"/>
              </a:ext>
            </a:extLst>
          </p:cNvPr>
          <p:cNvSpPr txBox="1"/>
          <p:nvPr/>
        </p:nvSpPr>
        <p:spPr>
          <a:xfrm>
            <a:off x="9687341" y="2172582"/>
            <a:ext cx="12457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>
                <a:solidFill>
                  <a:srgbClr val="FF0000"/>
                </a:solidFill>
              </a:rPr>
              <a:t>أُ</a:t>
            </a:r>
            <a:endParaRPr lang="en-US" sz="28700" dirty="0">
              <a:solidFill>
                <a:srgbClr val="FF000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719DDF8-F29B-43B1-8613-D237B648CF4E}"/>
              </a:ext>
            </a:extLst>
          </p:cNvPr>
          <p:cNvSpPr/>
          <p:nvPr/>
        </p:nvSpPr>
        <p:spPr>
          <a:xfrm>
            <a:off x="6811618" y="3758233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24077-D0EA-4283-A4AF-34DDF5438B71}"/>
              </a:ext>
            </a:extLst>
          </p:cNvPr>
          <p:cNvSpPr txBox="1"/>
          <p:nvPr/>
        </p:nvSpPr>
        <p:spPr>
          <a:xfrm>
            <a:off x="1722783" y="726033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/>
              <a:t>الموازنة بين الحركة القصيرة و الطويلة</a:t>
            </a:r>
            <a:endParaRPr lang="en-US" sz="8000" b="1" dirty="0"/>
          </a:p>
          <a:p>
            <a:pPr algn="r" rtl="1"/>
            <a:endParaRPr lang="ar-AE" sz="4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0ADE14-9A14-429F-B6A4-8020FBC3635B}"/>
              </a:ext>
            </a:extLst>
          </p:cNvPr>
          <p:cNvSpPr/>
          <p:nvPr/>
        </p:nvSpPr>
        <p:spPr>
          <a:xfrm>
            <a:off x="10848732" y="1279423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6" grpId="11" animBg="1"/>
      <p:bldP spid="6" grpId="12" animBg="1"/>
      <p:bldP spid="6" grpId="13" animBg="1"/>
      <p:bldP spid="6" grpId="14" animBg="1"/>
      <p:bldP spid="6" grpId="15" animBg="1"/>
      <p:bldP spid="6" grpId="16" animBg="1"/>
      <p:bldP spid="6" grpId="17" animBg="1"/>
      <p:bldP spid="6" grpId="18" animBg="1"/>
      <p:bldP spid="6" grpId="19" animBg="1"/>
      <p:bldP spid="6" grpId="2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26BB9D-9504-4535-9E5C-4EAD2BCCDFB8}"/>
              </a:ext>
            </a:extLst>
          </p:cNvPr>
          <p:cNvSpPr txBox="1"/>
          <p:nvPr/>
        </p:nvSpPr>
        <p:spPr>
          <a:xfrm>
            <a:off x="3087756" y="1517021"/>
            <a:ext cx="365760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/>
              <a:t>إي</a:t>
            </a:r>
            <a:endParaRPr lang="en-US" sz="28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3B1DA-9129-4C46-9B9D-E633DED48273}"/>
              </a:ext>
            </a:extLst>
          </p:cNvPr>
          <p:cNvSpPr txBox="1"/>
          <p:nvPr/>
        </p:nvSpPr>
        <p:spPr>
          <a:xfrm>
            <a:off x="10038521" y="1782066"/>
            <a:ext cx="12457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700" dirty="0">
                <a:solidFill>
                  <a:srgbClr val="FF0000"/>
                </a:solidFill>
              </a:rPr>
              <a:t>إِ</a:t>
            </a:r>
            <a:endParaRPr lang="en-US" sz="28700" dirty="0">
              <a:solidFill>
                <a:srgbClr val="FF000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719DDF8-F29B-43B1-8613-D237B648CF4E}"/>
              </a:ext>
            </a:extLst>
          </p:cNvPr>
          <p:cNvSpPr/>
          <p:nvPr/>
        </p:nvSpPr>
        <p:spPr>
          <a:xfrm>
            <a:off x="6745357" y="3506442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24077-D0EA-4283-A4AF-34DDF5438B71}"/>
              </a:ext>
            </a:extLst>
          </p:cNvPr>
          <p:cNvSpPr txBox="1"/>
          <p:nvPr/>
        </p:nvSpPr>
        <p:spPr>
          <a:xfrm>
            <a:off x="1722783" y="726033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/>
              <a:t>الموازنة بين الحركة القصيرة و الطويلة</a:t>
            </a:r>
            <a:endParaRPr lang="en-US" sz="8000" b="1" dirty="0"/>
          </a:p>
          <a:p>
            <a:pPr algn="r" rtl="1"/>
            <a:endParaRPr lang="ar-AE" sz="4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6A0BFF-A59F-495D-8894-F601B1E2CFF3}"/>
              </a:ext>
            </a:extLst>
          </p:cNvPr>
          <p:cNvSpPr/>
          <p:nvPr/>
        </p:nvSpPr>
        <p:spPr>
          <a:xfrm>
            <a:off x="10848732" y="1279423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6" grpId="11" animBg="1"/>
      <p:bldP spid="6" grpId="12" animBg="1"/>
      <p:bldP spid="6" grpId="13" animBg="1"/>
      <p:bldP spid="6" grpId="14" animBg="1"/>
      <p:bldP spid="6" grpId="15" animBg="1"/>
      <p:bldP spid="6" grpId="16" animBg="1"/>
      <p:bldP spid="6" grpId="17" animBg="1"/>
      <p:bldP spid="6" grpId="18" animBg="1"/>
      <p:bldP spid="6" grpId="19" animBg="1"/>
      <p:bldP spid="6" grpId="2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0BAD23-4706-4BE0-ABA8-6A4C24A09CA7}"/>
              </a:ext>
            </a:extLst>
          </p:cNvPr>
          <p:cNvCxnSpPr/>
          <p:nvPr/>
        </p:nvCxnSpPr>
        <p:spPr>
          <a:xfrm flipH="1">
            <a:off x="3962401" y="4267200"/>
            <a:ext cx="6957391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ED8B5-4804-4D8A-BD34-06437F654694}"/>
              </a:ext>
            </a:extLst>
          </p:cNvPr>
          <p:cNvSpPr txBox="1"/>
          <p:nvPr/>
        </p:nvSpPr>
        <p:spPr>
          <a:xfrm>
            <a:off x="4108174" y="583095"/>
            <a:ext cx="4982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كتابة الحرف مع المد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6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B0D82-A315-45E8-8413-699AB2F99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7989" cy="6858000"/>
          </a:xfrm>
          <a:prstGeom prst="rect">
            <a:avLst/>
          </a:prstGeom>
        </p:spPr>
      </p:pic>
      <p:pic>
        <p:nvPicPr>
          <p:cNvPr id="1032" name="Picture 8" descr="The U. Arab Emirates Flag GIF | All Waving Flags">
            <a:extLst>
              <a:ext uri="{FF2B5EF4-FFF2-40B4-BE49-F238E27FC236}">
                <a16:creationId xmlns:a16="http://schemas.microsoft.com/office/drawing/2014/main" id="{170A113A-A732-4093-99C5-8EE958C61A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4019"/>
            <a:ext cx="1655997" cy="8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UAE-Anthem-“Ishy-Biladi”-عيشي-بلادي-النشيد-الإماراتي">
            <a:hlinkClick r:id="" action="ppaction://media"/>
            <a:extLst>
              <a:ext uri="{FF2B5EF4-FFF2-40B4-BE49-F238E27FC236}">
                <a16:creationId xmlns:a16="http://schemas.microsoft.com/office/drawing/2014/main" id="{1894EC91-387C-47A3-8B40-11BD666EC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5980" y="1420009"/>
            <a:ext cx="406400" cy="406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214D4CC-DDEA-44EB-8BBE-1F90B363C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7052" y="3950789"/>
            <a:ext cx="1655997" cy="2465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CA7203-3DF9-48BA-8E4E-A17BB91C4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219" y="4059218"/>
            <a:ext cx="2641522" cy="2355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59AD7-5008-435A-91E6-8D5520E9A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8073" y="6580394"/>
            <a:ext cx="2063292" cy="328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B404E-E2AC-4F1E-88DB-47D1037801BF}"/>
              </a:ext>
            </a:extLst>
          </p:cNvPr>
          <p:cNvSpPr txBox="1"/>
          <p:nvPr/>
        </p:nvSpPr>
        <p:spPr>
          <a:xfrm>
            <a:off x="6651548" y="178556"/>
            <a:ext cx="6443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النشيد الوطني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810C6-28E3-4E96-B603-15FC7DA9264C}"/>
              </a:ext>
            </a:extLst>
          </p:cNvPr>
          <p:cNvSpPr txBox="1"/>
          <p:nvPr/>
        </p:nvSpPr>
        <p:spPr>
          <a:xfrm>
            <a:off x="-29104" y="156578"/>
            <a:ext cx="3647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اللقاء الصباحي</a:t>
            </a:r>
          </a:p>
          <a:p>
            <a:pPr algn="ctr"/>
            <a:r>
              <a:rPr lang="ar-AE" sz="4000" b="1" dirty="0">
                <a:solidFill>
                  <a:srgbClr val="FF0000"/>
                </a:solidFill>
              </a:rPr>
              <a:t>من 7:15 – 7:30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00026 -0.38426 " pathEditMode="relative" rAng="0" ptsTypes="AA">
                                      <p:cBhvr>
                                        <p:cTn id="8" dur="17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1505A-96E9-4BCD-9EBE-65125E4E17DA}"/>
              </a:ext>
            </a:extLst>
          </p:cNvPr>
          <p:cNvSpPr txBox="1"/>
          <p:nvPr/>
        </p:nvSpPr>
        <p:spPr>
          <a:xfrm>
            <a:off x="4996069" y="4306085"/>
            <a:ext cx="21998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إي</a:t>
            </a:r>
            <a:endParaRPr lang="en-US" sz="1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6BB9D-9504-4535-9E5C-4EAD2BCCDFB8}"/>
              </a:ext>
            </a:extLst>
          </p:cNvPr>
          <p:cNvSpPr txBox="1"/>
          <p:nvPr/>
        </p:nvSpPr>
        <p:spPr>
          <a:xfrm>
            <a:off x="5380383" y="702247"/>
            <a:ext cx="1245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آ</a:t>
            </a:r>
            <a:endParaRPr lang="en-US" sz="1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4E8E9-290E-408A-B23F-398D133769A8}"/>
              </a:ext>
            </a:extLst>
          </p:cNvPr>
          <p:cNvSpPr txBox="1"/>
          <p:nvPr/>
        </p:nvSpPr>
        <p:spPr>
          <a:xfrm>
            <a:off x="9998765" y="2805448"/>
            <a:ext cx="1245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أُ</a:t>
            </a:r>
            <a:endParaRPr lang="en-US" sz="1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B8EE4-5E73-4BF2-8C48-4AD685F221C5}"/>
              </a:ext>
            </a:extLst>
          </p:cNvPr>
          <p:cNvSpPr txBox="1"/>
          <p:nvPr/>
        </p:nvSpPr>
        <p:spPr>
          <a:xfrm>
            <a:off x="5380383" y="2680949"/>
            <a:ext cx="1245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أو</a:t>
            </a:r>
            <a:endParaRPr lang="en-US" sz="1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B7012-B75F-4669-A5DE-1FF1FC0578AE}"/>
              </a:ext>
            </a:extLst>
          </p:cNvPr>
          <p:cNvSpPr txBox="1"/>
          <p:nvPr/>
        </p:nvSpPr>
        <p:spPr>
          <a:xfrm>
            <a:off x="9998765" y="4450233"/>
            <a:ext cx="1245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إِ</a:t>
            </a:r>
            <a:endParaRPr lang="en-US" sz="1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3B1DA-9129-4C46-9B9D-E633DED48273}"/>
              </a:ext>
            </a:extLst>
          </p:cNvPr>
          <p:cNvSpPr txBox="1"/>
          <p:nvPr/>
        </p:nvSpPr>
        <p:spPr>
          <a:xfrm>
            <a:off x="9998765" y="774901"/>
            <a:ext cx="1245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أَ</a:t>
            </a:r>
            <a:endParaRPr lang="en-US" sz="1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BB381-3970-4537-AEDE-2BA115899BAB}"/>
              </a:ext>
            </a:extLst>
          </p:cNvPr>
          <p:cNvSpPr txBox="1"/>
          <p:nvPr/>
        </p:nvSpPr>
        <p:spPr>
          <a:xfrm>
            <a:off x="3462129" y="4406988"/>
            <a:ext cx="21998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dirty="0"/>
              <a:t>إيـ</a:t>
            </a:r>
            <a:endParaRPr lang="en-US" sz="11500" dirty="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719DDF8-F29B-43B1-8613-D237B648CF4E}"/>
              </a:ext>
            </a:extLst>
          </p:cNvPr>
          <p:cNvSpPr/>
          <p:nvPr/>
        </p:nvSpPr>
        <p:spPr>
          <a:xfrm>
            <a:off x="7089912" y="1235706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E2F5D1FA-B8AF-4992-A01E-ECCD4D27FCD6}"/>
              </a:ext>
            </a:extLst>
          </p:cNvPr>
          <p:cNvSpPr/>
          <p:nvPr/>
        </p:nvSpPr>
        <p:spPr>
          <a:xfrm>
            <a:off x="7089912" y="3331061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9F7F19B-927B-4E9D-A2B2-7C7E7FDA6E28}"/>
              </a:ext>
            </a:extLst>
          </p:cNvPr>
          <p:cNvSpPr/>
          <p:nvPr/>
        </p:nvSpPr>
        <p:spPr>
          <a:xfrm>
            <a:off x="7113103" y="5224845"/>
            <a:ext cx="3008244" cy="5300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04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D5EA0-632A-407C-A3E8-D049FA8BA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7" t="19390" r="40237" b="46733"/>
          <a:stretch/>
        </p:blipFill>
        <p:spPr>
          <a:xfrm>
            <a:off x="3352800" y="1264069"/>
            <a:ext cx="7593496" cy="4904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305D4-4007-4CC9-9C6A-599B6042AF0C}"/>
              </a:ext>
            </a:extLst>
          </p:cNvPr>
          <p:cNvSpPr txBox="1"/>
          <p:nvPr/>
        </p:nvSpPr>
        <p:spPr>
          <a:xfrm>
            <a:off x="5194853" y="617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600" b="1" dirty="0"/>
              <a:t>هيا نردد القاعدة النورانية :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696062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2DB73-61B4-40FD-B600-9720CA4AD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5" t="17370" r="36337" b="25314"/>
          <a:stretch/>
        </p:blipFill>
        <p:spPr>
          <a:xfrm>
            <a:off x="3814789" y="647690"/>
            <a:ext cx="7674845" cy="5562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26C48C-D784-49E9-AC25-29DF1F570A6F}"/>
              </a:ext>
            </a:extLst>
          </p:cNvPr>
          <p:cNvSpPr txBox="1"/>
          <p:nvPr/>
        </p:nvSpPr>
        <p:spPr>
          <a:xfrm>
            <a:off x="901147" y="647690"/>
            <a:ext cx="2266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highlight>
                  <a:srgbClr val="FFFF00"/>
                </a:highlight>
              </a:rPr>
              <a:t>كتاب الطالب </a:t>
            </a:r>
          </a:p>
          <a:p>
            <a:pPr algn="ctr"/>
            <a:r>
              <a:rPr lang="ar-AE" sz="3200" b="1" dirty="0">
                <a:highlight>
                  <a:srgbClr val="FFFF00"/>
                </a:highlight>
              </a:rPr>
              <a:t>ص 23</a:t>
            </a:r>
            <a:endParaRPr lang="en-US" sz="3200" b="1" dirty="0">
              <a:highlight>
                <a:srgbClr val="FFFF00"/>
              </a:highlight>
            </a:endParaRPr>
          </a:p>
        </p:txBody>
      </p:sp>
      <p:pic>
        <p:nvPicPr>
          <p:cNvPr id="7" name="تايمر 2">
            <a:hlinkClick r:id="" action="ppaction://media"/>
            <a:extLst>
              <a:ext uri="{FF2B5EF4-FFF2-40B4-BE49-F238E27FC236}">
                <a16:creationId xmlns:a16="http://schemas.microsoft.com/office/drawing/2014/main" id="{79266402-655A-45AA-BE04-134DCE456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51" y="2117034"/>
            <a:ext cx="1908313" cy="107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9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F92248-B143-4A18-9E6D-540FF9DC345E}"/>
              </a:ext>
            </a:extLst>
          </p:cNvPr>
          <p:cNvSpPr txBox="1"/>
          <p:nvPr/>
        </p:nvSpPr>
        <p:spPr>
          <a:xfrm>
            <a:off x="3220279" y="664770"/>
            <a:ext cx="332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بطاقة الخروج</a:t>
            </a:r>
            <a:endParaRPr lang="en-US" sz="4800" b="1" dirty="0"/>
          </a:p>
        </p:txBody>
      </p:sp>
      <p:pic>
        <p:nvPicPr>
          <p:cNvPr id="2" name="تايمر 2">
            <a:hlinkClick r:id="" action="ppaction://media"/>
            <a:extLst>
              <a:ext uri="{FF2B5EF4-FFF2-40B4-BE49-F238E27FC236}">
                <a16:creationId xmlns:a16="http://schemas.microsoft.com/office/drawing/2014/main" id="{C7E9071F-FD4A-40FB-A0C0-CE3116061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270" y="3331560"/>
            <a:ext cx="1908313" cy="107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A234A-78FD-486F-86D1-2A3DD2D01782}"/>
              </a:ext>
            </a:extLst>
          </p:cNvPr>
          <p:cNvSpPr txBox="1"/>
          <p:nvPr/>
        </p:nvSpPr>
        <p:spPr>
          <a:xfrm>
            <a:off x="2557670" y="18694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https://www.liveworksheets.com/ro1187929jf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6D2FE-2C85-4BC8-AAB8-834D86362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253" y="806432"/>
            <a:ext cx="3704279" cy="5245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8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سورة الفاتحة للاطفال- قرآن كريم بالتجويد">
            <a:hlinkClick r:id="" action="ppaction://media"/>
            <a:extLst>
              <a:ext uri="{FF2B5EF4-FFF2-40B4-BE49-F238E27FC236}">
                <a16:creationId xmlns:a16="http://schemas.microsoft.com/office/drawing/2014/main" id="{B6F61494-FE33-44FE-8811-418B3A253E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9079.6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944" y="1201808"/>
            <a:ext cx="7273498" cy="46946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028B1D-71CA-4037-A965-24921DC58A92}"/>
              </a:ext>
            </a:extLst>
          </p:cNvPr>
          <p:cNvSpPr txBox="1"/>
          <p:nvPr/>
        </p:nvSpPr>
        <p:spPr>
          <a:xfrm>
            <a:off x="434722" y="1084230"/>
            <a:ext cx="3647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اللقاء الصباحي</a:t>
            </a:r>
          </a:p>
          <a:p>
            <a:pPr algn="ctr"/>
            <a:r>
              <a:rPr lang="ar-AE" sz="4000" b="1" dirty="0">
                <a:solidFill>
                  <a:srgbClr val="FF0000"/>
                </a:solidFill>
              </a:rPr>
              <a:t>من 7:15 – 7:30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CB09D851-473A-4091-95D3-6D8C9B5CC0E7}"/>
              </a:ext>
            </a:extLst>
          </p:cNvPr>
          <p:cNvSpPr/>
          <p:nvPr/>
        </p:nvSpPr>
        <p:spPr>
          <a:xfrm>
            <a:off x="1136472" y="2511250"/>
            <a:ext cx="1702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latin typeface="Arabic Typesetting" pitchFamily="66" charset="-78"/>
                <a:cs typeface="Arabic Typesetting" pitchFamily="66" charset="-78"/>
              </a:rPr>
              <a:t>الرياضة الصباحية</a:t>
            </a:r>
            <a:endParaRPr lang="en-US" sz="3200" b="1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91F7B41-3187-422A-B8BE-E977BA231CD5}"/>
              </a:ext>
            </a:extLst>
          </p:cNvPr>
          <p:cNvSpPr/>
          <p:nvPr/>
        </p:nvSpPr>
        <p:spPr>
          <a:xfrm>
            <a:off x="92765" y="106017"/>
            <a:ext cx="11979965" cy="667578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تمارين">
            <a:hlinkClick r:id="" action="ppaction://media"/>
            <a:extLst>
              <a:ext uri="{FF2B5EF4-FFF2-40B4-BE49-F238E27FC236}">
                <a16:creationId xmlns:a16="http://schemas.microsoft.com/office/drawing/2014/main" id="{B6429BE6-1D2F-4568-AC0E-C4D5C1F2052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034" y="764101"/>
            <a:ext cx="7393623" cy="5345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7F1E4-6BE7-4CBB-9F2A-FC58FFD41A9C}"/>
              </a:ext>
            </a:extLst>
          </p:cNvPr>
          <p:cNvSpPr txBox="1"/>
          <p:nvPr/>
        </p:nvSpPr>
        <p:spPr>
          <a:xfrm>
            <a:off x="-127118" y="764101"/>
            <a:ext cx="444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اللقاء الصباحي</a:t>
            </a:r>
          </a:p>
          <a:p>
            <a:pPr algn="ctr"/>
            <a:r>
              <a:rPr lang="ar-AE" sz="3600" b="1" dirty="0">
                <a:solidFill>
                  <a:srgbClr val="FF0000"/>
                </a:solidFill>
              </a:rPr>
              <a:t>من 7:15 – 7:30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CB5590-F54D-4AFF-AF9E-2330E6ED44CE}"/>
              </a:ext>
            </a:extLst>
          </p:cNvPr>
          <p:cNvSpPr/>
          <p:nvPr/>
        </p:nvSpPr>
        <p:spPr>
          <a:xfrm>
            <a:off x="11286308" y="1358402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682">
        <p:circle/>
        <p:sndAc>
          <p:stSnd>
            <p:snd r:embed="rId5" name="camera.wav"/>
          </p:stSnd>
        </p:sndAc>
      </p:transition>
    </mc:Choice>
    <mc:Fallback xmlns="">
      <p:transition spd="slow" advTm="18682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4" grpId="10" animBg="1"/>
      <p:bldP spid="14" grpId="11" animBg="1"/>
      <p:bldP spid="14" grpId="12" animBg="1"/>
      <p:bldP spid="14" grpId="13" animBg="1"/>
      <p:bldP spid="14" grpId="14" animBg="1"/>
      <p:bldP spid="14" grpId="15" animBg="1"/>
      <p:bldP spid="14" grpId="16" animBg="1"/>
      <p:bldP spid="14" grpId="17" animBg="1"/>
      <p:bldP spid="14" grpId="18" animBg="1"/>
      <p:bldP spid="14" grpId="19" animBg="1"/>
      <p:bldP spid="14" grpId="2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48;p80">
            <a:extLst>
              <a:ext uri="{FF2B5EF4-FFF2-40B4-BE49-F238E27FC236}">
                <a16:creationId xmlns:a16="http://schemas.microsoft.com/office/drawing/2014/main" id="{EA476F76-CC76-45DA-BC6F-2B6D026DA9D3}"/>
              </a:ext>
            </a:extLst>
          </p:cNvPr>
          <p:cNvSpPr txBox="1">
            <a:spLocks/>
          </p:cNvSpPr>
          <p:nvPr/>
        </p:nvSpPr>
        <p:spPr>
          <a:xfrm>
            <a:off x="3829877" y="1224611"/>
            <a:ext cx="3354897" cy="128859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4400" dirty="0">
                <a:cs typeface="(AH) Manal Black" pitchFamily="2" charset="-78"/>
              </a:rPr>
              <a:t>الحضور و الغياب على البوابة</a:t>
            </a:r>
          </a:p>
        </p:txBody>
      </p:sp>
      <p:pic>
        <p:nvPicPr>
          <p:cNvPr id="8" name="Picture 7" descr="A person wearing a mask&#10;&#10;Description automatically generated">
            <a:extLst>
              <a:ext uri="{FF2B5EF4-FFF2-40B4-BE49-F238E27FC236}">
                <a16:creationId xmlns:a16="http://schemas.microsoft.com/office/drawing/2014/main" id="{F18F7479-F64C-4468-881B-59403C7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778" r="26848" b="6795"/>
          <a:stretch/>
        </p:blipFill>
        <p:spPr>
          <a:xfrm>
            <a:off x="9398900" y="2541397"/>
            <a:ext cx="2191865" cy="3615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385EE-7E46-4BA9-BDFB-7C0CA0A4A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25981" b="4169"/>
          <a:stretch/>
        </p:blipFill>
        <p:spPr>
          <a:xfrm>
            <a:off x="7873299" y="2678334"/>
            <a:ext cx="1883892" cy="3663273"/>
          </a:xfrm>
          <a:prstGeom prst="rect">
            <a:avLst/>
          </a:prstGeom>
        </p:spPr>
      </p:pic>
      <p:sp>
        <p:nvSpPr>
          <p:cNvPr id="10" name="Google Shape;4048;p80">
            <a:extLst>
              <a:ext uri="{FF2B5EF4-FFF2-40B4-BE49-F238E27FC236}">
                <a16:creationId xmlns:a16="http://schemas.microsoft.com/office/drawing/2014/main" id="{4B668C17-0D7D-4399-8BF2-879749E48531}"/>
              </a:ext>
            </a:extLst>
          </p:cNvPr>
          <p:cNvSpPr txBox="1">
            <a:spLocks/>
          </p:cNvSpPr>
          <p:nvPr/>
        </p:nvSpPr>
        <p:spPr>
          <a:xfrm>
            <a:off x="8056843" y="1580830"/>
            <a:ext cx="3400696" cy="76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4400" dirty="0">
                <a:cs typeface="(AH) Manal Black" pitchFamily="2" charset="-78"/>
              </a:rPr>
              <a:t>متابعة الإلتزام بالزي المدرسي</a:t>
            </a:r>
            <a:endParaRPr lang="ar-AE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6" name="Picture 2" descr="Google Forms للمحاضرين: كيف تأخذ الحضور والغياب الكترونيا بطريقة سهلة -  YouTube">
            <a:extLst>
              <a:ext uri="{FF2B5EF4-FFF2-40B4-BE49-F238E27FC236}">
                <a16:creationId xmlns:a16="http://schemas.microsoft.com/office/drawing/2014/main" id="{928F79CA-656B-4326-B125-9024F0F7B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87639" l="50391" r="97656">
                        <a14:foregroundMark x1="81563" y1="32222" x2="78438" y2="60694"/>
                        <a14:foregroundMark x1="78438" y1="60694" x2="77109" y2="64583"/>
                        <a14:foregroundMark x1="77109" y1="64583" x2="70234" y2="39861"/>
                        <a14:foregroundMark x1="80078" y1="31944" x2="56094" y2="50556"/>
                        <a14:foregroundMark x1="55156" y1="30139" x2="64844" y2="73333"/>
                        <a14:foregroundMark x1="56953" y1="30417" x2="69375" y2="79444"/>
                        <a14:foregroundMark x1="51875" y1="36528" x2="60234" y2="73056"/>
                        <a14:foregroundMark x1="64453" y1="87639" x2="78906" y2="73333"/>
                        <a14:foregroundMark x1="50391" y1="30139" x2="65547" y2="22083"/>
                        <a14:foregroundMark x1="65547" y1="22083" x2="67734" y2="21667"/>
                        <a14:foregroundMark x1="71016" y1="15000" x2="72344" y2="55833"/>
                        <a14:foregroundMark x1="72344" y1="55833" x2="72344" y2="55833"/>
                        <a14:foregroundMark x1="75000" y1="16111" x2="93828" y2="49167"/>
                        <a14:foregroundMark x1="97656" y1="54444" x2="90391" y2="60556"/>
                        <a14:foregroundMark x1="90547" y1="57639" x2="80391" y2="3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5" b="9768"/>
          <a:stretch/>
        </p:blipFill>
        <p:spPr bwMode="auto">
          <a:xfrm>
            <a:off x="4454370" y="3185746"/>
            <a:ext cx="2105910" cy="20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8F4316-450D-4993-9964-4D45672471A7}"/>
              </a:ext>
            </a:extLst>
          </p:cNvPr>
          <p:cNvSpPr txBox="1"/>
          <p:nvPr/>
        </p:nvSpPr>
        <p:spPr>
          <a:xfrm>
            <a:off x="-127118" y="764101"/>
            <a:ext cx="444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اللقاء الصباحي</a:t>
            </a:r>
          </a:p>
          <a:p>
            <a:pPr algn="ctr"/>
            <a:r>
              <a:rPr lang="ar-AE" sz="3600" b="1" dirty="0">
                <a:solidFill>
                  <a:srgbClr val="FF0000"/>
                </a:solidFill>
              </a:rPr>
              <a:t>من 7:15 – 7:30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914DD-1F24-4B77-A59D-B0AFB6A3CCB8}"/>
              </a:ext>
            </a:extLst>
          </p:cNvPr>
          <p:cNvSpPr/>
          <p:nvPr/>
        </p:nvSpPr>
        <p:spPr>
          <a:xfrm>
            <a:off x="3126077" y="446280"/>
            <a:ext cx="5819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مراحل سير الدرس عبر برنامج </a:t>
            </a:r>
            <a:r>
              <a:rPr lang="en-US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Microsoft teams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BA0502-0AA9-46F0-AC13-68C969C6B343}"/>
              </a:ext>
            </a:extLst>
          </p:cNvPr>
          <p:cNvCxnSpPr>
            <a:cxnSpLocks/>
          </p:cNvCxnSpPr>
          <p:nvPr/>
        </p:nvCxnSpPr>
        <p:spPr>
          <a:xfrm flipV="1">
            <a:off x="978292" y="2004354"/>
            <a:ext cx="10363200" cy="9976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C19917-6990-42DD-B490-149F9C622D27}"/>
              </a:ext>
            </a:extLst>
          </p:cNvPr>
          <p:cNvCxnSpPr>
            <a:cxnSpLocks/>
          </p:cNvCxnSpPr>
          <p:nvPr/>
        </p:nvCxnSpPr>
        <p:spPr>
          <a:xfrm>
            <a:off x="5459282" y="2014330"/>
            <a:ext cx="0" cy="141467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3EA5B-476D-4BCD-819F-686C4CC57CE4}"/>
              </a:ext>
            </a:extLst>
          </p:cNvPr>
          <p:cNvCxnSpPr>
            <a:cxnSpLocks/>
          </p:cNvCxnSpPr>
          <p:nvPr/>
        </p:nvCxnSpPr>
        <p:spPr>
          <a:xfrm>
            <a:off x="3574034" y="1964121"/>
            <a:ext cx="0" cy="261502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FD8C65-0D02-4C68-90DD-329D80BD95A5}"/>
              </a:ext>
            </a:extLst>
          </p:cNvPr>
          <p:cNvGrpSpPr/>
          <p:nvPr/>
        </p:nvGrpSpPr>
        <p:grpSpPr>
          <a:xfrm>
            <a:off x="674851" y="2531165"/>
            <a:ext cx="2740310" cy="3768604"/>
            <a:chOff x="674851" y="2531165"/>
            <a:chExt cx="2740310" cy="37686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7C9FA8-A695-438F-8960-D51C28B8E18C}"/>
                </a:ext>
              </a:extLst>
            </p:cNvPr>
            <p:cNvSpPr/>
            <p:nvPr/>
          </p:nvSpPr>
          <p:spPr>
            <a:xfrm>
              <a:off x="856482" y="2531165"/>
              <a:ext cx="2558679" cy="3768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BACE63-3960-4C44-A753-E2D4437BD1E9}"/>
                </a:ext>
              </a:extLst>
            </p:cNvPr>
            <p:cNvSpPr/>
            <p:nvPr/>
          </p:nvSpPr>
          <p:spPr>
            <a:xfrm>
              <a:off x="674851" y="3008243"/>
              <a:ext cx="2558679" cy="3054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FA19EE-77C4-4AC6-8BB3-DCF4A0E2B710}"/>
              </a:ext>
            </a:extLst>
          </p:cNvPr>
          <p:cNvCxnSpPr>
            <a:cxnSpLocks/>
          </p:cNvCxnSpPr>
          <p:nvPr/>
        </p:nvCxnSpPr>
        <p:spPr>
          <a:xfrm flipH="1">
            <a:off x="1461995" y="1964121"/>
            <a:ext cx="27882" cy="169860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6627172-E7FC-4315-AB80-94E977F41603}"/>
              </a:ext>
            </a:extLst>
          </p:cNvPr>
          <p:cNvSpPr/>
          <p:nvPr/>
        </p:nvSpPr>
        <p:spPr>
          <a:xfrm flipH="1">
            <a:off x="4711540" y="3357468"/>
            <a:ext cx="1562892" cy="14845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و مناقشة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E74C7-99FC-4371-8062-0BFD78DC42AA}"/>
              </a:ext>
            </a:extLst>
          </p:cNvPr>
          <p:cNvSpPr/>
          <p:nvPr/>
        </p:nvSpPr>
        <p:spPr>
          <a:xfrm flipH="1">
            <a:off x="2790906" y="4579149"/>
            <a:ext cx="1542896" cy="14546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أنشِطة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9C2DB1-95F4-4573-B452-2D508D3EC93D}"/>
              </a:ext>
            </a:extLst>
          </p:cNvPr>
          <p:cNvSpPr/>
          <p:nvPr/>
        </p:nvSpPr>
        <p:spPr>
          <a:xfrm flipH="1">
            <a:off x="508024" y="3545159"/>
            <a:ext cx="1988371" cy="16670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بطاقة الخروج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6B89B6-B8B3-4FB3-B69F-06A2FE8FBAD6}"/>
              </a:ext>
            </a:extLst>
          </p:cNvPr>
          <p:cNvCxnSpPr>
            <a:cxnSpLocks/>
          </p:cNvCxnSpPr>
          <p:nvPr/>
        </p:nvCxnSpPr>
        <p:spPr>
          <a:xfrm>
            <a:off x="7496467" y="2004354"/>
            <a:ext cx="0" cy="229789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83123C4B-E30D-4ECE-B8BB-7B0B232A1786}"/>
              </a:ext>
            </a:extLst>
          </p:cNvPr>
          <p:cNvSpPr/>
          <p:nvPr/>
        </p:nvSpPr>
        <p:spPr>
          <a:xfrm flipH="1">
            <a:off x="6715021" y="4215370"/>
            <a:ext cx="1562892" cy="14546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التهيئة و أهداف الدرس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D5767A26-35F9-4781-8FAB-D96358C88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48" y="575822"/>
            <a:ext cx="1374036" cy="13740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622E5-9EF6-4DD1-8B1E-841078137C24}"/>
              </a:ext>
            </a:extLst>
          </p:cNvPr>
          <p:cNvCxnSpPr>
            <a:cxnSpLocks/>
          </p:cNvCxnSpPr>
          <p:nvPr/>
        </p:nvCxnSpPr>
        <p:spPr>
          <a:xfrm>
            <a:off x="10880992" y="2014330"/>
            <a:ext cx="0" cy="229789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E103A1B-185A-4607-918F-583B10F3C510}"/>
              </a:ext>
            </a:extLst>
          </p:cNvPr>
          <p:cNvSpPr/>
          <p:nvPr/>
        </p:nvSpPr>
        <p:spPr>
          <a:xfrm flipH="1">
            <a:off x="10198547" y="3916815"/>
            <a:ext cx="1562892" cy="14546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قوانين الحصة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D5EC59-9BCB-4C6A-8A51-F4D64359D1A0}"/>
              </a:ext>
            </a:extLst>
          </p:cNvPr>
          <p:cNvCxnSpPr>
            <a:cxnSpLocks/>
          </p:cNvCxnSpPr>
          <p:nvPr/>
        </p:nvCxnSpPr>
        <p:spPr>
          <a:xfrm>
            <a:off x="9256029" y="2014330"/>
            <a:ext cx="0" cy="141467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186DFC-3382-4076-AD0E-714469A2DA1E}"/>
              </a:ext>
            </a:extLst>
          </p:cNvPr>
          <p:cNvSpPr/>
          <p:nvPr/>
        </p:nvSpPr>
        <p:spPr>
          <a:xfrm flipH="1">
            <a:off x="8505619" y="3312570"/>
            <a:ext cx="1562892" cy="14546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تقييم قبلي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3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42" grpId="0" animBg="1"/>
      <p:bldP spid="15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9">
            <a:extLst>
              <a:ext uri="{FF2B5EF4-FFF2-40B4-BE49-F238E27FC236}">
                <a16:creationId xmlns:a16="http://schemas.microsoft.com/office/drawing/2014/main" id="{26B205D9-3775-4B40-AA21-814CEDA49BEF}"/>
              </a:ext>
            </a:extLst>
          </p:cNvPr>
          <p:cNvSpPr/>
          <p:nvPr/>
        </p:nvSpPr>
        <p:spPr>
          <a:xfrm>
            <a:off x="79514" y="77642"/>
            <a:ext cx="11993216" cy="670415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75AEEEC-DBEC-4478-844E-FD4D42B98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5" b="93381" l="6163" r="92442">
                        <a14:foregroundMark x1="45814" y1="9776" x2="54186" y2="35947"/>
                        <a14:foregroundMark x1="84186" y1="53259" x2="84186" y2="54888"/>
                        <a14:foregroundMark x1="6395" y1="14664" x2="6395" y2="14664"/>
                        <a14:foregroundMark x1="92558" y1="87678" x2="92558" y2="87678"/>
                        <a14:foregroundMark x1="51395" y1="93381" x2="51395" y2="93381"/>
                        <a14:foregroundMark x1="49535" y1="6415" x2="49535" y2="6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871" y="4250313"/>
            <a:ext cx="1095217" cy="1250584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3DDE959-50EE-4E08-BAC4-0EB541308BCC}"/>
              </a:ext>
            </a:extLst>
          </p:cNvPr>
          <p:cNvSpPr txBox="1"/>
          <p:nvPr/>
        </p:nvSpPr>
        <p:spPr>
          <a:xfrm>
            <a:off x="9191580" y="3043622"/>
            <a:ext cx="25275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أجلس جلسة صحيحة مقابل الجهاز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5133AD6-1A29-489C-9E44-5FC49FFF0A34}"/>
              </a:ext>
            </a:extLst>
          </p:cNvPr>
          <p:cNvSpPr/>
          <p:nvPr/>
        </p:nvSpPr>
        <p:spPr>
          <a:xfrm>
            <a:off x="2589787" y="3339858"/>
            <a:ext cx="2527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cs typeface="AF_Taif Normal" pitchFamily="2" charset="-78"/>
              </a:rPr>
              <a:t>أفتح الكاميرا دائماً</a:t>
            </a:r>
            <a:endParaRPr lang="en-US" sz="24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B8E50E8-B9C4-4B28-93F4-4BBB8948FCBF}"/>
              </a:ext>
            </a:extLst>
          </p:cNvPr>
          <p:cNvSpPr/>
          <p:nvPr/>
        </p:nvSpPr>
        <p:spPr>
          <a:xfrm>
            <a:off x="3501891" y="5375458"/>
            <a:ext cx="3030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/>
              <a:t>أغلق المايكروفون أفتحه عندما تسمح لي المعلمة.</a:t>
            </a:r>
            <a:endParaRPr lang="en-US" sz="2400" b="1" dirty="0"/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B587265C-B00B-43D4-AC44-68019C21F415}"/>
              </a:ext>
            </a:extLst>
          </p:cNvPr>
          <p:cNvSpPr txBox="1"/>
          <p:nvPr/>
        </p:nvSpPr>
        <p:spPr>
          <a:xfrm>
            <a:off x="7561787" y="5829773"/>
            <a:ext cx="325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400" b="1" dirty="0"/>
              <a:t>أَسْتَمِع إلى الْمُعَلَّمة بِتِرْكيز</a:t>
            </a:r>
            <a:endParaRPr lang="en-US" sz="2400" b="1" dirty="0"/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F71396ED-93FA-4C5F-8192-33389A317602}"/>
              </a:ext>
            </a:extLst>
          </p:cNvPr>
          <p:cNvSpPr txBox="1"/>
          <p:nvPr/>
        </p:nvSpPr>
        <p:spPr>
          <a:xfrm>
            <a:off x="5415431" y="3441996"/>
            <a:ext cx="383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400" b="1" dirty="0"/>
              <a:t>أَبْتَعِد عَنْ </a:t>
            </a:r>
            <a:r>
              <a:rPr lang="ar-AE" sz="2400" b="1" dirty="0"/>
              <a:t>ال</a:t>
            </a:r>
            <a:r>
              <a:rPr lang="ar-BH" sz="2400" b="1" dirty="0"/>
              <a:t>ضّجيج مَنْ حَوْلي</a:t>
            </a:r>
            <a:endParaRPr lang="en-US" sz="2400" b="1" dirty="0"/>
          </a:p>
        </p:txBody>
      </p:sp>
      <p:pic>
        <p:nvPicPr>
          <p:cNvPr id="5128" name="Picture 4" descr="Child activity department collection. Children 's gestures and emotions.  Children 's vector icon set isolated on white background.">
            <a:extLst>
              <a:ext uri="{FF2B5EF4-FFF2-40B4-BE49-F238E27FC236}">
                <a16:creationId xmlns:a16="http://schemas.microsoft.com/office/drawing/2014/main" id="{717869CD-BCC2-426B-A294-F3030857B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4844" r="78593" b="53155"/>
          <a:stretch/>
        </p:blipFill>
        <p:spPr bwMode="auto">
          <a:xfrm>
            <a:off x="9747977" y="1265362"/>
            <a:ext cx="1537356" cy="18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صورة 5128">
            <a:extLst>
              <a:ext uri="{FF2B5EF4-FFF2-40B4-BE49-F238E27FC236}">
                <a16:creationId xmlns:a16="http://schemas.microsoft.com/office/drawing/2014/main" id="{C786AFFE-F1DE-4E1A-8D38-44B208676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2"/>
          <a:stretch/>
        </p:blipFill>
        <p:spPr>
          <a:xfrm>
            <a:off x="8305195" y="4020199"/>
            <a:ext cx="1772769" cy="1768144"/>
          </a:xfrm>
          <a:prstGeom prst="rect">
            <a:avLst/>
          </a:prstGeom>
        </p:spPr>
      </p:pic>
      <p:pic>
        <p:nvPicPr>
          <p:cNvPr id="5131" name="صورة 5130">
            <a:extLst>
              <a:ext uri="{FF2B5EF4-FFF2-40B4-BE49-F238E27FC236}">
                <a16:creationId xmlns:a16="http://schemas.microsoft.com/office/drawing/2014/main" id="{72D8B041-919A-4C34-BC75-DA0FBED44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21058"/>
            <a:ext cx="2153972" cy="2204400"/>
          </a:xfrm>
          <a:prstGeom prst="rect">
            <a:avLst/>
          </a:prstGeom>
        </p:spPr>
      </p:pic>
      <p:sp>
        <p:nvSpPr>
          <p:cNvPr id="18" name="Rectangle 31">
            <a:extLst>
              <a:ext uri="{FF2B5EF4-FFF2-40B4-BE49-F238E27FC236}">
                <a16:creationId xmlns:a16="http://schemas.microsoft.com/office/drawing/2014/main" id="{9F929D2E-0D83-47C7-B254-1BC0C498D74A}"/>
              </a:ext>
            </a:extLst>
          </p:cNvPr>
          <p:cNvSpPr/>
          <p:nvPr/>
        </p:nvSpPr>
        <p:spPr>
          <a:xfrm>
            <a:off x="2199955" y="651545"/>
            <a:ext cx="8316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تذكير ب</a:t>
            </a:r>
            <a:r>
              <a:rPr lang="ar-AE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وإرشادات التعلم عن بعد عبر برنامج </a:t>
            </a:r>
            <a: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Microsoft teams</a:t>
            </a:r>
          </a:p>
        </p:txBody>
      </p:sp>
      <p:pic>
        <p:nvPicPr>
          <p:cNvPr id="1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F78FC16E-BEF2-4730-80F4-C3682C3D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347" y="590430"/>
            <a:ext cx="613608" cy="613608"/>
          </a:xfrm>
          <a:prstGeom prst="rect">
            <a:avLst/>
          </a:prstGeom>
        </p:spPr>
      </p:pic>
      <p:pic>
        <p:nvPicPr>
          <p:cNvPr id="1026" name="Picture 2" descr="طفولي الجهاز الهضمي على فكرة عدسات كاميرا فيديو ارسم - germandelcampo.com">
            <a:extLst>
              <a:ext uri="{FF2B5EF4-FFF2-40B4-BE49-F238E27FC236}">
                <a16:creationId xmlns:a16="http://schemas.microsoft.com/office/drawing/2014/main" id="{819D8955-FF5E-4316-B0F4-7869B640B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2" b="89844" l="10000" r="90000">
                        <a14:foregroundMark x1="51848" y1="6250" x2="51848" y2="6250"/>
                        <a14:foregroundMark x1="35000" y1="17773" x2="35000" y2="17773"/>
                        <a14:foregroundMark x1="45109" y1="33984" x2="45109" y2="33984"/>
                        <a14:foregroundMark x1="38152" y1="37500" x2="47717" y2="37109"/>
                        <a14:foregroundMark x1="37609" y1="35156" x2="44239" y2="34766"/>
                        <a14:foregroundMark x1="44239" y1="34766" x2="44239" y2="34766"/>
                        <a14:foregroundMark x1="51630" y1="71875" x2="62065" y2="70898"/>
                        <a14:foregroundMark x1="53043" y1="1172" x2="53043" y2="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7" r="19294" b="9524"/>
          <a:stretch/>
        </p:blipFill>
        <p:spPr bwMode="auto">
          <a:xfrm>
            <a:off x="3000419" y="1297435"/>
            <a:ext cx="2153973" cy="186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7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5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9FCCCDC-7272-47F6-8C1E-E8286C30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6" name="مربع نص 22">
            <a:extLst>
              <a:ext uri="{FF2B5EF4-FFF2-40B4-BE49-F238E27FC236}">
                <a16:creationId xmlns:a16="http://schemas.microsoft.com/office/drawing/2014/main" id="{67060FBF-6BAB-44AE-9285-E93029643290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22">
            <a:extLst>
              <a:ext uri="{FF2B5EF4-FFF2-40B4-BE49-F238E27FC236}">
                <a16:creationId xmlns:a16="http://schemas.microsoft.com/office/drawing/2014/main" id="{CB753025-6E7D-4ADC-B2B2-511F535A588B}"/>
              </a:ext>
            </a:extLst>
          </p:cNvPr>
          <p:cNvSpPr txBox="1"/>
          <p:nvPr/>
        </p:nvSpPr>
        <p:spPr>
          <a:xfrm>
            <a:off x="5887351" y="354284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مربع نص 22">
            <a:extLst>
              <a:ext uri="{FF2B5EF4-FFF2-40B4-BE49-F238E27FC236}">
                <a16:creationId xmlns:a16="http://schemas.microsoft.com/office/drawing/2014/main" id="{345E73DD-D125-46DD-9C1B-6040578B055C}"/>
              </a:ext>
            </a:extLst>
          </p:cNvPr>
          <p:cNvSpPr txBox="1"/>
          <p:nvPr/>
        </p:nvSpPr>
        <p:spPr>
          <a:xfrm>
            <a:off x="3004407" y="5596957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مربع نص 22">
            <a:extLst>
              <a:ext uri="{FF2B5EF4-FFF2-40B4-BE49-F238E27FC236}">
                <a16:creationId xmlns:a16="http://schemas.microsoft.com/office/drawing/2014/main" id="{54D686BB-74BF-497E-AB89-913DA2D2F906}"/>
              </a:ext>
            </a:extLst>
          </p:cNvPr>
          <p:cNvSpPr txBox="1"/>
          <p:nvPr/>
        </p:nvSpPr>
        <p:spPr>
          <a:xfrm>
            <a:off x="3827582" y="229589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مربع نص 22">
            <a:extLst>
              <a:ext uri="{FF2B5EF4-FFF2-40B4-BE49-F238E27FC236}">
                <a16:creationId xmlns:a16="http://schemas.microsoft.com/office/drawing/2014/main" id="{51341AE1-0A44-4DF1-A546-BF1CDD9FF7CB}"/>
              </a:ext>
            </a:extLst>
          </p:cNvPr>
          <p:cNvSpPr txBox="1"/>
          <p:nvPr/>
        </p:nvSpPr>
        <p:spPr>
          <a:xfrm>
            <a:off x="947338" y="3209085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22">
            <a:extLst>
              <a:ext uri="{FF2B5EF4-FFF2-40B4-BE49-F238E27FC236}">
                <a16:creationId xmlns:a16="http://schemas.microsoft.com/office/drawing/2014/main" id="{36105E83-267A-490C-A59D-F4763DE61412}"/>
              </a:ext>
            </a:extLst>
          </p:cNvPr>
          <p:cNvSpPr txBox="1"/>
          <p:nvPr/>
        </p:nvSpPr>
        <p:spPr>
          <a:xfrm>
            <a:off x="8317612" y="519147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820D88-CA2E-48A7-ACC6-2B800DE3F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438" y="978482"/>
            <a:ext cx="1371600" cy="137160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3120E3C-4F88-43E4-9581-07B20BE9F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50" y="970429"/>
            <a:ext cx="2194560" cy="2194560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03C27A-11E0-4417-AF48-3DE79D97A0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175236"/>
            <a:ext cx="1737360" cy="1398884"/>
          </a:xfrm>
          <a:prstGeom prst="rect">
            <a:avLst/>
          </a:prstGeom>
        </p:spPr>
      </p:pic>
      <p:pic>
        <p:nvPicPr>
          <p:cNvPr id="19" name="Picture 18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6969EDD3-5BB2-4CFE-81AF-4F6E202905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8117" y="3314204"/>
            <a:ext cx="1828800" cy="2282753"/>
          </a:xfrm>
          <a:prstGeom prst="rect">
            <a:avLst/>
          </a:prstGeom>
        </p:spPr>
      </p:pic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2EE3DF92-C7B1-43D6-BF27-8A8BE5401F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440088" y="3920526"/>
            <a:ext cx="2651760" cy="1455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147C90-62F0-423E-B090-D2D7D893C569}"/>
              </a:ext>
            </a:extLst>
          </p:cNvPr>
          <p:cNvSpPr txBox="1"/>
          <p:nvPr/>
        </p:nvSpPr>
        <p:spPr>
          <a:xfrm>
            <a:off x="2603338" y="284662"/>
            <a:ext cx="6443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قوانين الصف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46DC4B-537B-4699-A96B-F2F523EBF5BE}"/>
              </a:ext>
            </a:extLst>
          </p:cNvPr>
          <p:cNvSpPr/>
          <p:nvPr/>
        </p:nvSpPr>
        <p:spPr>
          <a:xfrm>
            <a:off x="11286308" y="1358402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8" grpId="8" animBg="1"/>
      <p:bldP spid="18" grpId="9" animBg="1"/>
      <p:bldP spid="18" grpId="10" animBg="1"/>
      <p:bldP spid="18" grpId="11" animBg="1"/>
      <p:bldP spid="18" grpId="12" animBg="1"/>
      <p:bldP spid="18" grpId="13" animBg="1"/>
      <p:bldP spid="18" grpId="14" animBg="1"/>
      <p:bldP spid="18" grpId="15" animBg="1"/>
      <p:bldP spid="18" grpId="16" animBg="1"/>
      <p:bldP spid="18" grpId="17" animBg="1"/>
      <p:bldP spid="18" grpId="18" animBg="1"/>
      <p:bldP spid="18" grpId="19" animBg="1"/>
      <p:bldP spid="18" grpId="2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51">
            <a:extLst>
              <a:ext uri="{FF2B5EF4-FFF2-40B4-BE49-F238E27FC236}">
                <a16:creationId xmlns:a16="http://schemas.microsoft.com/office/drawing/2014/main" id="{A9CDE744-4B36-4667-8BC0-F03653E86B8B}"/>
              </a:ext>
            </a:extLst>
          </p:cNvPr>
          <p:cNvSpPr/>
          <p:nvPr/>
        </p:nvSpPr>
        <p:spPr>
          <a:xfrm>
            <a:off x="5253669" y="711346"/>
            <a:ext cx="3634079" cy="5760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/>
              <a:t>مراجعة أسماء الحروف</a:t>
            </a:r>
            <a:endParaRPr lang="ar-SA" sz="32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F044BE9-55B5-4CAD-A7D6-E90C8B355724}"/>
              </a:ext>
            </a:extLst>
          </p:cNvPr>
          <p:cNvSpPr/>
          <p:nvPr/>
        </p:nvSpPr>
        <p:spPr>
          <a:xfrm>
            <a:off x="10186637" y="173615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أ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AF48159-A398-4448-BFC8-C61906B08C6B}"/>
              </a:ext>
            </a:extLst>
          </p:cNvPr>
          <p:cNvSpPr/>
          <p:nvPr/>
        </p:nvSpPr>
        <p:spPr>
          <a:xfrm>
            <a:off x="9113168" y="1750237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ب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1F52FC-7A53-44F2-91B5-5343BCF4AA69}"/>
              </a:ext>
            </a:extLst>
          </p:cNvPr>
          <p:cNvSpPr/>
          <p:nvPr/>
        </p:nvSpPr>
        <p:spPr>
          <a:xfrm>
            <a:off x="8039699" y="1744664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ت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BAE0987-6CFB-4ADD-B8F2-6C52454A374B}"/>
              </a:ext>
            </a:extLst>
          </p:cNvPr>
          <p:cNvSpPr/>
          <p:nvPr/>
        </p:nvSpPr>
        <p:spPr>
          <a:xfrm>
            <a:off x="6966230" y="1744664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ث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C3F52D-837F-46D3-B1D3-7252B8601F34}"/>
              </a:ext>
            </a:extLst>
          </p:cNvPr>
          <p:cNvSpPr/>
          <p:nvPr/>
        </p:nvSpPr>
        <p:spPr>
          <a:xfrm>
            <a:off x="5892761" y="173615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ج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3779AFA-C279-4135-9046-A188DF2A4562}"/>
              </a:ext>
            </a:extLst>
          </p:cNvPr>
          <p:cNvSpPr/>
          <p:nvPr/>
        </p:nvSpPr>
        <p:spPr>
          <a:xfrm>
            <a:off x="10186637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د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02D9EA4-1D09-42C8-8FD5-DF79170A2DE7}"/>
              </a:ext>
            </a:extLst>
          </p:cNvPr>
          <p:cNvSpPr/>
          <p:nvPr/>
        </p:nvSpPr>
        <p:spPr>
          <a:xfrm>
            <a:off x="9113168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ذ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0DBA53F-A06F-480B-8D6D-62AF5C7ED9AE}"/>
              </a:ext>
            </a:extLst>
          </p:cNvPr>
          <p:cNvSpPr/>
          <p:nvPr/>
        </p:nvSpPr>
        <p:spPr>
          <a:xfrm>
            <a:off x="8056267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ر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F45D4BC-5006-45B3-B44E-EC8ACD5A2CE3}"/>
              </a:ext>
            </a:extLst>
          </p:cNvPr>
          <p:cNvSpPr/>
          <p:nvPr/>
        </p:nvSpPr>
        <p:spPr>
          <a:xfrm>
            <a:off x="6991082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ز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4B285EE-E15E-4806-BA78-6B87266F919C}"/>
              </a:ext>
            </a:extLst>
          </p:cNvPr>
          <p:cNvSpPr/>
          <p:nvPr/>
        </p:nvSpPr>
        <p:spPr>
          <a:xfrm>
            <a:off x="5917613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س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710B2C1-129D-424C-BF11-37D77AC56151}"/>
              </a:ext>
            </a:extLst>
          </p:cNvPr>
          <p:cNvSpPr/>
          <p:nvPr/>
        </p:nvSpPr>
        <p:spPr>
          <a:xfrm>
            <a:off x="10186637" y="3354046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ض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3724B88-22BF-48B9-8246-32F39B45AD2F}"/>
              </a:ext>
            </a:extLst>
          </p:cNvPr>
          <p:cNvSpPr/>
          <p:nvPr/>
        </p:nvSpPr>
        <p:spPr>
          <a:xfrm>
            <a:off x="9113168" y="3354046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ط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78BBA84-A9E6-4653-8F7B-CD8F57A67EA7}"/>
              </a:ext>
            </a:extLst>
          </p:cNvPr>
          <p:cNvSpPr/>
          <p:nvPr/>
        </p:nvSpPr>
        <p:spPr>
          <a:xfrm>
            <a:off x="8056267" y="3376522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ظ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CB0398D-787D-41E2-A4F9-E28D99401874}"/>
              </a:ext>
            </a:extLst>
          </p:cNvPr>
          <p:cNvSpPr/>
          <p:nvPr/>
        </p:nvSpPr>
        <p:spPr>
          <a:xfrm>
            <a:off x="6991082" y="3354046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ع</a:t>
            </a:r>
            <a:r>
              <a:rPr lang="ar-SA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EABC659-F9A3-4BA3-86A8-03763E07144C}"/>
              </a:ext>
            </a:extLst>
          </p:cNvPr>
          <p:cNvSpPr/>
          <p:nvPr/>
        </p:nvSpPr>
        <p:spPr>
          <a:xfrm>
            <a:off x="5939399" y="3376522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غ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86BCC56-A32B-48DC-B46C-0DAF20DBED9F}"/>
              </a:ext>
            </a:extLst>
          </p:cNvPr>
          <p:cNvSpPr/>
          <p:nvPr/>
        </p:nvSpPr>
        <p:spPr>
          <a:xfrm>
            <a:off x="10186637" y="4173518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ك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D74B4F4-D888-4AD7-9615-3A76BBF93FE1}"/>
              </a:ext>
            </a:extLst>
          </p:cNvPr>
          <p:cNvSpPr/>
          <p:nvPr/>
        </p:nvSpPr>
        <p:spPr>
          <a:xfrm>
            <a:off x="9163786" y="4173518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ل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34F736C-BF7A-4DFA-862E-483A351E428B}"/>
              </a:ext>
            </a:extLst>
          </p:cNvPr>
          <p:cNvSpPr/>
          <p:nvPr/>
        </p:nvSpPr>
        <p:spPr>
          <a:xfrm>
            <a:off x="8055212" y="4178820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م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89E9D553-6C38-4891-95A3-D7B11A981EE5}"/>
              </a:ext>
            </a:extLst>
          </p:cNvPr>
          <p:cNvSpPr/>
          <p:nvPr/>
        </p:nvSpPr>
        <p:spPr>
          <a:xfrm>
            <a:off x="6991082" y="4173518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ن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356FAA9-3F3C-4977-BD74-51A8C7041177}"/>
              </a:ext>
            </a:extLst>
          </p:cNvPr>
          <p:cNvSpPr/>
          <p:nvPr/>
        </p:nvSpPr>
        <p:spPr>
          <a:xfrm>
            <a:off x="5964707" y="4167732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هـ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E29DBB5-F6CC-4D5C-B574-A1CEC41EA00B}"/>
              </a:ext>
            </a:extLst>
          </p:cNvPr>
          <p:cNvSpPr/>
          <p:nvPr/>
        </p:nvSpPr>
        <p:spPr>
          <a:xfrm>
            <a:off x="4819292" y="1748892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ح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7DD7F9F5-23B9-4057-9320-2324017FF451}"/>
              </a:ext>
            </a:extLst>
          </p:cNvPr>
          <p:cNvSpPr/>
          <p:nvPr/>
        </p:nvSpPr>
        <p:spPr>
          <a:xfrm>
            <a:off x="4819292" y="2566106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4000" dirty="0">
              <a:solidFill>
                <a:schemeClr val="tx1"/>
              </a:solidFill>
            </a:endParaRPr>
          </a:p>
          <a:p>
            <a:pPr algn="ctr"/>
            <a:r>
              <a:rPr lang="ar-AE" sz="4000" dirty="0">
                <a:solidFill>
                  <a:schemeClr val="tx1"/>
                </a:solidFill>
              </a:rPr>
              <a:t>ش</a:t>
            </a:r>
            <a:r>
              <a:rPr lang="ar-SA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D0BFD3B-6B48-4710-950B-9E93769413D5}"/>
              </a:ext>
            </a:extLst>
          </p:cNvPr>
          <p:cNvSpPr/>
          <p:nvPr/>
        </p:nvSpPr>
        <p:spPr>
          <a:xfrm>
            <a:off x="4820848" y="3377768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4000" dirty="0">
              <a:solidFill>
                <a:schemeClr val="tx1"/>
              </a:solidFill>
            </a:endParaRPr>
          </a:p>
          <a:p>
            <a:pPr algn="ctr"/>
            <a:r>
              <a:rPr lang="ar-AE" sz="4000" dirty="0">
                <a:solidFill>
                  <a:schemeClr val="tx1"/>
                </a:solidFill>
              </a:rPr>
              <a:t>ف</a:t>
            </a:r>
            <a:r>
              <a:rPr lang="ar-SA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050966F-037C-41A4-94AF-4B3B0E3864DC}"/>
              </a:ext>
            </a:extLst>
          </p:cNvPr>
          <p:cNvSpPr/>
          <p:nvPr/>
        </p:nvSpPr>
        <p:spPr>
          <a:xfrm>
            <a:off x="4821129" y="4163375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و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مستطيل 28">
            <a:extLst>
              <a:ext uri="{FF2B5EF4-FFF2-40B4-BE49-F238E27FC236}">
                <a16:creationId xmlns:a16="http://schemas.microsoft.com/office/drawing/2014/main" id="{4E79A456-2641-48F9-A4CE-4BAC9A69391B}"/>
              </a:ext>
            </a:extLst>
          </p:cNvPr>
          <p:cNvSpPr/>
          <p:nvPr/>
        </p:nvSpPr>
        <p:spPr>
          <a:xfrm>
            <a:off x="3676579" y="1745337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خ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مستطيل 29">
            <a:extLst>
              <a:ext uri="{FF2B5EF4-FFF2-40B4-BE49-F238E27FC236}">
                <a16:creationId xmlns:a16="http://schemas.microsoft.com/office/drawing/2014/main" id="{CABA8324-4425-4056-92F2-B1C6EA285085}"/>
              </a:ext>
            </a:extLst>
          </p:cNvPr>
          <p:cNvSpPr/>
          <p:nvPr/>
        </p:nvSpPr>
        <p:spPr>
          <a:xfrm>
            <a:off x="3677551" y="2579199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4000" dirty="0">
              <a:solidFill>
                <a:schemeClr val="tx1"/>
              </a:solidFill>
            </a:endParaRPr>
          </a:p>
          <a:p>
            <a:pPr algn="ctr"/>
            <a:r>
              <a:rPr lang="ar-AE" sz="4000" dirty="0">
                <a:solidFill>
                  <a:schemeClr val="tx1"/>
                </a:solidFill>
              </a:rPr>
              <a:t>ص</a:t>
            </a:r>
            <a:r>
              <a:rPr lang="ar-SA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8" name="مستطيل 30">
            <a:extLst>
              <a:ext uri="{FF2B5EF4-FFF2-40B4-BE49-F238E27FC236}">
                <a16:creationId xmlns:a16="http://schemas.microsoft.com/office/drawing/2014/main" id="{762A67C6-69C8-4361-949C-CF89655A2D16}"/>
              </a:ext>
            </a:extLst>
          </p:cNvPr>
          <p:cNvSpPr/>
          <p:nvPr/>
        </p:nvSpPr>
        <p:spPr>
          <a:xfrm>
            <a:off x="3677551" y="3377768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ق</a:t>
            </a:r>
            <a:r>
              <a:rPr lang="ar-SA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9" name="مستطيل 31">
            <a:extLst>
              <a:ext uri="{FF2B5EF4-FFF2-40B4-BE49-F238E27FC236}">
                <a16:creationId xmlns:a16="http://schemas.microsoft.com/office/drawing/2014/main" id="{29ED160B-D001-415A-96AA-13696E8300B1}"/>
              </a:ext>
            </a:extLst>
          </p:cNvPr>
          <p:cNvSpPr/>
          <p:nvPr/>
        </p:nvSpPr>
        <p:spPr>
          <a:xfrm>
            <a:off x="3677551" y="4163375"/>
            <a:ext cx="762736" cy="576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2E2A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ي</a:t>
            </a: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DA22849-D868-4813-875A-055DC5839CF4}"/>
              </a:ext>
            </a:extLst>
          </p:cNvPr>
          <p:cNvSpPr/>
          <p:nvPr/>
        </p:nvSpPr>
        <p:spPr>
          <a:xfrm>
            <a:off x="10626522" y="980728"/>
            <a:ext cx="645701" cy="3397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أشكرك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2" grpId="6" animBg="1"/>
      <p:bldP spid="52" grpId="7" animBg="1"/>
      <p:bldP spid="52" grpId="8" animBg="1"/>
      <p:bldP spid="52" grpId="9" animBg="1"/>
      <p:bldP spid="52" grpId="10" animBg="1"/>
      <p:bldP spid="52" grpId="11" animBg="1"/>
      <p:bldP spid="52" grpId="12" animBg="1"/>
      <p:bldP spid="52" grpId="13" animBg="1"/>
      <p:bldP spid="52" grpId="14" animBg="1"/>
      <p:bldP spid="52" grpId="15" animBg="1"/>
      <p:bldP spid="52" grpId="16" animBg="1"/>
      <p:bldP spid="52" grpId="17" animBg="1"/>
      <p:bldP spid="52" grpId="18" animBg="1"/>
      <p:bldP spid="52" grpId="19" animBg="1"/>
      <p:bldP spid="52" grpId="2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320</Words>
  <Application>Microsoft Office PowerPoint</Application>
  <PresentationFormat>Widescreen</PresentationFormat>
  <Paragraphs>115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Arabic Typesetting</vt:lpstr>
      <vt:lpstr>Arial</vt:lpstr>
      <vt:lpstr>Calibri</vt:lpstr>
      <vt:lpstr>Calibri Light</vt:lpstr>
      <vt:lpstr>Sakkal Majalla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سالم الكتبي</dc:creator>
  <cp:lastModifiedBy>فاطمة سالم الكتبي</cp:lastModifiedBy>
  <cp:revision>21</cp:revision>
  <dcterms:created xsi:type="dcterms:W3CDTF">2021-09-06T16:21:16Z</dcterms:created>
  <dcterms:modified xsi:type="dcterms:W3CDTF">2021-09-07T18:37:17Z</dcterms:modified>
</cp:coreProperties>
</file>