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83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66" autoAdjust="0"/>
    <p:restoredTop sz="94660"/>
  </p:normalViewPr>
  <p:slideViewPr>
    <p:cSldViewPr>
      <p:cViewPr varScale="1">
        <p:scale>
          <a:sx n="75" d="100"/>
          <a:sy n="75" d="100"/>
        </p:scale>
        <p:origin x="150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B9E2-26B6-4CEE-8C87-1503FC51A070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DD04-DD8A-4ED1-86D9-0589B427AA6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02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B9E2-26B6-4CEE-8C87-1503FC51A070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DD04-DD8A-4ED1-86D9-0589B427A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B9E2-26B6-4CEE-8C87-1503FC51A070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DD04-DD8A-4ED1-86D9-0589B427A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2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B9E2-26B6-4CEE-8C87-1503FC51A070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DD04-DD8A-4ED1-86D9-0589B427A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93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B9E2-26B6-4CEE-8C87-1503FC51A070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DD04-DD8A-4ED1-86D9-0589B427AA6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929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B9E2-26B6-4CEE-8C87-1503FC51A070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DD04-DD8A-4ED1-86D9-0589B427A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40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B9E2-26B6-4CEE-8C87-1503FC51A070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DD04-DD8A-4ED1-86D9-0589B427A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6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B9E2-26B6-4CEE-8C87-1503FC51A070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DD04-DD8A-4ED1-86D9-0589B427A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8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B9E2-26B6-4CEE-8C87-1503FC51A070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DD04-DD8A-4ED1-86D9-0589B427A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4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7CB9E2-26B6-4CEE-8C87-1503FC51A070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14DD04-DD8A-4ED1-86D9-0589B427A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6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B9E2-26B6-4CEE-8C87-1503FC51A070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4DD04-DD8A-4ED1-86D9-0589B427A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40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7CB9E2-26B6-4CEE-8C87-1503FC51A070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914DD04-DD8A-4ED1-86D9-0589B427AA6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07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87624" y="1484784"/>
            <a:ext cx="4464496" cy="854968"/>
          </a:xfrm>
        </p:spPr>
        <p:txBody>
          <a:bodyPr>
            <a:normAutofit/>
          </a:bodyPr>
          <a:lstStyle/>
          <a:p>
            <a:pPr algn="r"/>
            <a:r>
              <a:rPr lang="ar-AE" sz="2800" b="1" dirty="0" smtClean="0"/>
              <a:t>قَمْحَةٌ فِي حَجْمِ بَيْضَةٍ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34846" y="764704"/>
            <a:ext cx="3057148" cy="720080"/>
          </a:xfrm>
        </p:spPr>
        <p:txBody>
          <a:bodyPr>
            <a:normAutofit/>
          </a:bodyPr>
          <a:lstStyle/>
          <a:p>
            <a:pPr algn="r"/>
            <a:r>
              <a:rPr lang="ar-A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قصة قصيرة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83568" y="3268823"/>
            <a:ext cx="7920880" cy="2541668"/>
          </a:xfrm>
          <a:solidFill>
            <a:schemeClr val="bg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r">
              <a:lnSpc>
                <a:spcPct val="150000"/>
              </a:lnSpc>
            </a:pPr>
            <a:endParaRPr lang="ar-AE" dirty="0" smtClean="0">
              <a:solidFill>
                <a:schemeClr val="tx1"/>
              </a:solidFill>
            </a:endParaRPr>
          </a:p>
          <a:p>
            <a:pPr algn="r">
              <a:lnSpc>
                <a:spcPct val="150000"/>
              </a:lnSpc>
            </a:pPr>
            <a:endParaRPr lang="ar-AE" dirty="0">
              <a:solidFill>
                <a:schemeClr val="tx1"/>
              </a:solidFill>
            </a:endParaRPr>
          </a:p>
          <a:p>
            <a:pPr marL="68580" indent="0" algn="r">
              <a:lnSpc>
                <a:spcPct val="150000"/>
              </a:lnSpc>
              <a:buNone/>
            </a:pPr>
            <a:r>
              <a:rPr lang="ar-AE" sz="2000" dirty="0" smtClean="0">
                <a:solidFill>
                  <a:schemeClr val="tx1"/>
                </a:solidFill>
              </a:rPr>
              <a:t>* </a:t>
            </a:r>
            <a:r>
              <a:rPr lang="ar-AE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يَفهمُ المُتَعَلِّمُ مضمونَ المادَّةِ المَسْموعَةِ, و معاني بعض العِباراتِ الوارِدَةِ فِيها, و الرّسائِلَ المُضَمَّنةِ</a:t>
            </a:r>
            <a:r>
              <a:rPr lang="ar-A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68580" indent="0" algn="r">
              <a:lnSpc>
                <a:spcPct val="150000"/>
              </a:lnSpc>
              <a:buNone/>
            </a:pPr>
            <a:r>
              <a:rPr lang="ar-AE" sz="2000" dirty="0" smtClean="0">
                <a:solidFill>
                  <a:schemeClr val="tx1"/>
                </a:solidFill>
              </a:rPr>
              <a:t>*</a:t>
            </a:r>
            <a:r>
              <a:rPr lang="ar-AE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يُحَلِّلُ المُتَعَلِّمُ المَادَّةَ المَسْموعَةَ مُحَدِّدًا العَلاقاتِ بَيْنَ أَجْزاءِ النَّصِّ, مُفاضِلاً بَيْنَ الآراءِالمَطْروحَةِ.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5364088" y="836712"/>
            <a:ext cx="3055717" cy="639762"/>
          </a:xfrm>
        </p:spPr>
        <p:txBody>
          <a:bodyPr>
            <a:noAutofit/>
          </a:bodyPr>
          <a:lstStyle/>
          <a:p>
            <a:pPr algn="r"/>
            <a:r>
              <a:rPr lang="ar-A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الاستماع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8224" y="2855681"/>
            <a:ext cx="201622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2000" b="1" dirty="0" smtClean="0"/>
              <a:t> </a:t>
            </a:r>
            <a:r>
              <a:rPr lang="ar-AE" sz="2000" b="1" dirty="0" smtClean="0">
                <a:latin typeface="Arial" panose="020B0604020202020204" pitchFamily="34" charset="0"/>
              </a:rPr>
              <a:t>نواتجُ التَّعلُّمِ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012160" y="1772815"/>
            <a:ext cx="259228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الدّرس السادس: 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pic>
        <p:nvPicPr>
          <p:cNvPr id="3" name="قمحة في حجم بيض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340768"/>
            <a:ext cx="2448272" cy="165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65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 build="p"/>
      <p:bldP spid="9" grpId="0" build="p" animBg="1"/>
      <p:bldP spid="10" grpId="0" build="p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024744" cy="601136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ar-AE" sz="2400" b="1" dirty="0" smtClean="0"/>
              <a:t>قَمْحَةٌ في حَجْمِ بَيْضَةٍ</a:t>
            </a:r>
            <a:endParaRPr lang="en-US" sz="24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71600" y="1700808"/>
            <a:ext cx="7416824" cy="423738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ar-A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أوَّلاً: اقرأ الأسئِلَةَ الآتِيَةَ قبلَ الاستِماعِ لِلنَّصِّ, ثُمَّ أَجِبْ عنها في أَثناءِ استِماعِكَ: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0" y="2492896"/>
            <a:ext cx="7562727" cy="3960440"/>
          </a:xfrm>
        </p:spPr>
        <p:txBody>
          <a:bodyPr>
            <a:normAutofit lnSpcReduction="10000"/>
          </a:bodyPr>
          <a:lstStyle/>
          <a:p>
            <a:pPr marL="68580" indent="0" algn="r">
              <a:buNone/>
            </a:pPr>
            <a:r>
              <a:rPr lang="ar-A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ar-A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اخترِ الإجابَةَ الصَّحِيحَةَ لِكلِّ سؤالٍ ممّا يَأتِي:</a:t>
            </a:r>
          </a:p>
          <a:p>
            <a:pPr marL="68580" indent="0" algn="r">
              <a:buNone/>
            </a:pPr>
            <a:r>
              <a:rPr lang="ar-A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ar-A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الشّيْخُ الّذي يَتَوافَقُ زَمانُهُ و زَمانُ المَلِكِ هُوَ: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ar-A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indent="0" algn="r">
              <a:buNone/>
            </a:pPr>
            <a:r>
              <a:rPr lang="ar-A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أ. الشَّيْخُ الابنُ.</a:t>
            </a:r>
          </a:p>
          <a:p>
            <a:pPr marL="68580" indent="0" algn="r">
              <a:buNone/>
            </a:pPr>
            <a:r>
              <a:rPr lang="ar-A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ب. الشَّيْخُ الأَبُ.</a:t>
            </a:r>
          </a:p>
          <a:p>
            <a:pPr marL="68580" indent="0" algn="r">
              <a:buNone/>
            </a:pPr>
            <a:r>
              <a:rPr lang="ar-A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ج. الشَّيْخُ العَجوزُ الجَدُّ.</a:t>
            </a:r>
          </a:p>
          <a:p>
            <a:pPr marL="68580" indent="0" algn="r">
              <a:buNone/>
            </a:pPr>
            <a:r>
              <a:rPr lang="ar-A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ar-A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الذّنبُ الذي أَنْكَرَ اقتِرافَهُ العَجوزُ الثّالِثُ, هو:</a:t>
            </a:r>
          </a:p>
          <a:p>
            <a:pPr marL="68580" indent="0" algn="r">
              <a:buNone/>
            </a:pPr>
            <a:r>
              <a:rPr lang="ar-A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أ. شِراءُ القَمْحِ.</a:t>
            </a:r>
          </a:p>
          <a:p>
            <a:pPr marL="68580" indent="0" algn="r">
              <a:buNone/>
            </a:pPr>
            <a:r>
              <a:rPr lang="ar-A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ب. التَّعامُلِ بِالنُّقودِ.</a:t>
            </a:r>
          </a:p>
          <a:p>
            <a:pPr marL="68580" indent="0" algn="r">
              <a:buNone/>
            </a:pPr>
            <a:r>
              <a:rPr lang="ar-A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ج. تبادُلِ القمْحِ بِموادَّ أُخْرى.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69229" y="292494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69229" y="445462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/2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763957" y="4167280"/>
            <a:ext cx="382370" cy="39625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763957" y="5373216"/>
            <a:ext cx="382370" cy="39625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692696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&lt;&lt; و كانَ بَرّاقَ العَيْنَيْنِ يَتَكَلَّمُ بِوُضُحٍ&gt;&gt;, كانَتْ هَذِهِ صِفاتُ العَجوزِ:</a:t>
            </a:r>
          </a:p>
          <a:p>
            <a:pPr algn="r">
              <a:lnSpc>
                <a:spcPct val="150000"/>
              </a:lnSpc>
            </a:pPr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أ. الابنِ.</a:t>
            </a:r>
          </a:p>
          <a:p>
            <a:pPr algn="r">
              <a:lnSpc>
                <a:spcPct val="150000"/>
              </a:lnSpc>
            </a:pP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ب. الأبِ.</a:t>
            </a:r>
          </a:p>
          <a:p>
            <a:pPr algn="r">
              <a:lnSpc>
                <a:spcPct val="150000"/>
              </a:lnSpc>
            </a:pPr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ج. الجدِّ.</a:t>
            </a:r>
          </a:p>
          <a:p>
            <a:pPr algn="r">
              <a:lnSpc>
                <a:spcPct val="150000"/>
              </a:lnSpc>
            </a:pPr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كان القمحُ أكبرَ حَجْمًا و أَوْفَرَ بُرًّا, في زَمَنِ الجيلِ:</a:t>
            </a:r>
          </a:p>
          <a:p>
            <a:pPr algn="r">
              <a:lnSpc>
                <a:spcPct val="150000"/>
              </a:lnSpc>
            </a:pPr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أ. الأوَّلِ و الثَّاني.</a:t>
            </a:r>
          </a:p>
          <a:p>
            <a:pPr algn="r">
              <a:lnSpc>
                <a:spcPct val="150000"/>
              </a:lnSpc>
            </a:pPr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ب. الثَّاني.</a:t>
            </a:r>
          </a:p>
          <a:p>
            <a:pPr algn="r">
              <a:lnSpc>
                <a:spcPct val="150000"/>
              </a:lnSpc>
            </a:pPr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ج. الثَّالثِ.</a:t>
            </a:r>
          </a:p>
          <a:p>
            <a:pPr algn="r">
              <a:lnSpc>
                <a:spcPct val="150000"/>
              </a:lnSpc>
            </a:pPr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يَرى كاتِبُ القِصَّةِ أَنَّ التَّغْيُّرَ قَدْ لَحِقَ بِ:</a:t>
            </a:r>
          </a:p>
          <a:p>
            <a:pPr algn="r">
              <a:lnSpc>
                <a:spcPct val="150000"/>
              </a:lnSpc>
            </a:pPr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أ. الأَفكارِ.</a:t>
            </a:r>
          </a:p>
          <a:p>
            <a:pPr algn="r">
              <a:lnSpc>
                <a:spcPct val="150000"/>
              </a:lnSpc>
            </a:pPr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ب. المُنْتَجاتِ.</a:t>
            </a:r>
          </a:p>
          <a:p>
            <a:pPr algn="r">
              <a:lnSpc>
                <a:spcPct val="150000"/>
              </a:lnSpc>
            </a:pPr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ج. كُلُّ مَظاهِرِ الحَياةِ.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62560" y="76470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62560" y="259425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62560" y="4437112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/5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604820" y="2197998"/>
            <a:ext cx="382370" cy="39625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719850" y="3000472"/>
            <a:ext cx="382370" cy="39625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867110" y="5877272"/>
            <a:ext cx="382370" cy="39625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556792"/>
            <a:ext cx="7682440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ثانيا: راجِعْ إجاباتِكَ مَعَ مُعَلِّمِكَ و زُمَلائِكَ, و سَجِّلْ عَلامَتَكَ في المُرَبَّعْ.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71600" y="692696"/>
            <a:ext cx="7024744" cy="6011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r-AE" sz="2400" b="1" dirty="0" smtClean="0"/>
              <a:t>قَمْحَةٌ في حَجْمِ بَيْضَةٍ</a:t>
            </a:r>
            <a:endParaRPr lang="en-US" sz="24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835696" y="2276872"/>
            <a:ext cx="2952328" cy="2952328"/>
          </a:xfrm>
          <a:prstGeom prst="roundRect">
            <a:avLst/>
          </a:prstGeom>
          <a:solidFill>
            <a:schemeClr val="bg1"/>
          </a:solidFill>
          <a:ln w="76200" cmpd="tri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788024" y="2492896"/>
            <a:ext cx="457200" cy="23762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4902324" y="2738636"/>
            <a:ext cx="228600" cy="228600"/>
          </a:xfrm>
          <a:prstGeom prst="smileyFace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4902324" y="3170684"/>
            <a:ext cx="228600" cy="228600"/>
          </a:xfrm>
          <a:prstGeom prst="smileyFac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902324" y="3580494"/>
            <a:ext cx="228600" cy="22860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4902324" y="3951296"/>
            <a:ext cx="228600" cy="228600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4902324" y="4394820"/>
            <a:ext cx="228600" cy="228600"/>
          </a:xfrm>
          <a:prstGeom prst="smileyFac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5128" y="536392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7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599" y="1485392"/>
            <a:ext cx="7707413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ثالثا: استمع للنَّصِّ مَرَّةً أُخْرى, ثُمَّ أجِبْ عنِ الأَسْئِلَةِ التَّعاوُنِ معَ زَمِيلِكَ.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71600" y="692696"/>
            <a:ext cx="7024744" cy="60113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r-AE" sz="2400" b="1" smtClean="0"/>
              <a:t>قَمْحَةٌ في حَجْمِ بَيْضَةٍ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2340" y="2060848"/>
            <a:ext cx="82089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ar-AE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اختر الإجابة الصّحيحة لِكُلِّ سُؤالٍ مِمّا يَأْتي:</a:t>
            </a:r>
          </a:p>
          <a:p>
            <a:pPr algn="r"/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* يرى الكاتِبُ أنَّ:</a:t>
            </a:r>
          </a:p>
          <a:p>
            <a:pPr algn="r"/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أ. الكُتُبَ وحدَها تحمِلُ المعلوماتِ كُلَّها.</a:t>
            </a:r>
          </a:p>
          <a:p>
            <a:pPr algn="r"/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ب. العِلْمَ لهُ مصادرُ مُتَعدِّدةٌ.</a:t>
            </a:r>
          </a:p>
          <a:p>
            <a:pPr algn="r"/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ج. الذّاكِرةَ الإنسانيَّةَ أفضَلُ مِنَ الكُتُبِ في رَصْدِ المعلوماتِ.</a:t>
            </a:r>
          </a:p>
          <a:p>
            <a:pPr algn="r"/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* يُقصَدُ ب(المُعمَّى) في جُملةِ: &lt;&lt;لأنَّنا لم نعثرْ في الكُتُبِ التي بين أَيْدينا على تفسيرٍ لهذا المُعمَّى.&gt;&gt;</a:t>
            </a:r>
          </a:p>
          <a:p>
            <a:pPr algn="r"/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أ. الأعمى.</a:t>
            </a:r>
          </a:p>
          <a:p>
            <a:pPr algn="r"/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ب. المجهول.</a:t>
            </a:r>
          </a:p>
          <a:p>
            <a:pPr algn="r"/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ج. المُغَطّى.</a:t>
            </a:r>
          </a:p>
          <a:p>
            <a:pPr algn="r">
              <a:lnSpc>
                <a:spcPct val="150000"/>
              </a:lnSpc>
            </a:pP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لماذا اختلفت مواصفات القمح من زمنٍ إلى آخر</a:t>
            </a:r>
            <a:r>
              <a:rPr lang="ar-A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؟</a:t>
            </a:r>
          </a:p>
          <a:p>
            <a:pPr algn="r">
              <a:lnSpc>
                <a:spcPct val="150000"/>
              </a:lnSpc>
            </a:pPr>
            <a:endParaRPr lang="ar-A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65117" y="206084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69229" y="486916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/2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901095" y="3331473"/>
            <a:ext cx="382370" cy="39625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91432" y="4185569"/>
            <a:ext cx="382370" cy="39625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47664" y="5446390"/>
            <a:ext cx="6928513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لأنّ التغيير لحق بكل مظاهر الحياة و منها الزّراعة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3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هل هناك علاقة بين كلام العجوز الجدّ و مغزى القصّة؟ وضِّح ذلك.</a:t>
            </a:r>
          </a:p>
          <a:p>
            <a:pPr algn="r"/>
            <a:endParaRPr lang="ar-A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ar-A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ارصد تطوّر الصّورة التي بدا عليها المزارعون بشكل تنازلي, و ارسم صورة بالكلمات لحبّة </a:t>
            </a:r>
          </a:p>
          <a:p>
            <a:pPr algn="r"/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القمح التي رافقت كلّ صورة.</a:t>
            </a:r>
          </a:p>
          <a:p>
            <a:pPr algn="r"/>
            <a:endParaRPr lang="ar-A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ar-A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ar-A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ar-A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ar-A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ar-A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r"/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كيف كان الناس قديما يتعاملون بالبيع و الشّراء قبل النّقود؟</a:t>
            </a:r>
          </a:p>
          <a:p>
            <a:pPr algn="r"/>
            <a:endParaRPr lang="ar-A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ar-A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اذكر </a:t>
            </a:r>
            <a:r>
              <a:rPr lang="ar-AE" sz="2000" dirty="0">
                <a:latin typeface="Arial" panose="020B0604020202020204" pitchFamily="34" charset="0"/>
                <a:cs typeface="Arial" panose="020B0604020202020204" pitchFamily="34" charset="0"/>
              </a:rPr>
              <a:t>صفتين بارزتين يمكنك استنتاجهما عن </a:t>
            </a:r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الملك.</a:t>
            </a:r>
          </a:p>
          <a:p>
            <a:pPr algn="r"/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endParaRPr lang="ar-A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7870" y="5842406"/>
            <a:ext cx="7992887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رابعا: ناقش إجاباتك مع معلّمك  و زُملائك.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30104" y="142853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</a:t>
            </a:r>
            <a:r>
              <a:rPr lang="en-US" dirty="0"/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75981" y="1069032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641417" y="3813579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76456" y="465368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5014" y="378072"/>
            <a:ext cx="8289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نعم هناك علاقة بين كلامه و مغزى القصّة / عندما أنكر الشيخ العجوزالتعامل بالنقود و اعتبره ذنبا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516" y="1702642"/>
            <a:ext cx="77859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الشيخ العجوز الجد يمشي على قدميه لا توكأ على هراوة و لا هراوتين و كان برّاق العينين يتكلّم بوضوح لا يتلجلج و في عهده كانت حبّة القمح بحجم البيضة أمّا الأب فكان أقوى من الابن ينظر بعينين أكثر بريقا من عيني الابن و يعتمد في سيره على هراوة واحدة وكان أحسن سمعا من الابن و كانت القمحة في عهده أكبر حجما و أكثر بُرًّا و لكن ليس بحجم البيضة. أمّا الابن فكان ردًّا شاحب اللّون لم تُبق الأيّام من هيكله البالي سوى جلد مُجعّد على عظم دقيق مُنْحَنِيَ الظَهرِ يتوكّأ على هراوتين و عينين ضعيفتين فيهما بصيص ضئيل من نور الإبصار و مُصابًا بشيءٍ من الصّمَم و لا ينطق إلاّ بِمَشقّة وفي عهده كان القمح صغير الجُرْمِ كقمح هذه الأيام .   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164" y="4213291"/>
            <a:ext cx="778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كان كل واحد يزرع الحنطة و يبادل على الحاجيات الأخرى بالقمح الزائد عن حاجته.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9070" y="5233248"/>
            <a:ext cx="778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يهتمّ بالبحث العلمي / يهتمّ بشؤون الرّعيّة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0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380</TotalTime>
  <Words>609</Words>
  <Application>Microsoft Office PowerPoint</Application>
  <PresentationFormat>عرض على الشاشة (3:4)‏</PresentationFormat>
  <Paragraphs>80</Paragraphs>
  <Slides>6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أثر رجعي</vt:lpstr>
      <vt:lpstr>قَمْحَةٌ فِي حَجْمِ بَيْضَةٍ</vt:lpstr>
      <vt:lpstr>قَمْحَةٌ في حَجْمِ بَيْضَةٍ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Ahmed-Under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الدّرس السادس: قَمْحَةٌ فِي حَجْمِ بَيْضَةٍ</dc:title>
  <dc:creator>abdelfattah hajji</dc:creator>
  <cp:lastModifiedBy>احمد زعرور</cp:lastModifiedBy>
  <cp:revision>63</cp:revision>
  <dcterms:created xsi:type="dcterms:W3CDTF">2019-01-19T12:18:32Z</dcterms:created>
  <dcterms:modified xsi:type="dcterms:W3CDTF">2019-02-10T05:57:02Z</dcterms:modified>
</cp:coreProperties>
</file>