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93" r:id="rId5"/>
    <p:sldId id="325" r:id="rId6"/>
    <p:sldId id="291" r:id="rId7"/>
    <p:sldId id="289" r:id="rId8"/>
    <p:sldId id="290" r:id="rId9"/>
    <p:sldId id="257" r:id="rId10"/>
    <p:sldId id="285" r:id="rId11"/>
    <p:sldId id="336" r:id="rId12"/>
    <p:sldId id="265" r:id="rId13"/>
    <p:sldId id="266" r:id="rId14"/>
    <p:sldId id="267" r:id="rId15"/>
    <p:sldId id="284" r:id="rId16"/>
    <p:sldId id="283" r:id="rId17"/>
    <p:sldId id="256" r:id="rId18"/>
    <p:sldId id="327" r:id="rId19"/>
    <p:sldId id="328" r:id="rId20"/>
    <p:sldId id="330" r:id="rId21"/>
    <p:sldId id="329" r:id="rId22"/>
    <p:sldId id="331" r:id="rId23"/>
    <p:sldId id="332" r:id="rId24"/>
    <p:sldId id="333" r:id="rId25"/>
    <p:sldId id="280" r:id="rId26"/>
    <p:sldId id="286" r:id="rId27"/>
    <p:sldId id="287" r:id="rId28"/>
    <p:sldId id="288" r:id="rId29"/>
    <p:sldId id="334" r:id="rId30"/>
    <p:sldId id="33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2E744-F4B2-43FB-83C9-EF478D6FC17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B319F-FF6F-4C38-8949-D13D00E5E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995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F7180-33AE-4206-9A73-84F843B39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EF9DC-9FC3-4893-98C8-C1BD1D4E2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9A9D7-735E-4513-92F3-4747A4E91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24B2E-A716-40DB-8C34-04E722B2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BD6EE-A765-42A9-BC25-EC58A273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5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15EB-BB9F-42AC-BCE8-E40270E2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B776A-156E-4ED6-ACAE-52D7D410F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5F711-AFF3-472A-868F-519AEA97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77020-BD39-4470-BC5B-9BE497B9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27FF-2167-4D3D-A484-57DB2AAF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2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60CBA0-5582-4A5E-A14C-B5E97D904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05265-9E11-4CEA-9FEF-34939E64F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FC358-CDEF-4C4A-BCA8-089A44FB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9541F-4DF2-4D42-900D-077A561E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CEF30-DE5E-43F2-B3DA-9DE98C1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26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4"/>
            <a:ext cx="12190992" cy="685743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D3D6733-6F27-4404-AB51-585418F146E5}" type="datetimeFigureOut">
              <a:rPr lang="ko-KR" altLang="en-US" smtClean="0"/>
              <a:pPr/>
              <a:t>2021-09-02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761035" y="1340769"/>
            <a:ext cx="10675343" cy="201622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5400" kern="1200" baseline="0" dirty="0">
                <a:solidFill>
                  <a:srgbClr val="FFB7B9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32339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4"/>
            <a:ext cx="12203219" cy="686431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49" y="-5350"/>
            <a:ext cx="10214928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3000"/>
                    </a:prst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2021-09-02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527382" y="1268760"/>
            <a:ext cx="11203367" cy="5097710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46851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F2C0-D1D0-4BEB-8958-6A37498A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35FEF-13E6-44CF-97B8-267319697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03E50-7BB8-4188-8B25-6EABCAE3F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FD678-5932-477C-81D1-2A1DEFDB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36658-D299-4248-83A3-D476339B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8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C9F6-B0AB-4D67-90A5-CE3FAFE2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C4B67-4F4F-4125-85B7-9F9A103D6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FF564-26FB-4CA7-AD6F-C77182CE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EC1C7-52F1-4D88-9530-B5E4AB9B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54053-EF29-4F9E-ADFD-0C260E8A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4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1104-C4A4-433F-96E5-DAA9720B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3DAE8-7AF1-4FEC-8A07-1939CE880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31787-1024-4B06-B200-D45A968AB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4A9EF-6BCE-4367-BB5C-1AE59E8BB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D161B-1CA3-4F65-BE9B-ECBB5BC3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BCF7B-B212-4994-AEB6-FCB3708C5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1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FED1-37E7-4C01-9C29-86DEB8EA7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4EFCE-C32F-47AF-B6C6-09B865E7F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43F4C-2C82-4D46-A977-06F869230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4E39DD-5300-4E26-A6B4-7ADAA2713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C0073-52B7-4046-A4D6-95552CAC6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539D6-B84E-4906-A230-925654EDA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84ED23-3124-4E5F-BAC8-C5A91D3A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68D8B9-ABB7-4506-A4D8-9BE7E4DD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7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A3BC-3BD3-4A56-8708-22F3926A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66635-C192-4F6D-BFA0-166DF81B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2D6E1-5902-4956-B8BE-F5073F6C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99872-A1CC-4A60-B090-72348987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CF5A01-BF69-4F45-81B9-AC2D4675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F2A43-80E1-4665-8224-96C99893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BC03B-C135-4EA8-BE31-D67FF019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8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9385-474A-46DF-852D-05448559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1B840-E54C-405B-ABF5-0F5AE9763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7F97E-2615-4655-A613-D706D4E17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A4383-0789-49EB-A7BB-545B4AE7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9B932-412C-400B-B68B-DB402B3C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71A7C-D86C-43E6-991B-A92BB351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8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AB11-8725-4A3A-A648-FADF26AC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1ADA4-F049-44C4-A79F-8DE4486A6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8051A-E029-4649-A299-C87C11660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D15B0-97ED-4213-A6D0-AAF296D8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316AE-F2F3-48B6-88E5-DB9FEBEAC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937F3-58CA-4637-8283-EA60EC0D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40D2BD-9819-48FF-A33F-6ACE7A9D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1DAFA-1356-4F08-ABD6-8254CA0AF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F9F13-80CD-4587-A300-6CDFDA4BE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83A3-08AA-47C3-A7DD-184E5F03B10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8B6C9-089B-4BB9-B717-7C522807B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1F899-1700-40A7-9527-696B4E9B9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21C9F-970F-476A-A269-E14E15D9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6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2352750/&#1575;&#1604;&#1588;&#1580;&#1585;&#1577;-&#1575;&#1604;&#1608;&#1585;&#1583;&#1610;&#1577;" TargetMode="External"/><Relationship Id="rId2" Type="http://schemas.openxmlformats.org/officeDocument/2006/relationships/hyperlink" Target="https://wordwall.net/ar/resource/2217154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rdwall.net/play/1928/834/645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fif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ordwall.net/play/1991/153/99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ordwall.net/ar/resource/2859141/&#1575;&#1604;&#1588;&#1580;&#1585;&#1577;-&#1575;&#1604;&#1608;&#1585;&#1583;&#1610;&#1577;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ordwall.net/ar/resource/2414455/&#1575;&#1604;&#1588;&#1580;&#1585;&#1577;-&#1575;&#1604;&#1608;&#1585;&#1583;&#1610;&#1577;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ordwall.net/ar/resource/2438011/&#1606;&#1589;-&#1605;&#1593;&#1604;&#1608;&#1605;&#1575;&#1578;&#1610;-&#1575;&#1604;&#1588;&#1580;&#1585;&#1577;-&#1575;&#1604;&#1608;&#1585;&#1583;&#1610;&#1577;-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adlet.com/teacherkahootgame/8xf15o0bfkuzvec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0D1E35A-8A33-4D18-87B2-78592514AAB6}"/>
              </a:ext>
            </a:extLst>
          </p:cNvPr>
          <p:cNvSpPr txBox="1"/>
          <p:nvPr/>
        </p:nvSpPr>
        <p:spPr>
          <a:xfrm>
            <a:off x="4655841" y="235887"/>
            <a:ext cx="3079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 latinLnBrk="0"/>
            <a:r>
              <a:rPr lang="ar-AE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السلام الوطني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UNITED ARAB EMIRATES NATIONAL ANTHEM - 'Ishy Bilady' عيشي بلادي - النشيد الوطني الاماراتي">
            <a:hlinkClick r:id="" action="ppaction://media"/>
            <a:extLst>
              <a:ext uri="{FF2B5EF4-FFF2-40B4-BE49-F238E27FC236}">
                <a16:creationId xmlns:a16="http://schemas.microsoft.com/office/drawing/2014/main" id="{6697E43E-E216-466B-898F-64ADBC2FE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9669" y="1412776"/>
            <a:ext cx="8092661" cy="4552122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00C7F144-F848-4AC9-94F9-2429BDC5C5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72" y="307868"/>
            <a:ext cx="689055" cy="890900"/>
          </a:xfrm>
          <a:prstGeom prst="rect">
            <a:avLst/>
          </a:prstGeom>
        </p:spPr>
      </p:pic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D3E2C7DC-E0EA-47CE-90D8-15F12BA932D6}"/>
              </a:ext>
            </a:extLst>
          </p:cNvPr>
          <p:cNvSpPr/>
          <p:nvPr/>
        </p:nvSpPr>
        <p:spPr>
          <a:xfrm>
            <a:off x="3987421" y="210065"/>
            <a:ext cx="4217159" cy="1086509"/>
          </a:xfrm>
          <a:prstGeom prst="flowChartAlternateProcess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rtl="1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B8958E5C-1224-4157-B4BC-4AC48F5D72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23913" r="28011" b="42825"/>
          <a:stretch/>
        </p:blipFill>
        <p:spPr>
          <a:xfrm>
            <a:off x="2868068" y="413340"/>
            <a:ext cx="785142" cy="679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B3D0-2768-4908-9CA8-549E3B379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A6CB8-C3D5-4377-BEC1-61ABF0FA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8" t="17622" r="8803" b="21396"/>
          <a:stretch/>
        </p:blipFill>
        <p:spPr>
          <a:xfrm>
            <a:off x="225288" y="0"/>
            <a:ext cx="12390782" cy="6492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8FB532-D425-4B53-B4AD-8D3FE7BC486F}"/>
              </a:ext>
            </a:extLst>
          </p:cNvPr>
          <p:cNvSpPr txBox="1"/>
          <p:nvPr/>
        </p:nvSpPr>
        <p:spPr>
          <a:xfrm>
            <a:off x="6785113" y="715617"/>
            <a:ext cx="14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امتلأت بها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AFE55-2B9C-4DF5-AE36-F2DDEEEE1119}"/>
              </a:ext>
            </a:extLst>
          </p:cNvPr>
          <p:cNvSpPr txBox="1"/>
          <p:nvPr/>
        </p:nvSpPr>
        <p:spPr>
          <a:xfrm>
            <a:off x="1451113" y="766296"/>
            <a:ext cx="14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قديمة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89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FD5C-3ED0-409A-9539-7C1F09E7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EAD95-18A4-461F-932A-CB221369F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7" t="14563" r="14890"/>
          <a:stretch/>
        </p:blipFill>
        <p:spPr>
          <a:xfrm>
            <a:off x="185530" y="0"/>
            <a:ext cx="120395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4A7A3-D9F1-484A-AD7B-A9A69ADD1FC0}"/>
              </a:ext>
            </a:extLst>
          </p:cNvPr>
          <p:cNvSpPr txBox="1"/>
          <p:nvPr/>
        </p:nvSpPr>
        <p:spPr>
          <a:xfrm>
            <a:off x="6427304" y="980661"/>
            <a:ext cx="230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طيبة الرائحة عطرة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EFA61-ED46-464A-AEE0-104D0702D3D6}"/>
              </a:ext>
            </a:extLst>
          </p:cNvPr>
          <p:cNvSpPr txBox="1"/>
          <p:nvPr/>
        </p:nvSpPr>
        <p:spPr>
          <a:xfrm>
            <a:off x="556591" y="1690688"/>
            <a:ext cx="320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الموضعُ الذي تتوجه إِليه وتقصِدُه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A39BC-EA5F-4C14-B148-52963A80DFCB}"/>
              </a:ext>
            </a:extLst>
          </p:cNvPr>
          <p:cNvSpPr txBox="1"/>
          <p:nvPr/>
        </p:nvSpPr>
        <p:spPr>
          <a:xfrm>
            <a:off x="6427304" y="4041913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توجَّهَ إليه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A4BF4-D0C1-43C5-9372-A6185AB67289}"/>
              </a:ext>
            </a:extLst>
          </p:cNvPr>
          <p:cNvSpPr txBox="1"/>
          <p:nvPr/>
        </p:nvSpPr>
        <p:spPr>
          <a:xfrm>
            <a:off x="838200" y="4041913"/>
            <a:ext cx="1630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ينتظره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73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ADA3-003E-4DAA-BDFE-4C238C29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ar-AE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A1CD3-E70F-47DC-A73D-4FEDE2732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/</a:t>
            </a:r>
            <a:r>
              <a:rPr lang="ar-AE" dirty="0"/>
              <a:t>امرح وأتعلم</a:t>
            </a:r>
          </a:p>
          <a:p>
            <a:pPr marL="0" indent="0">
              <a:buNone/>
            </a:pPr>
            <a:r>
              <a:rPr lang="ar-AE" dirty="0"/>
              <a:t>لعبة المعاني -الشجرة-الوردية</a:t>
            </a:r>
          </a:p>
          <a:p>
            <a:pPr marL="0" indent="0">
              <a:buNone/>
            </a:pPr>
            <a:endParaRPr lang="ar-AE" dirty="0"/>
          </a:p>
          <a:p>
            <a:pPr marL="0" indent="0">
              <a:buNone/>
            </a:pPr>
            <a:endParaRPr lang="ar-AE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https://wordwall.net/ar/resource/2352750/</a:t>
            </a:r>
            <a:r>
              <a:rPr lang="ar-AE" dirty="0">
                <a:hlinkClick r:id="rId3"/>
              </a:rPr>
              <a:t>الشجرة-الوردية</a:t>
            </a:r>
            <a:endParaRPr lang="ar-AE" dirty="0"/>
          </a:p>
          <a:p>
            <a:pPr marL="0" indent="0">
              <a:buNone/>
            </a:pPr>
            <a:endParaRPr lang="ar-AE" dirty="0"/>
          </a:p>
          <a:p>
            <a:pPr marL="0" indent="0">
              <a:buNone/>
            </a:pPr>
            <a:endParaRPr lang="ar-A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8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92F7-2426-46A9-9CF0-E7E2DFA3E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https://wordwall.net/play/1928/834/645</a:t>
            </a:r>
            <a:br>
              <a:rPr lang="ar-AE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3E5C9-3673-4B78-9191-1FB9ECF3B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22" t="20886" r="9892" b="9566"/>
          <a:stretch/>
        </p:blipFill>
        <p:spPr>
          <a:xfrm>
            <a:off x="1318591" y="1497496"/>
            <a:ext cx="10515600" cy="49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7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0E0A5D34-3222-4888-806B-2F4C68CCC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0" b="23200" l="8800" r="91200">
                        <a14:foregroundMark x1="85000" y1="10880" x2="90800" y2="11360"/>
                        <a14:foregroundMark x1="86600" y1="16000" x2="90800" y2="18560"/>
                        <a14:foregroundMark x1="88000" y1="20320" x2="91200" y2="20480"/>
                        <a14:foregroundMark x1="26400" y1="15840" x2="12200" y2="15520"/>
                        <a14:foregroundMark x1="9800" y1="12960" x2="8800" y2="1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7729" b="75073"/>
          <a:stretch/>
        </p:blipFill>
        <p:spPr>
          <a:xfrm flipH="1">
            <a:off x="7250843" y="917559"/>
            <a:ext cx="3415907" cy="87815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2983706" y="2008423"/>
            <a:ext cx="6384382" cy="38447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47056" r="70359" b="44888"/>
          <a:stretch/>
        </p:blipFill>
        <p:spPr>
          <a:xfrm rot="4900422">
            <a:off x="2385044" y="5138229"/>
            <a:ext cx="1439051" cy="719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204E04-52C9-44B4-87B7-1E26041EF3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>
          <a:xfrm>
            <a:off x="3483924" y="2124048"/>
            <a:ext cx="5383947" cy="361350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4" t="25667" r="22689" b="56555"/>
          <a:stretch/>
        </p:blipFill>
        <p:spPr>
          <a:xfrm rot="20865663">
            <a:off x="8107169" y="1315030"/>
            <a:ext cx="1328717" cy="17716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AEB2CC-5A11-4A20-99F1-0E2FEB53B67F}"/>
              </a:ext>
            </a:extLst>
          </p:cNvPr>
          <p:cNvSpPr/>
          <p:nvPr/>
        </p:nvSpPr>
        <p:spPr>
          <a:xfrm>
            <a:off x="7927882" y="1121165"/>
            <a:ext cx="26524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rtl="1"/>
            <a:r>
              <a:rPr lang="ar-AE" sz="3000" b="1" dirty="0">
                <a:solidFill>
                  <a:prstClr val="black"/>
                </a:solidFill>
                <a:latin typeface="Calibri" panose="020F0502020204030204"/>
                <a:ea typeface="맑은 고딕"/>
                <a:cs typeface="Calibri" panose="020F0502020204030204" pitchFamily="34" charset="0"/>
              </a:rPr>
              <a:t>القراءة المُستَقلّة</a:t>
            </a:r>
          </a:p>
        </p:txBody>
      </p:sp>
      <p:pic>
        <p:nvPicPr>
          <p:cNvPr id="18" name="Picture 17" descr="A close up of a device&#10;&#10;Description automatically generated">
            <a:extLst>
              <a:ext uri="{FF2B5EF4-FFF2-40B4-BE49-F238E27FC236}">
                <a16:creationId xmlns:a16="http://schemas.microsoft.com/office/drawing/2014/main" id="{4A03AB9C-8DE7-432F-ABA9-B9D58C54F3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850" b="100000" l="1911" r="100000">
                        <a14:foregroundMark x1="6157" y1="62136" x2="6157" y2="62136"/>
                        <a14:foregroundMark x1="6157" y1="62136" x2="637" y2="59917"/>
                        <a14:foregroundMark x1="25690" y1="51872" x2="91932" y2="51040"/>
                        <a14:foregroundMark x1="97665" y1="82802" x2="98726" y2="836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64"/>
          <a:stretch/>
        </p:blipFill>
        <p:spPr>
          <a:xfrm>
            <a:off x="1621671" y="817445"/>
            <a:ext cx="2916904" cy="21740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9AF2671-4B5D-4D37-8E96-C9C332E45862}"/>
              </a:ext>
            </a:extLst>
          </p:cNvPr>
          <p:cNvSpPr/>
          <p:nvPr/>
        </p:nvSpPr>
        <p:spPr>
          <a:xfrm>
            <a:off x="1805158" y="1396617"/>
            <a:ext cx="25010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 rtl="1"/>
            <a:r>
              <a:rPr lang="ar-AE" sz="60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لنقرأ معاً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5FF1F-3096-4A62-8E60-CCB8264BED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-2123" r="-13812" b="2123"/>
          <a:stretch/>
        </p:blipFill>
        <p:spPr>
          <a:xfrm flipH="1">
            <a:off x="7927883" y="2334634"/>
            <a:ext cx="2738027" cy="2738027"/>
          </a:xfrm>
          <a:prstGeom prst="rect">
            <a:avLst/>
          </a:prstGeom>
        </p:spPr>
      </p:pic>
      <p:pic>
        <p:nvPicPr>
          <p:cNvPr id="24" name="图片 16">
            <a:extLst>
              <a:ext uri="{FF2B5EF4-FFF2-40B4-BE49-F238E27FC236}">
                <a16:creationId xmlns:a16="http://schemas.microsoft.com/office/drawing/2014/main" id="{D86ECD06-1315-46CC-A6E2-3C6981CFA4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4" t="25667" r="22689" b="56555"/>
          <a:stretch/>
        </p:blipFill>
        <p:spPr>
          <a:xfrm rot="20865663" flipH="1">
            <a:off x="2254272" y="3792483"/>
            <a:ext cx="977904" cy="13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F0056B8A-C988-42C4-BA10-84285B157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" r="984"/>
          <a:stretch/>
        </p:blipFill>
        <p:spPr>
          <a:xfrm>
            <a:off x="1524001" y="-1"/>
            <a:ext cx="9170934" cy="6115163"/>
          </a:xfrm>
          <a:prstGeom prst="rect">
            <a:avLst/>
          </a:prstGeom>
        </p:spPr>
      </p:pic>
      <p:sp>
        <p:nvSpPr>
          <p:cNvPr id="4" name="مستطيل 6">
            <a:extLst>
              <a:ext uri="{FF2B5EF4-FFF2-40B4-BE49-F238E27FC236}">
                <a16:creationId xmlns:a16="http://schemas.microsoft.com/office/drawing/2014/main" id="{50BD8CF2-471D-40B1-BA99-D561C78C91D4}"/>
              </a:ext>
            </a:extLst>
          </p:cNvPr>
          <p:cNvSpPr/>
          <p:nvPr/>
        </p:nvSpPr>
        <p:spPr>
          <a:xfrm>
            <a:off x="9552385" y="6115164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196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A42FD0-1AC5-428E-95B4-F233DE53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97" y="753049"/>
            <a:ext cx="4277804" cy="20882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4E6A859-6E7B-417E-B901-1EB452CA27BE}"/>
              </a:ext>
            </a:extLst>
          </p:cNvPr>
          <p:cNvSpPr/>
          <p:nvPr/>
        </p:nvSpPr>
        <p:spPr>
          <a:xfrm>
            <a:off x="6672064" y="1484785"/>
            <a:ext cx="3558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latinLnBrk="0"/>
            <a:r>
              <a:rPr lang="ar-A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لماذا يترقب اليابانيون شهر مارس من كل عام؟ </a:t>
            </a:r>
            <a:endParaRPr lang="ar-SA" sz="105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6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4B180CA-BD02-457E-A4AB-8464E9880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68" y="908721"/>
            <a:ext cx="7019033" cy="594928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02DE62B-B717-4D89-B741-BA4769867658}"/>
              </a:ext>
            </a:extLst>
          </p:cNvPr>
          <p:cNvSpPr txBox="1"/>
          <p:nvPr/>
        </p:nvSpPr>
        <p:spPr>
          <a:xfrm rot="1944024">
            <a:off x="1772281" y="574266"/>
            <a:ext cx="3333846" cy="1895296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مرادف كلمة الوجهة </a:t>
            </a:r>
          </a:p>
          <a:p>
            <a:pPr algn="ctr"/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السياحية؟ </a:t>
            </a:r>
            <a:endParaRPr lang="ar-SA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able, filled, food, many&#10;&#10;Description automatically generated">
            <a:extLst>
              <a:ext uri="{FF2B5EF4-FFF2-40B4-BE49-F238E27FC236}">
                <a16:creationId xmlns:a16="http://schemas.microsoft.com/office/drawing/2014/main" id="{BC6550A7-FADB-4ACC-A90A-826A56C73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r="50538" b="1"/>
          <a:stretch/>
        </p:blipFill>
        <p:spPr>
          <a:xfrm>
            <a:off x="1584590" y="4780760"/>
            <a:ext cx="2003786" cy="2077240"/>
          </a:xfrm>
          <a:prstGeom prst="rect">
            <a:avLst/>
          </a:prstGeom>
        </p:spPr>
      </p:pic>
      <p:sp>
        <p:nvSpPr>
          <p:cNvPr id="4" name="مستطيل 6">
            <a:extLst>
              <a:ext uri="{FF2B5EF4-FFF2-40B4-BE49-F238E27FC236}">
                <a16:creationId xmlns:a16="http://schemas.microsoft.com/office/drawing/2014/main" id="{50BD8CF2-471D-40B1-BA99-D561C78C91D4}"/>
              </a:ext>
            </a:extLst>
          </p:cNvPr>
          <p:cNvSpPr/>
          <p:nvPr/>
        </p:nvSpPr>
        <p:spPr>
          <a:xfrm>
            <a:off x="8472265" y="123658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197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55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6">
            <a:extLst>
              <a:ext uri="{FF2B5EF4-FFF2-40B4-BE49-F238E27FC236}">
                <a16:creationId xmlns:a16="http://schemas.microsoft.com/office/drawing/2014/main" id="{50BD8CF2-471D-40B1-BA99-D561C78C91D4}"/>
              </a:ext>
            </a:extLst>
          </p:cNvPr>
          <p:cNvSpPr/>
          <p:nvPr/>
        </p:nvSpPr>
        <p:spPr>
          <a:xfrm>
            <a:off x="8544273" y="116633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198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002B121-B82B-492D-8224-4E59C42F4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936" r="4504" b="6742"/>
          <a:stretch/>
        </p:blipFill>
        <p:spPr>
          <a:xfrm>
            <a:off x="3205110" y="899094"/>
            <a:ext cx="5576558" cy="5911243"/>
          </a:xfrm>
          <a:prstGeom prst="rect">
            <a:avLst/>
          </a:prstGeom>
        </p:spPr>
      </p:pic>
      <p:sp>
        <p:nvSpPr>
          <p:cNvPr id="5" name="مربع نص 5">
            <a:extLst>
              <a:ext uri="{FF2B5EF4-FFF2-40B4-BE49-F238E27FC236}">
                <a16:creationId xmlns:a16="http://schemas.microsoft.com/office/drawing/2014/main" id="{9722CA6F-5337-4A61-A3E6-39C37764ECFB}"/>
              </a:ext>
            </a:extLst>
          </p:cNvPr>
          <p:cNvSpPr txBox="1"/>
          <p:nvPr/>
        </p:nvSpPr>
        <p:spPr>
          <a:xfrm>
            <a:off x="8904312" y="2636913"/>
            <a:ext cx="1527174" cy="2301419"/>
          </a:xfrm>
          <a:prstGeom prst="snip2DiagRect">
            <a:avLst/>
          </a:prstGeom>
          <a:solidFill>
            <a:srgbClr val="FF93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AE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مرادف كلمة العريقة؟ </a:t>
            </a:r>
            <a:endParaRPr lang="ar-SA" sz="12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5AFAC58-4731-47F6-BDF7-EEAA615DC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5887" b="3799"/>
          <a:stretch/>
        </p:blipFill>
        <p:spPr>
          <a:xfrm>
            <a:off x="8709609" y="5013177"/>
            <a:ext cx="1888294" cy="1796327"/>
          </a:xfrm>
          <a:prstGeom prst="rect">
            <a:avLst/>
          </a:prstGeom>
        </p:spPr>
      </p:pic>
      <p:sp>
        <p:nvSpPr>
          <p:cNvPr id="7" name="مربع نص 5">
            <a:extLst>
              <a:ext uri="{FF2B5EF4-FFF2-40B4-BE49-F238E27FC236}">
                <a16:creationId xmlns:a16="http://schemas.microsoft.com/office/drawing/2014/main" id="{E3E1CDDA-43EC-4FB9-81DD-A709E64BD633}"/>
              </a:ext>
            </a:extLst>
          </p:cNvPr>
          <p:cNvSpPr txBox="1"/>
          <p:nvPr/>
        </p:nvSpPr>
        <p:spPr>
          <a:xfrm>
            <a:off x="1594097" y="1988841"/>
            <a:ext cx="1527174" cy="4265831"/>
          </a:xfrm>
          <a:prstGeom prst="snip2DiagRect">
            <a:avLst/>
          </a:prstGeom>
          <a:solidFill>
            <a:srgbClr val="FF939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AE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اذكري عددًا من الأشجار العريقة في دولة الإمارات؟</a:t>
            </a:r>
            <a:endParaRPr lang="ar-SA" sz="12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12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6">
            <a:extLst>
              <a:ext uri="{FF2B5EF4-FFF2-40B4-BE49-F238E27FC236}">
                <a16:creationId xmlns:a16="http://schemas.microsoft.com/office/drawing/2014/main" id="{50BD8CF2-471D-40B1-BA99-D561C78C91D4}"/>
              </a:ext>
            </a:extLst>
          </p:cNvPr>
          <p:cNvSpPr/>
          <p:nvPr/>
        </p:nvSpPr>
        <p:spPr>
          <a:xfrm>
            <a:off x="1631505" y="120064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198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C718A79-0A6D-499F-93D9-AD07C63DC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"/>
          <a:stretch/>
        </p:blipFill>
        <p:spPr>
          <a:xfrm>
            <a:off x="4238012" y="-32265"/>
            <a:ext cx="6437084" cy="6890265"/>
          </a:xfrm>
          <a:prstGeom prst="rect">
            <a:avLst/>
          </a:prstGeom>
        </p:spPr>
      </p:pic>
      <p:sp>
        <p:nvSpPr>
          <p:cNvPr id="5" name="مربع نص 5">
            <a:extLst>
              <a:ext uri="{FF2B5EF4-FFF2-40B4-BE49-F238E27FC236}">
                <a16:creationId xmlns:a16="http://schemas.microsoft.com/office/drawing/2014/main" id="{123DF947-7FFA-4B13-B04C-37C7CC74C00C}"/>
              </a:ext>
            </a:extLst>
          </p:cNvPr>
          <p:cNvSpPr txBox="1"/>
          <p:nvPr/>
        </p:nvSpPr>
        <p:spPr>
          <a:xfrm rot="20471776">
            <a:off x="1686616" y="846046"/>
            <a:ext cx="4536504" cy="646331"/>
          </a:xfrm>
          <a:prstGeom prst="snip2Diag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AE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هي استخدامات أزهار الساكورا؟ </a:t>
            </a:r>
            <a:endParaRPr lang="ar-SA" sz="11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bowl of food on a plate&#10;&#10;Description automatically generated">
            <a:extLst>
              <a:ext uri="{FF2B5EF4-FFF2-40B4-BE49-F238E27FC236}">
                <a16:creationId xmlns:a16="http://schemas.microsoft.com/office/drawing/2014/main" id="{AB39A785-5416-44DC-8826-AEF911F44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r="11125" b="3233"/>
          <a:stretch/>
        </p:blipFill>
        <p:spPr>
          <a:xfrm>
            <a:off x="2063553" y="2812647"/>
            <a:ext cx="3576159" cy="3678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3904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3BC9B6A9-F923-43DA-B739-5FFE7CEAB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r="2274" b="650"/>
          <a:stretch/>
        </p:blipFill>
        <p:spPr>
          <a:xfrm>
            <a:off x="5951984" y="0"/>
            <a:ext cx="4716016" cy="6858000"/>
          </a:xfrm>
          <a:prstGeom prst="rect">
            <a:avLst/>
          </a:prstGeom>
        </p:spPr>
      </p:pic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B7DD4AB4-52BA-4970-9AB4-152F4DC5F1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3" t="25779" r="761" b="377"/>
          <a:stretch/>
        </p:blipFill>
        <p:spPr>
          <a:xfrm>
            <a:off x="1538046" y="0"/>
            <a:ext cx="4519254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75F8EA8-680E-40B6-8AC2-F57CFC74CE8B}"/>
              </a:ext>
            </a:extLst>
          </p:cNvPr>
          <p:cNvSpPr txBox="1"/>
          <p:nvPr/>
        </p:nvSpPr>
        <p:spPr>
          <a:xfrm>
            <a:off x="1978812" y="4581129"/>
            <a:ext cx="3637722" cy="991731"/>
          </a:xfrm>
          <a:prstGeom prst="snip2Diag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ctr" defTabSz="685800" rtl="1">
              <a:defRPr/>
            </a:pPr>
            <a:r>
              <a:rPr lang="ar-AE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إلام ترمز أزهار (</a:t>
            </a:r>
            <a:r>
              <a:rPr lang="ar-AE" sz="24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الساكورا</a:t>
            </a:r>
            <a:r>
              <a:rPr lang="ar-AE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عند الأدباء والفنانين واليابانيين؟</a:t>
            </a:r>
            <a:endParaRPr lang="ar-SA" sz="9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ستطيل 6">
            <a:extLst>
              <a:ext uri="{FF2B5EF4-FFF2-40B4-BE49-F238E27FC236}">
                <a16:creationId xmlns:a16="http://schemas.microsoft.com/office/drawing/2014/main" id="{50BD8CF2-471D-40B1-BA99-D561C78C91D4}"/>
              </a:ext>
            </a:extLst>
          </p:cNvPr>
          <p:cNvSpPr/>
          <p:nvPr/>
        </p:nvSpPr>
        <p:spPr>
          <a:xfrm>
            <a:off x="3230386" y="5899844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201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0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A9C6C555-C3C0-45BE-B523-4486B6466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3" t="25779" r="87" b="-106"/>
          <a:stretch/>
        </p:blipFill>
        <p:spPr>
          <a:xfrm>
            <a:off x="2893244" y="1626098"/>
            <a:ext cx="3202757" cy="36031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ED98CD-701A-4666-9980-4044FAFA51CE}"/>
              </a:ext>
            </a:extLst>
          </p:cNvPr>
          <p:cNvSpPr/>
          <p:nvPr/>
        </p:nvSpPr>
        <p:spPr>
          <a:xfrm rot="20348872">
            <a:off x="5179996" y="1733533"/>
            <a:ext cx="3319677" cy="371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E2277-DDB3-4199-81B2-EFEFD8E5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5" y="966390"/>
            <a:ext cx="7688733" cy="547193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0D0CD65-FCAE-40C5-871A-839CDA6D316C}"/>
              </a:ext>
            </a:extLst>
          </p:cNvPr>
          <p:cNvSpPr/>
          <p:nvPr/>
        </p:nvSpPr>
        <p:spPr>
          <a:xfrm>
            <a:off x="9552385" y="6115164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194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ADF40C-B247-463A-919C-839E52155675}"/>
              </a:ext>
            </a:extLst>
          </p:cNvPr>
          <p:cNvSpPr txBox="1"/>
          <p:nvPr/>
        </p:nvSpPr>
        <p:spPr>
          <a:xfrm>
            <a:off x="3350339" y="6068997"/>
            <a:ext cx="61943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 latinLnBrk="0"/>
            <a:r>
              <a:rPr lang="ar-EG" dirty="0">
                <a:solidFill>
                  <a:srgbClr val="85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إعداد وتنسيق المعلمة </a:t>
            </a:r>
            <a:r>
              <a:rPr lang="ar-AE" dirty="0">
                <a:solidFill>
                  <a:srgbClr val="85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أمينة علي المرزوقي </a:t>
            </a:r>
            <a:endParaRPr lang="en-US" dirty="0">
              <a:solidFill>
                <a:srgbClr val="8500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latinLnBrk="0"/>
            <a:r>
              <a:rPr lang="ar-AE" dirty="0">
                <a:solidFill>
                  <a:srgbClr val="85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مدرسة الطويلة للتعليم الأساسي</a:t>
            </a:r>
            <a:r>
              <a:rPr lang="en-US" dirty="0">
                <a:solidFill>
                  <a:srgbClr val="85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endParaRPr lang="ar-SA" dirty="0">
              <a:solidFill>
                <a:srgbClr val="8500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66EB0-284C-4973-AD6C-69644C75E33B}"/>
              </a:ext>
            </a:extLst>
          </p:cNvPr>
          <p:cNvSpPr/>
          <p:nvPr/>
        </p:nvSpPr>
        <p:spPr>
          <a:xfrm>
            <a:off x="4310479" y="9591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ar-AE" sz="7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</a:t>
            </a:r>
            <a:endParaRPr lang="en-US" sz="7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F1B454-3344-44D0-A515-B7C6479347A1}"/>
              </a:ext>
            </a:extLst>
          </p:cNvPr>
          <p:cNvSpPr/>
          <p:nvPr/>
        </p:nvSpPr>
        <p:spPr>
          <a:xfrm rot="20574286">
            <a:off x="5117183" y="1997721"/>
            <a:ext cx="29585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2000" dirty="0">
                <a:solidFill>
                  <a:srgbClr val="85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يحددُ المتعلمُ الكلمات المحورية والجديدةفي النص ويشرح معانيها, ويكتشف بعض الاستخدامات المجازية لها.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2000" dirty="0">
                <a:solidFill>
                  <a:srgbClr val="8500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يقرأ المتعلم نصوصاً نثرية وشعريةبطلاقةمع مراعاة التعبير عن الانفعالات والمشاعر.</a:t>
            </a:r>
            <a:endParaRPr lang="ar-SA" sz="2000" dirty="0">
              <a:solidFill>
                <a:srgbClr val="8500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8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E71EE3-7715-4C22-B1D9-97496698C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"/>
          <a:stretch/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sp>
        <p:nvSpPr>
          <p:cNvPr id="4" name="مستطيل 6">
            <a:extLst>
              <a:ext uri="{FF2B5EF4-FFF2-40B4-BE49-F238E27FC236}">
                <a16:creationId xmlns:a16="http://schemas.microsoft.com/office/drawing/2014/main" id="{50BD8CF2-471D-40B1-BA99-D561C78C91D4}"/>
              </a:ext>
            </a:extLst>
          </p:cNvPr>
          <p:cNvSpPr/>
          <p:nvPr/>
        </p:nvSpPr>
        <p:spPr>
          <a:xfrm>
            <a:off x="2135561" y="6021289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202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468111E-BE38-4FE1-8443-B2CAE97C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مستطيل 6">
            <a:extLst>
              <a:ext uri="{FF2B5EF4-FFF2-40B4-BE49-F238E27FC236}">
                <a16:creationId xmlns:a16="http://schemas.microsoft.com/office/drawing/2014/main" id="{50BD8CF2-471D-40B1-BA99-D561C78C91D4}"/>
              </a:ext>
            </a:extLst>
          </p:cNvPr>
          <p:cNvSpPr/>
          <p:nvPr/>
        </p:nvSpPr>
        <p:spPr>
          <a:xfrm>
            <a:off x="2109672" y="6021289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202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684EB69-D554-4BFD-BE7C-B52088C9877C}"/>
              </a:ext>
            </a:extLst>
          </p:cNvPr>
          <p:cNvSpPr txBox="1"/>
          <p:nvPr/>
        </p:nvSpPr>
        <p:spPr>
          <a:xfrm>
            <a:off x="1631505" y="2138994"/>
            <a:ext cx="2261595" cy="3066098"/>
          </a:xfrm>
          <a:prstGeom prst="snip2Diag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AE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اشرح العبارة الآتية: </a:t>
            </a:r>
            <a:r>
              <a:rPr lang="ar-AE" sz="2800" u="sng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وتستخدم اليابان هذه الأشجار كقوة ناعمة ؟</a:t>
            </a:r>
            <a:endParaRPr lang="ar-SA" sz="2800" u="sng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3A400-83D2-4ADB-BC68-BB47CEEA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https://wordwall.net/play/1991/153/994</a:t>
            </a:r>
            <a:br>
              <a:rPr lang="ar-AE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9C656-CA4F-4420-BC99-C34835970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8" t="21090" r="9347" b="9566"/>
          <a:stretch/>
        </p:blipFill>
        <p:spPr>
          <a:xfrm>
            <a:off x="1205948" y="1690688"/>
            <a:ext cx="1061499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85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322-5767-40EB-B648-B5829168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https://wordwall.net/ar/resource/2859141/</a:t>
            </a:r>
            <a:r>
              <a:rPr lang="ar-AE" dirty="0">
                <a:hlinkClick r:id="rId2"/>
              </a:rPr>
              <a:t>الشجرة-الوردية</a:t>
            </a:r>
            <a:br>
              <a:rPr lang="ar-AE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23C957-E01E-4A0C-8A5E-4D7ADB5BF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36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06E4C-14C7-4B5B-B30C-44B8A91AB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https://wordwall.net/ar/resource/2414455/</a:t>
            </a:r>
            <a:r>
              <a:rPr lang="ar-AE" dirty="0">
                <a:hlinkClick r:id="rId2"/>
              </a:rPr>
              <a:t>الشجرة-الوردية</a:t>
            </a:r>
            <a:br>
              <a:rPr lang="ar-AE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32773-E325-414B-84E5-8E298CC28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AC52A-1679-43B4-A5D9-3073469A0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1582897"/>
            <a:ext cx="11158330" cy="52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02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CE9E-B0F0-44D2-B093-575EB41D6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ar-AE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82CA7-1ED3-44AB-8ED8-1ACD2AE84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https://wordwall.net/ar/resource/2438011/</a:t>
            </a:r>
            <a:r>
              <a:rPr lang="ar-AE" dirty="0">
                <a:hlinkClick r:id="rId2"/>
              </a:rPr>
              <a:t>نص-معلوماتي-الشجرة-الوردية-</a:t>
            </a:r>
            <a:endParaRPr lang="ar-AE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2B9F7-D186-423A-8E08-7271D3E51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9" y="2378332"/>
            <a:ext cx="10691191" cy="42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62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41E0054-EBC6-4763-A3C5-CF0863D92E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3"/>
          <a:stretch/>
        </p:blipFill>
        <p:spPr>
          <a:xfrm>
            <a:off x="4140411" y="-1776797"/>
            <a:ext cx="2423604" cy="6096012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36C0EA-87D5-49F7-AD5A-A28C748F5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717" r="3803" b="3258"/>
          <a:stretch/>
        </p:blipFill>
        <p:spPr>
          <a:xfrm>
            <a:off x="1739516" y="2132857"/>
            <a:ext cx="8712968" cy="43727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B764C8-D614-4E46-9F5A-16A036B10FE1}"/>
              </a:ext>
            </a:extLst>
          </p:cNvPr>
          <p:cNvSpPr/>
          <p:nvPr/>
        </p:nvSpPr>
        <p:spPr>
          <a:xfrm>
            <a:off x="8771185" y="4229069"/>
            <a:ext cx="65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latinLnBrk="0"/>
            <a:r>
              <a:rPr lang="en-GB" dirty="0">
                <a:solidFill>
                  <a:srgbClr val="FF0000"/>
                </a:solidFill>
              </a:rPr>
              <a:t>✓</a:t>
            </a:r>
            <a:endParaRPr lang="ar-SA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508BC6-DBA4-414B-9FD8-4C39533A118B}"/>
              </a:ext>
            </a:extLst>
          </p:cNvPr>
          <p:cNvSpPr/>
          <p:nvPr/>
        </p:nvSpPr>
        <p:spPr>
          <a:xfrm>
            <a:off x="8782442" y="3644969"/>
            <a:ext cx="65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latinLnBrk="0"/>
            <a:r>
              <a:rPr lang="en-GB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X</a:t>
            </a:r>
            <a:endParaRPr lang="ar-SA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717C7B-9264-45B7-9F2C-7C294EE94C6A}"/>
              </a:ext>
            </a:extLst>
          </p:cNvPr>
          <p:cNvSpPr/>
          <p:nvPr/>
        </p:nvSpPr>
        <p:spPr>
          <a:xfrm>
            <a:off x="8749612" y="4774982"/>
            <a:ext cx="65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latinLnBrk="0"/>
            <a:r>
              <a:rPr lang="en-GB" dirty="0">
                <a:solidFill>
                  <a:srgbClr val="FF0000"/>
                </a:solidFill>
              </a:rPr>
              <a:t>✓</a:t>
            </a:r>
            <a:endParaRPr lang="ar-SA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6E1960-36AA-47F9-A3BC-655AD7B535CC}"/>
              </a:ext>
            </a:extLst>
          </p:cNvPr>
          <p:cNvSpPr/>
          <p:nvPr/>
        </p:nvSpPr>
        <p:spPr>
          <a:xfrm>
            <a:off x="8749613" y="5320895"/>
            <a:ext cx="65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latinLnBrk="0"/>
            <a:r>
              <a:rPr lang="en-GB" dirty="0">
                <a:solidFill>
                  <a:srgbClr val="FF0000"/>
                </a:solidFill>
              </a:rPr>
              <a:t>✓</a:t>
            </a:r>
            <a:endParaRPr lang="ar-SA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B84D19-35CA-4584-A125-75A6B4C931CA}"/>
              </a:ext>
            </a:extLst>
          </p:cNvPr>
          <p:cNvSpPr/>
          <p:nvPr/>
        </p:nvSpPr>
        <p:spPr>
          <a:xfrm>
            <a:off x="8782442" y="5901369"/>
            <a:ext cx="652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latinLnBrk="0"/>
            <a:r>
              <a:rPr lang="en-GB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x</a:t>
            </a:r>
            <a:endParaRPr lang="ar-SA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مستطيل 6">
            <a:extLst>
              <a:ext uri="{FF2B5EF4-FFF2-40B4-BE49-F238E27FC236}">
                <a16:creationId xmlns:a16="http://schemas.microsoft.com/office/drawing/2014/main" id="{50BD8CF2-471D-40B1-BA99-D561C78C91D4}"/>
              </a:ext>
            </a:extLst>
          </p:cNvPr>
          <p:cNvSpPr/>
          <p:nvPr/>
        </p:nvSpPr>
        <p:spPr>
          <a:xfrm>
            <a:off x="1718429" y="5973876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66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8A1790-63BC-4568-AA15-6273512E8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r="51199" b="85627"/>
          <a:stretch/>
        </p:blipFill>
        <p:spPr>
          <a:xfrm>
            <a:off x="2233058" y="908720"/>
            <a:ext cx="2016224" cy="966506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A1CAC2-2151-46AD-8BCD-3974EDC95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1" r="2851" b="75990"/>
          <a:stretch/>
        </p:blipFill>
        <p:spPr>
          <a:xfrm>
            <a:off x="6257376" y="-14470"/>
            <a:ext cx="4427984" cy="1794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59D2C2-9DFF-401C-83E9-7FAE767C7C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1" t="76991" r="18446" b="15922"/>
          <a:stretch/>
        </p:blipFill>
        <p:spPr>
          <a:xfrm>
            <a:off x="1668036" y="1391974"/>
            <a:ext cx="1422573" cy="7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9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6">
            <a:extLst>
              <a:ext uri="{FF2B5EF4-FFF2-40B4-BE49-F238E27FC236}">
                <a16:creationId xmlns:a16="http://schemas.microsoft.com/office/drawing/2014/main" id="{50BD8CF2-471D-40B1-BA99-D561C78C91D4}"/>
              </a:ext>
            </a:extLst>
          </p:cNvPr>
          <p:cNvSpPr/>
          <p:nvPr/>
        </p:nvSpPr>
        <p:spPr>
          <a:xfrm>
            <a:off x="9552385" y="6115164"/>
            <a:ext cx="1029261" cy="646331"/>
          </a:xfrm>
          <a:prstGeom prst="rect">
            <a:avLst/>
          </a:prstGeom>
          <a:solidFill>
            <a:srgbClr val="FFEA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kern="0" dirty="0">
                <a:ln w="0"/>
                <a:solidFill>
                  <a:srgbClr val="FF939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66</a:t>
            </a:r>
            <a:endParaRPr lang="ar-SA" sz="3600" kern="0" dirty="0">
              <a:ln w="0"/>
              <a:solidFill>
                <a:srgbClr val="FF939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076EDC-DC76-4C7B-8893-087102EAB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t="4444" r="8679" b="406"/>
          <a:stretch/>
        </p:blipFill>
        <p:spPr>
          <a:xfrm>
            <a:off x="1524000" y="940606"/>
            <a:ext cx="8244408" cy="5917395"/>
          </a:xfrm>
          <a:prstGeom prst="rect">
            <a:avLst/>
          </a:prstGeom>
        </p:spPr>
      </p:pic>
      <p:sp>
        <p:nvSpPr>
          <p:cNvPr id="17" name="مستطيل 6">
            <a:extLst>
              <a:ext uri="{FF2B5EF4-FFF2-40B4-BE49-F238E27FC236}">
                <a16:creationId xmlns:a16="http://schemas.microsoft.com/office/drawing/2014/main" id="{5DFA56CE-FB47-4935-BBC7-B55665E64754}"/>
              </a:ext>
            </a:extLst>
          </p:cNvPr>
          <p:cNvSpPr/>
          <p:nvPr/>
        </p:nvSpPr>
        <p:spPr>
          <a:xfrm>
            <a:off x="998284" y="1959718"/>
            <a:ext cx="111716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lvl="1" indent="-685800" algn="ctr" rtl="1">
              <a:buFont typeface="Arial" panose="020B0604020202020204" pitchFamily="34" charset="0"/>
              <a:buChar char="•"/>
            </a:pPr>
            <a:r>
              <a:rPr lang="ar-AE" sz="2400" dirty="0">
                <a:ln w="0"/>
                <a:solidFill>
                  <a:srgbClr val="8500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تستخدم في صناعة أطباق متنوعة من الأطعمة.</a:t>
            </a:r>
            <a:endParaRPr lang="ar-SA" sz="2400" dirty="0">
              <a:ln w="0"/>
              <a:solidFill>
                <a:srgbClr val="8500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ECC7FC-1749-4131-892D-E8B9767AE655}"/>
              </a:ext>
            </a:extLst>
          </p:cNvPr>
          <p:cNvSpPr/>
          <p:nvPr/>
        </p:nvSpPr>
        <p:spPr>
          <a:xfrm>
            <a:off x="2120089" y="1425877"/>
            <a:ext cx="7502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0" lvl="1" indent="-685800" rtl="1">
              <a:buFont typeface="Arial" panose="020B0604020202020204" pitchFamily="34" charset="0"/>
              <a:buChar char="•"/>
            </a:pPr>
            <a:r>
              <a:rPr lang="ar-AE" sz="2400" dirty="0">
                <a:ln w="0"/>
                <a:solidFill>
                  <a:srgbClr val="8500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تقدم كمشروب ساخن في حفلات الزفاف ،وتزين الكعك والخبز.</a:t>
            </a:r>
            <a:endParaRPr lang="ar-SA" sz="2400" dirty="0">
              <a:ln w="0"/>
              <a:solidFill>
                <a:srgbClr val="8500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EB892A-F6BF-49FA-B658-AAA7196D6B10}"/>
              </a:ext>
            </a:extLst>
          </p:cNvPr>
          <p:cNvSpPr/>
          <p:nvPr/>
        </p:nvSpPr>
        <p:spPr>
          <a:xfrm>
            <a:off x="4888707" y="2539929"/>
            <a:ext cx="4073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2400" dirty="0">
                <a:ln w="0"/>
                <a:solidFill>
                  <a:srgbClr val="8500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تضيف رائحة زكية للأزر المطهو.</a:t>
            </a:r>
            <a:endParaRPr lang="ar-SA" sz="2400" dirty="0">
              <a:ln w="0"/>
              <a:solidFill>
                <a:srgbClr val="8500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593566-F458-4DBA-B943-830AC0C42C8F}"/>
              </a:ext>
            </a:extLst>
          </p:cNvPr>
          <p:cNvSpPr/>
          <p:nvPr/>
        </p:nvSpPr>
        <p:spPr>
          <a:xfrm>
            <a:off x="-1248816" y="3863288"/>
            <a:ext cx="103626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2400" dirty="0">
                <a:ln w="0"/>
                <a:solidFill>
                  <a:srgbClr val="8500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تمثل أزهار الساكورا لهم الجمال المتألق والموت السريع 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endParaRPr lang="ar-AE" sz="1000" dirty="0">
              <a:ln w="0"/>
              <a:solidFill>
                <a:srgbClr val="8500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400" dirty="0">
                <a:ln w="0"/>
                <a:solidFill>
                  <a:srgbClr val="8500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حيث تذكرهم بإنسانيتهم وفنائهم.</a:t>
            </a:r>
            <a:endParaRPr lang="ar-SA" sz="2400" dirty="0">
              <a:ln w="0"/>
              <a:solidFill>
                <a:srgbClr val="8500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00CC5-D16D-467F-8AB2-59258BB71C13}"/>
              </a:ext>
            </a:extLst>
          </p:cNvPr>
          <p:cNvSpPr/>
          <p:nvPr/>
        </p:nvSpPr>
        <p:spPr>
          <a:xfrm>
            <a:off x="2423593" y="5699665"/>
            <a:ext cx="6669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2400" dirty="0">
                <a:ln w="0"/>
                <a:solidFill>
                  <a:srgbClr val="8500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تستخدم اليابان هذه الأشجار كقوة لتعزيز علاقتها، وتنمية روابط الصداقة بين الدول. </a:t>
            </a:r>
            <a:endParaRPr lang="ar-SA" sz="2400" dirty="0">
              <a:ln w="0"/>
              <a:solidFill>
                <a:srgbClr val="8500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6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6AC3-057D-4C41-AFBF-8923350713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96BB2-1EC6-4A83-A7B0-BF290569D3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7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99E3C-8379-4B7E-846B-D55F67DE5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724BC-3CE9-4ED0-BA49-B1E57239DC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موسم الساكورا في اليابان 🡄 معنى كلمة ساكورا">
            <a:hlinkClick r:id="" action="ppaction://media"/>
            <a:extLst>
              <a:ext uri="{FF2B5EF4-FFF2-40B4-BE49-F238E27FC236}">
                <a16:creationId xmlns:a16="http://schemas.microsoft.com/office/drawing/2014/main" id="{5468BF8F-7EFC-423C-B770-E68B4BB8D8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6C96-26F5-4C32-86F0-A2BFEB22B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ar-AE" dirty="0"/>
              <a:t>أشاهد وأدون في لوحة </a:t>
            </a:r>
            <a:r>
              <a:rPr lang="ar-AE" dirty="0" err="1"/>
              <a:t>البادلت</a:t>
            </a:r>
            <a:br>
              <a:rPr lang="ar-AE" dirty="0"/>
            </a:br>
            <a:r>
              <a:rPr lang="en-US" dirty="0" err="1">
                <a:hlinkClick r:id="rId2"/>
              </a:rPr>
              <a:t>bfkuzvecw</a:t>
            </a:r>
            <a:br>
              <a:rPr lang="ar-AE" dirty="0"/>
            </a:br>
            <a:r>
              <a:rPr lang="ar-AE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AB808-3EDA-4470-8A07-7515F7476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F9629-E7FE-4567-9831-A68C3B432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3" r="1359"/>
          <a:stretch/>
        </p:blipFill>
        <p:spPr>
          <a:xfrm>
            <a:off x="838200" y="1825625"/>
            <a:ext cx="10876721" cy="48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4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F2B80-BD86-4ABD-8BD5-3C01D82A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BF083-576C-415D-9B97-220602B1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5990" r="7717"/>
          <a:stretch/>
        </p:blipFill>
        <p:spPr>
          <a:xfrm>
            <a:off x="0" y="92765"/>
            <a:ext cx="12192000" cy="6585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92193-C3C0-4569-8CA7-CBE4266E9553}"/>
              </a:ext>
            </a:extLst>
          </p:cNvPr>
          <p:cNvSpPr txBox="1"/>
          <p:nvPr/>
        </p:nvSpPr>
        <p:spPr>
          <a:xfrm>
            <a:off x="1762539" y="2544418"/>
            <a:ext cx="9816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highlight>
                  <a:srgbClr val="FFFF00"/>
                </a:highlight>
              </a:rPr>
              <a:t>أن يقرأ المتعلم النص بطلاقة، ويحدد الفكرة المحورية في النص</a:t>
            </a:r>
            <a:endParaRPr lang="en-US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68970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2ABA-DA81-44A5-BE82-A383461C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لنكتب في البوابة الذكية عن فوائد  أزهار </a:t>
            </a:r>
            <a:r>
              <a:rPr lang="ar-AE" dirty="0" err="1"/>
              <a:t>الساكورا</a:t>
            </a:r>
            <a:r>
              <a:rPr lang="ar-AE" dirty="0"/>
              <a:t> 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765BA9-D58C-4E41-9AD8-354112924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48" r="802"/>
          <a:stretch/>
        </p:blipFill>
        <p:spPr>
          <a:xfrm>
            <a:off x="1237957" y="2236763"/>
            <a:ext cx="8665699" cy="39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46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E770-7BC0-48BC-8E23-5033DE3C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هيا نفسر المفردات المحددة من المعجم الرقمي ونرسل الإجابات في مقرر البوابة الذكية أو دردشة التيمز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circle&#10;&#10;Description automatically generated">
            <a:extLst>
              <a:ext uri="{FF2B5EF4-FFF2-40B4-BE49-F238E27FC236}">
                <a16:creationId xmlns:a16="http://schemas.microsoft.com/office/drawing/2014/main" id="{12167EEA-1037-414A-977B-A582450DC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3526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FB70-33B6-4F43-B11B-A22236E5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7F109-5649-4141-A8DE-890AEA72D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3" t="16928" r="39566" b="-16928"/>
          <a:stretch/>
        </p:blipFill>
        <p:spPr>
          <a:xfrm>
            <a:off x="1007163" y="458475"/>
            <a:ext cx="9594576" cy="6497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788F7-7713-495B-A2BF-8C45E1A7D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4" t="17214" r="38587" b="41791"/>
          <a:stretch/>
        </p:blipFill>
        <p:spPr>
          <a:xfrm>
            <a:off x="1417983" y="5180323"/>
            <a:ext cx="8931966" cy="1775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603948-56ED-4C31-9210-0C1D7A7750CC}"/>
              </a:ext>
            </a:extLst>
          </p:cNvPr>
          <p:cNvSpPr txBox="1"/>
          <p:nvPr/>
        </p:nvSpPr>
        <p:spPr>
          <a:xfrm>
            <a:off x="397565" y="227642"/>
            <a:ext cx="269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يجذب الانتباه والاهتمام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DE251-EA67-430F-BC85-7DA1038727C5}"/>
              </a:ext>
            </a:extLst>
          </p:cNvPr>
          <p:cNvSpPr txBox="1"/>
          <p:nvPr/>
        </p:nvSpPr>
        <p:spPr>
          <a:xfrm>
            <a:off x="1742660" y="4381708"/>
            <a:ext cx="155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لمعانه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903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C75A4788B0FF4581B5EDC1D19DCC4E" ma:contentTypeVersion="2" ma:contentTypeDescription="Create a new document." ma:contentTypeScope="" ma:versionID="8995da1f0e7856001ca35cba67aa990c">
  <xsd:schema xmlns:xsd="http://www.w3.org/2001/XMLSchema" xmlns:xs="http://www.w3.org/2001/XMLSchema" xmlns:p="http://schemas.microsoft.com/office/2006/metadata/properties" xmlns:ns3="063d422a-b841-4ec8-b36b-0d69c8c04e66" targetNamespace="http://schemas.microsoft.com/office/2006/metadata/properties" ma:root="true" ma:fieldsID="ab44ce9b48a99ffe7bdcbcb34d2d5b59" ns3:_="">
    <xsd:import namespace="063d422a-b841-4ec8-b36b-0d69c8c04e6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d422a-b841-4ec8-b36b-0d69c8c04e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71E408-60D6-476B-B197-6DC89293831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63d422a-b841-4ec8-b36b-0d69c8c04e6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38757B-E5D3-43E4-9C1D-6A6832590A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FFCC2C-6B88-4B2C-9973-FC222826C0E1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313</Words>
  <Application>Microsoft Office PowerPoint</Application>
  <PresentationFormat>Widescreen</PresentationFormat>
  <Paragraphs>64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굴림체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أشاهد وأدون في لوحة البادلت bfkuzvecw  </vt:lpstr>
      <vt:lpstr>PowerPoint Presentation</vt:lpstr>
      <vt:lpstr>لنكتب في البوابة الذكية عن فوائد  أزهار الساكورا  </vt:lpstr>
      <vt:lpstr>هيا نفسر المفردات المحددة من المعجم الرقمي ونرسل الإجابات في مقرر البوابة الذكية أو دردشة التيمز </vt:lpstr>
      <vt:lpstr>PowerPoint Presentation</vt:lpstr>
      <vt:lpstr>PowerPoint Presentation</vt:lpstr>
      <vt:lpstr>PowerPoint Presentation</vt:lpstr>
      <vt:lpstr> </vt:lpstr>
      <vt:lpstr>https://wordwall.net/play/1928/834/645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https://wordwall.net/play/1991/153/994 </vt:lpstr>
      <vt:lpstr>https://wordwall.net/ar/resource/2859141/الشجرة-الوردية </vt:lpstr>
      <vt:lpstr>https://wordwall.net/ar/resource/2414455/الشجرة-الوردية 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نجاة الشحيAR</dc:creator>
  <cp:lastModifiedBy>نوره سالم الشامسي</cp:lastModifiedBy>
  <cp:revision>74</cp:revision>
  <dcterms:created xsi:type="dcterms:W3CDTF">2020-05-02T18:02:41Z</dcterms:created>
  <dcterms:modified xsi:type="dcterms:W3CDTF">2021-09-02T10:51:33Z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0x01010064C75A4788B0FF4581B5EDC1D19DCC4E</vt:lpwstr>
  </property>
</Properties>
</file>