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70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ar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52" d="100"/>
          <a:sy n="52" d="100"/>
        </p:scale>
        <p:origin x="102" y="1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7F7D2355-97F6-438E-9A1E-A637309BDE7B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2C435756-E99E-430A-BCCB-08A6AC0A7DA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1793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6265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68054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317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20248657">
            <a:off x="-129219" y="3237863"/>
            <a:ext cx="10035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6000" dirty="0">
                <a:solidFill>
                  <a:schemeClr val="bg1">
                    <a:lumMod val="95000"/>
                  </a:schemeClr>
                </a:solidFill>
              </a:rPr>
              <a:t>مدرسة المهارات الخاصة</a:t>
            </a:r>
            <a:endParaRPr lang="en-US" sz="60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2"/>
          <a:stretch/>
        </p:blipFill>
        <p:spPr>
          <a:xfrm>
            <a:off x="2" y="1"/>
            <a:ext cx="1781263" cy="1422400"/>
          </a:xfrm>
          <a:prstGeom prst="rect">
            <a:avLst/>
          </a:prstGeom>
        </p:spPr>
      </p:pic>
      <p:sp>
        <p:nvSpPr>
          <p:cNvPr id="2" name="Rounded Rectangle 1"/>
          <p:cNvSpPr/>
          <p:nvPr userDrawn="1"/>
        </p:nvSpPr>
        <p:spPr>
          <a:xfrm>
            <a:off x="9684914" y="141670"/>
            <a:ext cx="2507087" cy="81136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/>
              <a:t>الوحدة</a:t>
            </a:r>
            <a:r>
              <a:rPr lang="ar-SA" sz="2250" dirty="0"/>
              <a:t>:</a:t>
            </a:r>
            <a:endParaRPr lang="en-US" sz="2250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9787946" y="1184858"/>
            <a:ext cx="2404055" cy="6954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/>
              <a:t>الدرس:</a:t>
            </a:r>
            <a:endParaRPr lang="en-US" sz="1800" dirty="0"/>
          </a:p>
        </p:txBody>
      </p:sp>
      <p:sp>
        <p:nvSpPr>
          <p:cNvPr id="8" name="Rounded Rectangle 7"/>
          <p:cNvSpPr/>
          <p:nvPr userDrawn="1"/>
        </p:nvSpPr>
        <p:spPr>
          <a:xfrm>
            <a:off x="9890976" y="2228047"/>
            <a:ext cx="2301025" cy="72121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ar-SA" sz="1800" dirty="0"/>
              <a:t>الأسبوع</a:t>
            </a:r>
            <a:endParaRPr lang="en-US" sz="1800" dirty="0"/>
          </a:p>
        </p:txBody>
      </p:sp>
      <p:sp>
        <p:nvSpPr>
          <p:cNvPr id="9" name="Rounded Rectangle 8"/>
          <p:cNvSpPr/>
          <p:nvPr userDrawn="1"/>
        </p:nvSpPr>
        <p:spPr>
          <a:xfrm>
            <a:off x="10012421" y="3136005"/>
            <a:ext cx="2179579" cy="37114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1800" dirty="0"/>
              <a:t>الأهداف:</a:t>
            </a:r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ar-SA" sz="1800" dirty="0"/>
          </a:p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4633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hape 7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603208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671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553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02414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25230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5505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1152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4828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03816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6B31C-1972-4DEB-AB55-0E9376F1765A}" type="datetimeFigureOut">
              <a:rPr lang="ar-SA" smtClean="0"/>
              <a:t>21/02/1443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FB687-E259-48B6-A7A0-FF93D95469D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752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3.png"/><Relationship Id="rId4" Type="http://schemas.openxmlformats.org/officeDocument/2006/relationships/hyperlink" Target="https://wordwall.net/ar/resource/21516548" TargetMode="Externa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77358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3" name="Group 12"/>
          <p:cNvGrpSpPr/>
          <p:nvPr/>
        </p:nvGrpSpPr>
        <p:grpSpPr>
          <a:xfrm>
            <a:off x="9509760" y="371475"/>
            <a:ext cx="2667597" cy="6257925"/>
            <a:chOff x="9285085" y="-541767"/>
            <a:chExt cx="2972268" cy="7540618"/>
          </a:xfrm>
        </p:grpSpPr>
        <p:sp>
          <p:nvSpPr>
            <p:cNvPr id="7" name="Rectangle 6"/>
            <p:cNvSpPr/>
            <p:nvPr/>
          </p:nvSpPr>
          <p:spPr>
            <a:xfrm>
              <a:off x="9285085" y="-541767"/>
              <a:ext cx="2834430" cy="80780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الوحدة</a:t>
              </a:r>
              <a:r>
                <a:rPr kumimoji="0" lang="ar-AE" sz="21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ar-SA" sz="21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الأولى</a:t>
              </a:r>
              <a:r>
                <a:rPr kumimoji="0" lang="ar-AE" sz="2100" b="1" i="0" u="none" strike="noStrike" kern="1200" cap="none" spc="0" normalizeH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ar-SA" sz="20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: حياة جديدة</a:t>
              </a:r>
              <a:endParaRPr lang="ar-AE" sz="2000" b="1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9285085" y="589077"/>
              <a:ext cx="2834428" cy="65314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r>
                <a:rPr kumimoji="0" lang="ar-S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الدرس </a:t>
              </a:r>
              <a:r>
                <a:rPr kumimoji="0" lang="ar-AE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الأول </a:t>
              </a:r>
              <a:r>
                <a:rPr lang="ar-AE" sz="20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: ال</a:t>
              </a:r>
              <a:r>
                <a:rPr lang="ar-SA" sz="2000" b="1" dirty="0">
                  <a:solidFill>
                    <a:prstClr val="black"/>
                  </a:solidFill>
                  <a:latin typeface="Arial" panose="020B0604020202020204" pitchFamily="34" charset="0"/>
                </a:rPr>
                <a:t>حيوانات المهددة بالانقراض</a:t>
              </a:r>
              <a:endParaRPr 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85085" y="2090469"/>
              <a:ext cx="2834429" cy="64799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الأسبوع</a:t>
              </a:r>
              <a:r>
                <a:rPr kumimoji="0" lang="ar-SA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: الرابع</a:t>
              </a:r>
              <a:endPara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42728" y="3522498"/>
              <a:ext cx="2914625" cy="3476353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الهدف</a:t>
              </a:r>
              <a:r>
                <a:rPr kumimoji="0" lang="ar-SA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:</a:t>
              </a:r>
            </a:p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A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  <a:p>
              <a:pPr algn="r" rtl="1"/>
              <a:r>
                <a:rPr lang="ar-SA" b="1" dirty="0"/>
                <a:t>1.أن </a:t>
              </a:r>
              <a:r>
                <a:rPr lang="ar-AE" b="1" dirty="0"/>
                <a:t>يظهر فهمه للنص المعلوماتي من خلال الاجابة على الأسئلة</a:t>
              </a:r>
              <a:r>
                <a:rPr lang="ar-SA" b="1" dirty="0"/>
                <a:t>.</a:t>
              </a:r>
            </a:p>
            <a:p>
              <a:pPr algn="r" rtl="1"/>
              <a:endParaRPr lang="en-US" dirty="0"/>
            </a:p>
            <a:p>
              <a:pPr algn="r"/>
              <a:r>
                <a:rPr lang="ar-SA" b="1" dirty="0"/>
                <a:t>2.يحدد الغاية من النص المعلوماتي.</a:t>
              </a:r>
              <a:endParaRPr lang="ar-SA" sz="1600" dirty="0"/>
            </a:p>
            <a:p>
              <a:pPr algn="r" rtl="1"/>
              <a:endPara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: Rounded Corners 3">
            <a:extLst>
              <a:ext uri="{FF2B5EF4-FFF2-40B4-BE49-F238E27FC236}">
                <a16:creationId xmlns:a16="http://schemas.microsoft.com/office/drawing/2014/main" id="{2F173624-B55A-4705-ADD7-FAAD0D391EB7}"/>
              </a:ext>
            </a:extLst>
          </p:cNvPr>
          <p:cNvSpPr/>
          <p:nvPr/>
        </p:nvSpPr>
        <p:spPr>
          <a:xfrm>
            <a:off x="7699334" y="2723759"/>
            <a:ext cx="1501131" cy="520469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SHAGARA v2" pitchFamily="2" charset="0"/>
              </a:rPr>
              <a:t>أيام الأسبوع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SHAGARA v2" pitchFamily="2" charset="0"/>
            </a:endParaRPr>
          </a:p>
        </p:txBody>
      </p:sp>
      <p:sp>
        <p:nvSpPr>
          <p:cNvPr id="17" name="Rectangle: Rounded Corners 4">
            <a:extLst>
              <a:ext uri="{FF2B5EF4-FFF2-40B4-BE49-F238E27FC236}">
                <a16:creationId xmlns:a16="http://schemas.microsoft.com/office/drawing/2014/main" id="{E2CA12C4-3E22-4C53-AE0F-91CD968BF1AC}"/>
              </a:ext>
            </a:extLst>
          </p:cNvPr>
          <p:cNvSpPr/>
          <p:nvPr/>
        </p:nvSpPr>
        <p:spPr>
          <a:xfrm>
            <a:off x="7790490" y="3436154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الأحد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FEC86C9D-355E-44A5-B5CF-1419F3B0A89B}"/>
              </a:ext>
            </a:extLst>
          </p:cNvPr>
          <p:cNvSpPr/>
          <p:nvPr/>
        </p:nvSpPr>
        <p:spPr>
          <a:xfrm>
            <a:off x="7819886" y="4021190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الاثنين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0" name="Rectangle: Rounded Corners 8">
            <a:extLst>
              <a:ext uri="{FF2B5EF4-FFF2-40B4-BE49-F238E27FC236}">
                <a16:creationId xmlns:a16="http://schemas.microsoft.com/office/drawing/2014/main" id="{BD6B4CCD-B4F5-495D-BE40-039CC3FC5737}"/>
              </a:ext>
            </a:extLst>
          </p:cNvPr>
          <p:cNvSpPr/>
          <p:nvPr/>
        </p:nvSpPr>
        <p:spPr>
          <a:xfrm>
            <a:off x="7833802" y="4606226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الثلاثاء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2" name="Rectangle: Rounded Corners 9">
            <a:extLst>
              <a:ext uri="{FF2B5EF4-FFF2-40B4-BE49-F238E27FC236}">
                <a16:creationId xmlns:a16="http://schemas.microsoft.com/office/drawing/2014/main" id="{DC5D2947-ADFF-43CE-9067-5A6B44489D2B}"/>
              </a:ext>
            </a:extLst>
          </p:cNvPr>
          <p:cNvSpPr/>
          <p:nvPr/>
        </p:nvSpPr>
        <p:spPr>
          <a:xfrm>
            <a:off x="7761517" y="5124358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الاربعاء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sp>
        <p:nvSpPr>
          <p:cNvPr id="23" name="Rectangle: Rounded Corners 13">
            <a:extLst>
              <a:ext uri="{FF2B5EF4-FFF2-40B4-BE49-F238E27FC236}">
                <a16:creationId xmlns:a16="http://schemas.microsoft.com/office/drawing/2014/main" id="{503F02CF-35E3-442C-860B-546D8EAD824B}"/>
              </a:ext>
            </a:extLst>
          </p:cNvPr>
          <p:cNvSpPr/>
          <p:nvPr/>
        </p:nvSpPr>
        <p:spPr>
          <a:xfrm>
            <a:off x="7790490" y="5776301"/>
            <a:ext cx="1398104" cy="484719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HAGARA v2" pitchFamily="2" charset="0"/>
                <a:ea typeface="+mn-ea"/>
                <a:cs typeface="Times New Roman" panose="02020603050405020304" pitchFamily="18" charset="0"/>
              </a:rPr>
              <a:t>الخميس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HAGARA v2" pitchFamily="2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871311" y="3500765"/>
            <a:ext cx="5628086" cy="2760255"/>
            <a:chOff x="243917" y="4121239"/>
            <a:chExt cx="5628086" cy="2210921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8E92F7A-EF9B-4EF5-A3CF-EDFC05A8FD8D}"/>
                </a:ext>
              </a:extLst>
            </p:cNvPr>
            <p:cNvSpPr/>
            <p:nvPr/>
          </p:nvSpPr>
          <p:spPr>
            <a:xfrm>
              <a:off x="319132" y="413011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8B6B5B8-D223-4973-8FE2-CCC2A5CC6AC2}"/>
                </a:ext>
              </a:extLst>
            </p:cNvPr>
            <p:cNvSpPr/>
            <p:nvPr/>
          </p:nvSpPr>
          <p:spPr>
            <a:xfrm>
              <a:off x="1000417" y="412123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3D960879-600C-4CC7-9C77-3901D994348D}"/>
                </a:ext>
              </a:extLst>
            </p:cNvPr>
            <p:cNvSpPr/>
            <p:nvPr/>
          </p:nvSpPr>
          <p:spPr>
            <a:xfrm>
              <a:off x="1669961" y="4149244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B557BE-0503-401D-AD2A-673B62F70CD0}"/>
                </a:ext>
              </a:extLst>
            </p:cNvPr>
            <p:cNvSpPr/>
            <p:nvPr/>
          </p:nvSpPr>
          <p:spPr>
            <a:xfrm>
              <a:off x="2336579" y="414486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4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76E09C0F-8798-4838-A473-50AE80F17126}"/>
                </a:ext>
              </a:extLst>
            </p:cNvPr>
            <p:cNvSpPr/>
            <p:nvPr/>
          </p:nvSpPr>
          <p:spPr>
            <a:xfrm>
              <a:off x="3040011" y="414566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5</a:t>
              </a:r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792FF6B0-251D-4874-B152-E29C4CB22F51}"/>
                </a:ext>
              </a:extLst>
            </p:cNvPr>
            <p:cNvSpPr/>
            <p:nvPr/>
          </p:nvSpPr>
          <p:spPr>
            <a:xfrm>
              <a:off x="3764928" y="414566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6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D7139785-53FF-4A62-B590-1E6D1C252F22}"/>
                </a:ext>
              </a:extLst>
            </p:cNvPr>
            <p:cNvSpPr/>
            <p:nvPr/>
          </p:nvSpPr>
          <p:spPr>
            <a:xfrm>
              <a:off x="4479885" y="415497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7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D0B42F98-007E-419B-B9C7-EE74CD773C25}"/>
                </a:ext>
              </a:extLst>
            </p:cNvPr>
            <p:cNvSpPr/>
            <p:nvPr/>
          </p:nvSpPr>
          <p:spPr>
            <a:xfrm>
              <a:off x="5287937" y="414367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8</a:t>
              </a:r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A5AA35F7-7B31-46EA-A31A-FB218323D09A}"/>
                </a:ext>
              </a:extLst>
            </p:cNvPr>
            <p:cNvSpPr/>
            <p:nvPr/>
          </p:nvSpPr>
          <p:spPr>
            <a:xfrm>
              <a:off x="317589" y="4776941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99AA5176-C089-4CF8-A3C1-EF55FBB1B5B0}"/>
                </a:ext>
              </a:extLst>
            </p:cNvPr>
            <p:cNvSpPr/>
            <p:nvPr/>
          </p:nvSpPr>
          <p:spPr>
            <a:xfrm>
              <a:off x="999021" y="4783221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10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EE42A342-C1F8-4E21-A683-2505790BA0A5}"/>
                </a:ext>
              </a:extLst>
            </p:cNvPr>
            <p:cNvSpPr/>
            <p:nvPr/>
          </p:nvSpPr>
          <p:spPr>
            <a:xfrm>
              <a:off x="1681003" y="473491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11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C1B278-176A-47B7-9B24-85CF1D5E012C}"/>
                </a:ext>
              </a:extLst>
            </p:cNvPr>
            <p:cNvSpPr/>
            <p:nvPr/>
          </p:nvSpPr>
          <p:spPr>
            <a:xfrm>
              <a:off x="2383923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12</a:t>
              </a: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2FAAE0-AE9C-4086-945B-DAE9657ED0C1}"/>
                </a:ext>
              </a:extLst>
            </p:cNvPr>
            <p:cNvSpPr/>
            <p:nvPr/>
          </p:nvSpPr>
          <p:spPr>
            <a:xfrm>
              <a:off x="3065355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13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0C8B4D3F-A885-451C-921E-E4C24AF36CD1}"/>
                </a:ext>
              </a:extLst>
            </p:cNvPr>
            <p:cNvSpPr/>
            <p:nvPr/>
          </p:nvSpPr>
          <p:spPr>
            <a:xfrm>
              <a:off x="3796512" y="473155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14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E43F4434-3737-4D15-A796-FA3A2D5E1732}"/>
                </a:ext>
              </a:extLst>
            </p:cNvPr>
            <p:cNvSpPr/>
            <p:nvPr/>
          </p:nvSpPr>
          <p:spPr>
            <a:xfrm>
              <a:off x="4532681" y="471140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15</a:t>
              </a:r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5BD40BE5-D79C-4E12-8789-1F3DB9506EE4}"/>
                </a:ext>
              </a:extLst>
            </p:cNvPr>
            <p:cNvSpPr/>
            <p:nvPr/>
          </p:nvSpPr>
          <p:spPr>
            <a:xfrm>
              <a:off x="5318400" y="4776940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16</a:t>
              </a:r>
            </a:p>
          </p:txBody>
        </p:sp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12FCC3EE-8C98-4FC6-9996-4B7172179024}"/>
                </a:ext>
              </a:extLst>
            </p:cNvPr>
            <p:cNvSpPr/>
            <p:nvPr/>
          </p:nvSpPr>
          <p:spPr>
            <a:xfrm>
              <a:off x="297085" y="535582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17</a:t>
              </a: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C6022508-FD07-4618-B594-85A96A6F2222}"/>
                </a:ext>
              </a:extLst>
            </p:cNvPr>
            <p:cNvSpPr/>
            <p:nvPr/>
          </p:nvSpPr>
          <p:spPr>
            <a:xfrm>
              <a:off x="956044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18</a:t>
              </a:r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2FFB2CA-49BF-42F4-84B9-7D0B5E282270}"/>
                </a:ext>
              </a:extLst>
            </p:cNvPr>
            <p:cNvSpPr/>
            <p:nvPr/>
          </p:nvSpPr>
          <p:spPr>
            <a:xfrm>
              <a:off x="1631865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19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1C4ADDF1-428F-47AA-9A24-C0A88822EC41}"/>
                </a:ext>
              </a:extLst>
            </p:cNvPr>
            <p:cNvSpPr/>
            <p:nvPr/>
          </p:nvSpPr>
          <p:spPr>
            <a:xfrm>
              <a:off x="2378475" y="529607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20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39A7C66C-763D-47CB-B45A-9A77B4E70C2C}"/>
                </a:ext>
              </a:extLst>
            </p:cNvPr>
            <p:cNvSpPr/>
            <p:nvPr/>
          </p:nvSpPr>
          <p:spPr>
            <a:xfrm>
              <a:off x="3087961" y="529829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21</a:t>
              </a:r>
            </a:p>
          </p:txBody>
        </p:sp>
        <p:sp>
          <p:nvSpPr>
            <p:cNvPr id="46" name="Rectangle: Rounded Corners 46">
              <a:extLst>
                <a:ext uri="{FF2B5EF4-FFF2-40B4-BE49-F238E27FC236}">
                  <a16:creationId xmlns:a16="http://schemas.microsoft.com/office/drawing/2014/main" id="{C5AD78FA-2333-4AEE-B11C-1C7B27F657CE}"/>
                </a:ext>
              </a:extLst>
            </p:cNvPr>
            <p:cNvSpPr/>
            <p:nvPr/>
          </p:nvSpPr>
          <p:spPr>
            <a:xfrm>
              <a:off x="3769357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22</a:t>
              </a:r>
            </a:p>
          </p:txBody>
        </p:sp>
        <p:sp>
          <p:nvSpPr>
            <p:cNvPr id="47" name="Rectangle: Rounded Corners 47">
              <a:extLst>
                <a:ext uri="{FF2B5EF4-FFF2-40B4-BE49-F238E27FC236}">
                  <a16:creationId xmlns:a16="http://schemas.microsoft.com/office/drawing/2014/main" id="{E3DDAD9A-A899-4389-A5C4-6D489DA73F08}"/>
                </a:ext>
              </a:extLst>
            </p:cNvPr>
            <p:cNvSpPr/>
            <p:nvPr/>
          </p:nvSpPr>
          <p:spPr>
            <a:xfrm>
              <a:off x="4501717" y="5312532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23</a:t>
              </a:r>
            </a:p>
          </p:txBody>
        </p:sp>
        <p:sp>
          <p:nvSpPr>
            <p:cNvPr id="48" name="Rectangle: Rounded Corners 48">
              <a:extLst>
                <a:ext uri="{FF2B5EF4-FFF2-40B4-BE49-F238E27FC236}">
                  <a16:creationId xmlns:a16="http://schemas.microsoft.com/office/drawing/2014/main" id="{E3F7C58D-3790-4CB4-8FC9-5A338C4B3033}"/>
                </a:ext>
              </a:extLst>
            </p:cNvPr>
            <p:cNvSpPr/>
            <p:nvPr/>
          </p:nvSpPr>
          <p:spPr>
            <a:xfrm>
              <a:off x="5309301" y="5311968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24</a:t>
              </a:r>
            </a:p>
          </p:txBody>
        </p:sp>
        <p:sp>
          <p:nvSpPr>
            <p:cNvPr id="49" name="Rectangle: Rounded Corners 64">
              <a:extLst>
                <a:ext uri="{FF2B5EF4-FFF2-40B4-BE49-F238E27FC236}">
                  <a16:creationId xmlns:a16="http://schemas.microsoft.com/office/drawing/2014/main" id="{EDF5AA57-D506-4870-AA4C-8B08510639B4}"/>
                </a:ext>
              </a:extLst>
            </p:cNvPr>
            <p:cNvSpPr/>
            <p:nvPr/>
          </p:nvSpPr>
          <p:spPr>
            <a:xfrm>
              <a:off x="243917" y="5937965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25</a:t>
              </a:r>
            </a:p>
          </p:txBody>
        </p:sp>
        <p:sp>
          <p:nvSpPr>
            <p:cNvPr id="50" name="Rectangle: Rounded Corners 65">
              <a:extLst>
                <a:ext uri="{FF2B5EF4-FFF2-40B4-BE49-F238E27FC236}">
                  <a16:creationId xmlns:a16="http://schemas.microsoft.com/office/drawing/2014/main" id="{0B7F54D3-3CF1-47DA-BB93-01D7FA357F9C}"/>
                </a:ext>
              </a:extLst>
            </p:cNvPr>
            <p:cNvSpPr/>
            <p:nvPr/>
          </p:nvSpPr>
          <p:spPr>
            <a:xfrm>
              <a:off x="918057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26</a:t>
              </a:r>
            </a:p>
          </p:txBody>
        </p:sp>
        <p:sp>
          <p:nvSpPr>
            <p:cNvPr id="51" name="Rectangle: Rounded Corners 66">
              <a:extLst>
                <a:ext uri="{FF2B5EF4-FFF2-40B4-BE49-F238E27FC236}">
                  <a16:creationId xmlns:a16="http://schemas.microsoft.com/office/drawing/2014/main" id="{982144DF-2B20-4423-8E0B-1959F3BD625B}"/>
                </a:ext>
              </a:extLst>
            </p:cNvPr>
            <p:cNvSpPr/>
            <p:nvPr/>
          </p:nvSpPr>
          <p:spPr>
            <a:xfrm>
              <a:off x="1578697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27</a:t>
              </a:r>
            </a:p>
          </p:txBody>
        </p:sp>
        <p:sp>
          <p:nvSpPr>
            <p:cNvPr id="52" name="Rectangle: Rounded Corners 67">
              <a:extLst>
                <a:ext uri="{FF2B5EF4-FFF2-40B4-BE49-F238E27FC236}">
                  <a16:creationId xmlns:a16="http://schemas.microsoft.com/office/drawing/2014/main" id="{19750440-D01C-4B2E-A552-7D6F2AFBBDBA}"/>
                </a:ext>
              </a:extLst>
            </p:cNvPr>
            <p:cNvSpPr/>
            <p:nvPr/>
          </p:nvSpPr>
          <p:spPr>
            <a:xfrm>
              <a:off x="2325308" y="5878217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28</a:t>
              </a:r>
            </a:p>
          </p:txBody>
        </p:sp>
        <p:sp>
          <p:nvSpPr>
            <p:cNvPr id="53" name="Rectangle: Rounded Corners 68">
              <a:extLst>
                <a:ext uri="{FF2B5EF4-FFF2-40B4-BE49-F238E27FC236}">
                  <a16:creationId xmlns:a16="http://schemas.microsoft.com/office/drawing/2014/main" id="{F0292D2E-27E5-40C7-9089-01413E4F9882}"/>
                </a:ext>
              </a:extLst>
            </p:cNvPr>
            <p:cNvSpPr/>
            <p:nvPr/>
          </p:nvSpPr>
          <p:spPr>
            <a:xfrm>
              <a:off x="3034793" y="5880439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29</a:t>
              </a:r>
            </a:p>
          </p:txBody>
        </p:sp>
        <p:sp>
          <p:nvSpPr>
            <p:cNvPr id="54" name="Rectangle: Rounded Corners 69">
              <a:extLst>
                <a:ext uri="{FF2B5EF4-FFF2-40B4-BE49-F238E27FC236}">
                  <a16:creationId xmlns:a16="http://schemas.microsoft.com/office/drawing/2014/main" id="{2B1DD449-B0FE-4076-9445-D74AAB1287A4}"/>
                </a:ext>
              </a:extLst>
            </p:cNvPr>
            <p:cNvSpPr/>
            <p:nvPr/>
          </p:nvSpPr>
          <p:spPr>
            <a:xfrm>
              <a:off x="3716189" y="5894673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30</a:t>
              </a:r>
            </a:p>
          </p:txBody>
        </p:sp>
        <p:sp>
          <p:nvSpPr>
            <p:cNvPr id="55" name="Rectangle: Rounded Corners 70">
              <a:extLst>
                <a:ext uri="{FF2B5EF4-FFF2-40B4-BE49-F238E27FC236}">
                  <a16:creationId xmlns:a16="http://schemas.microsoft.com/office/drawing/2014/main" id="{F35F665C-BE18-4E2E-8B7B-4059C70F6235}"/>
                </a:ext>
              </a:extLst>
            </p:cNvPr>
            <p:cNvSpPr/>
            <p:nvPr/>
          </p:nvSpPr>
          <p:spPr>
            <a:xfrm>
              <a:off x="4504237" y="5864468"/>
              <a:ext cx="553603" cy="394195"/>
            </a:xfrm>
            <a:prstGeom prst="round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HAGARA v2" pitchFamily="2" charset="0"/>
                  <a:ea typeface="+mn-ea"/>
                  <a:cs typeface="SHAGARA v2" pitchFamily="2" charset="0"/>
                </a:rPr>
                <a:t>31</a:t>
              </a: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281825" y="1566366"/>
            <a:ext cx="7420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b="1" dirty="0">
                <a:solidFill>
                  <a:srgbClr val="5B9BD5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Arial" panose="020B0604020202020204" pitchFamily="34" charset="0"/>
              </a:rPr>
              <a:t>حيوانات مهددة بالانقراض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فهم</a:t>
            </a:r>
            <a:r>
              <a:rPr kumimoji="0" lang="ar-SA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cs typeface="Arial" panose="020B0604020202020204" pitchFamily="34" charset="0"/>
              </a:rPr>
              <a:t> واستيعاب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3902283" y="4921893"/>
            <a:ext cx="716661" cy="686452"/>
          </a:xfrm>
          <a:prstGeom prst="ellipse">
            <a:avLst/>
          </a:prstGeom>
          <a:noFill/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black"/>
                </a:solidFill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7701974" y="3992903"/>
            <a:ext cx="1575136" cy="600390"/>
          </a:xfrm>
          <a:prstGeom prst="ellipse">
            <a:avLst/>
          </a:prstGeom>
          <a:noFill/>
          <a:ln w="38100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28575">
                <a:solidFill>
                  <a:prstClr val="black"/>
                </a:solidFill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" y="7037"/>
            <a:ext cx="2048177" cy="156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477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783 -0.07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21901 -0.166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22631 -0.2520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-0.2237 -0.33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85" y="-1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22109 -0.4236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55" y="-2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2" grpId="0" animBg="1"/>
      <p:bldP spid="23" grpId="0" animBg="1"/>
      <p:bldP spid="56" grpId="0"/>
      <p:bldP spid="57" grpId="0" animBg="1"/>
      <p:bldP spid="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9392-6910-41E9-9415-56EBFBB1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642770"/>
          </a:xfrm>
        </p:spPr>
        <p:txBody>
          <a:bodyPr>
            <a:normAutofit/>
          </a:bodyPr>
          <a:lstStyle/>
          <a:p>
            <a:pPr algn="ctr"/>
            <a:r>
              <a:rPr lang="ar-EG" sz="5400" dirty="0">
                <a:highlight>
                  <a:srgbClr val="00FFFF"/>
                </a:highlight>
              </a:rPr>
              <a:t>جولة افتراضية ثانية إلى مدينة الشارقة نتعرف من خلالها على بعض الحيوانات المهددة بالانقراض </a:t>
            </a:r>
            <a:br>
              <a:rPr lang="ar-EG" sz="5400" dirty="0">
                <a:highlight>
                  <a:srgbClr val="00FFFF"/>
                </a:highlight>
              </a:rPr>
            </a:br>
            <a:endParaRPr lang="en-US" sz="5400" dirty="0">
              <a:highlight>
                <a:srgbClr val="00FF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58D00-E4B0-4E3D-942F-78D6C8416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8" t="19569" r="40820" b="12690"/>
          <a:stretch/>
        </p:blipFill>
        <p:spPr>
          <a:xfrm>
            <a:off x="885825" y="1685925"/>
            <a:ext cx="10472738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28391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D2BF4C-AAAF-4B9C-A4A2-964220DA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56" t="18527" r="15273" b="7271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123C99-68A3-421D-B44B-30940B9111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72" t="20819" r="15273" b="6228"/>
          <a:stretch/>
        </p:blipFill>
        <p:spPr>
          <a:xfrm>
            <a:off x="0" y="0"/>
            <a:ext cx="5972175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1C03DA-5A80-4E37-BC1E-730F32672F84}"/>
              </a:ext>
            </a:extLst>
          </p:cNvPr>
          <p:cNvSpPr/>
          <p:nvPr/>
        </p:nvSpPr>
        <p:spPr>
          <a:xfrm>
            <a:off x="519613" y="5474369"/>
            <a:ext cx="4932947" cy="101065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b="1" dirty="0">
                <a:solidFill>
                  <a:srgbClr val="FF0000"/>
                </a:solidFill>
              </a:rPr>
              <a:t>ما الذي يساعد الطهر العربي على الثبات وعدم الانزلاق ؟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5B54F-0468-48D7-9709-949053173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793" y="6184232"/>
            <a:ext cx="952207" cy="54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33D648-8CF3-4406-9A9B-68A5A87152B3}"/>
              </a:ext>
            </a:extLst>
          </p:cNvPr>
          <p:cNvSpPr txBox="1"/>
          <p:nvPr/>
        </p:nvSpPr>
        <p:spPr>
          <a:xfrm>
            <a:off x="0" y="0"/>
            <a:ext cx="301992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400" b="1" dirty="0"/>
              <a:t>كتاب الطالب  صفحة 121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4942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BA6C27-844E-48E7-B656-A308C2E77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168" t="12690" r="14453" b="17276"/>
          <a:stretch/>
        </p:blipFill>
        <p:spPr>
          <a:xfrm>
            <a:off x="6615114" y="0"/>
            <a:ext cx="5576886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A25C3-389B-495E-AF6D-4E60B6D70D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11" t="19151" r="24766" b="6853"/>
          <a:stretch/>
        </p:blipFill>
        <p:spPr>
          <a:xfrm>
            <a:off x="0" y="0"/>
            <a:ext cx="650081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33CF17-F0EA-4EB5-A89C-71E44D3FD8BB}"/>
              </a:ext>
            </a:extLst>
          </p:cNvPr>
          <p:cNvSpPr txBox="1"/>
          <p:nvPr/>
        </p:nvSpPr>
        <p:spPr>
          <a:xfrm>
            <a:off x="6972300" y="0"/>
            <a:ext cx="3186113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800" b="1" dirty="0"/>
              <a:t>كتاب الطالب  صفحة 122</a:t>
            </a:r>
            <a:endParaRPr lang="en-US" sz="28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B56A9F-4BCF-4C67-94A7-B269BA8E41AE}"/>
              </a:ext>
            </a:extLst>
          </p:cNvPr>
          <p:cNvSpPr/>
          <p:nvPr/>
        </p:nvSpPr>
        <p:spPr>
          <a:xfrm>
            <a:off x="6500814" y="5787189"/>
            <a:ext cx="4002754" cy="9264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لماذا يعد الطهر العربي الحيوان الثديي الوحيد المتوطن في الإمارات 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25E0FB-3752-4197-8636-37C169BD1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568" y="4283243"/>
            <a:ext cx="3284621" cy="641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70209-E3C0-44B8-A002-B473BD484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4653" y="4892843"/>
            <a:ext cx="3627520" cy="641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9B2F20F-D649-47C4-87C5-0DFEA5C2150E}"/>
              </a:ext>
            </a:extLst>
          </p:cNvPr>
          <p:cNvSpPr/>
          <p:nvPr/>
        </p:nvSpPr>
        <p:spPr>
          <a:xfrm>
            <a:off x="2187118" y="3197392"/>
            <a:ext cx="2875797" cy="4632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400" b="1" dirty="0">
                <a:solidFill>
                  <a:srgbClr val="FF0000"/>
                </a:solidFill>
              </a:rPr>
              <a:t>ماذا يعني حيوان متوطن 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C0B161-8B33-43C4-A9E4-FAD66E1F7CDD}"/>
              </a:ext>
            </a:extLst>
          </p:cNvPr>
          <p:cNvSpPr/>
          <p:nvPr/>
        </p:nvSpPr>
        <p:spPr>
          <a:xfrm>
            <a:off x="4115303" y="5137484"/>
            <a:ext cx="2165684" cy="1600199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37" b="9741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13468" y="2334704"/>
            <a:ext cx="1725375" cy="172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7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609600" y="6169635"/>
            <a:ext cx="7818120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143" b="1" dirty="0">
                <a:solidFill>
                  <a:schemeClr val="accent2"/>
                </a:solidFill>
              </a:rPr>
              <a:t>2. </a:t>
            </a:r>
            <a:r>
              <a:rPr lang="ar-SA" sz="3143" b="1" dirty="0">
                <a:solidFill>
                  <a:schemeClr val="accent2"/>
                </a:solidFill>
              </a:rPr>
              <a:t>ماذا فعلت الدولة لحماية الحيوانات من الانقراض؟</a:t>
            </a:r>
            <a:endParaRPr lang="en-US" sz="3143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05292" y="361766"/>
            <a:ext cx="2079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>
                <a:solidFill>
                  <a:schemeClr val="accent4">
                    <a:lumMod val="75000"/>
                  </a:schemeClr>
                </a:solidFill>
              </a:rPr>
              <a:t>ما نوع النص؟</a:t>
            </a:r>
            <a:endParaRPr lang="en-US" sz="3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162" y="3319956"/>
            <a:ext cx="2823209" cy="10596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SA" sz="3143" b="1" dirty="0">
                <a:solidFill>
                  <a:schemeClr val="accent1">
                    <a:lumMod val="50000"/>
                  </a:schemeClr>
                </a:solidFill>
              </a:rPr>
              <a:t>عدد بعض الحيوانات</a:t>
            </a:r>
          </a:p>
          <a:p>
            <a:pPr algn="r" rtl="1"/>
            <a:r>
              <a:rPr lang="ar-SA" sz="3143" b="1" dirty="0">
                <a:solidFill>
                  <a:schemeClr val="accent1">
                    <a:lumMod val="50000"/>
                  </a:schemeClr>
                </a:solidFill>
              </a:rPr>
              <a:t> المهددة بالانقراض.</a:t>
            </a:r>
            <a:endParaRPr lang="en-US" sz="3143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01348" y="3994064"/>
            <a:ext cx="3193503" cy="15433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AE" sz="3143" b="1" dirty="0">
                <a:solidFill>
                  <a:srgbClr val="FF0000"/>
                </a:solidFill>
              </a:rPr>
              <a:t>4. </a:t>
            </a:r>
            <a:r>
              <a:rPr lang="ar-SA" sz="3143" b="1" dirty="0">
                <a:solidFill>
                  <a:srgbClr val="FF0000"/>
                </a:solidFill>
              </a:rPr>
              <a:t>صف شعورك اتجاه </a:t>
            </a:r>
          </a:p>
          <a:p>
            <a:pPr algn="r" rtl="1"/>
            <a:r>
              <a:rPr lang="ar-SA" sz="3143" b="1" dirty="0">
                <a:solidFill>
                  <a:srgbClr val="FF0000"/>
                </a:solidFill>
              </a:rPr>
              <a:t>ما تقدمه الدولة </a:t>
            </a:r>
          </a:p>
          <a:p>
            <a:pPr algn="r" rtl="1"/>
            <a:r>
              <a:rPr lang="ar-SA" sz="3143" b="1" dirty="0">
                <a:solidFill>
                  <a:srgbClr val="FF0000"/>
                </a:solidFill>
              </a:rPr>
              <a:t> لحماية الحيوانات</a:t>
            </a:r>
            <a:endParaRPr lang="ar-AE" sz="3143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00544" y="911624"/>
            <a:ext cx="8584163" cy="5389463"/>
            <a:chOff x="1981200" y="1076237"/>
            <a:chExt cx="12017828" cy="7545248"/>
          </a:xfrm>
        </p:grpSpPr>
        <p:pic>
          <p:nvPicPr>
            <p:cNvPr id="1028" name="Picture 4" descr="أسماء الإشارة بطريقة الخريطة الذهنية - لغة عربية للصف الرابع الإبتدائي -  موقع نفهم - موقع نفهم - YouTub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2500" b="90000" l="7734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20" t="18706" r="31716" b="13041"/>
            <a:stretch/>
          </p:blipFill>
          <p:spPr bwMode="auto">
            <a:xfrm>
              <a:off x="1981200" y="1076237"/>
              <a:ext cx="12017828" cy="7545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475893" y="2786743"/>
              <a:ext cx="3435097" cy="2895599"/>
            </a:xfrm>
            <a:prstGeom prst="rect">
              <a:avLst/>
            </a:prstGeom>
            <a:solidFill>
              <a:srgbClr val="44ADCB"/>
            </a:solidFill>
            <a:ln>
              <a:solidFill>
                <a:srgbClr val="47B5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4000" b="1" dirty="0">
                  <a:solidFill>
                    <a:schemeClr val="bg1"/>
                  </a:solidFill>
                </a:rPr>
                <a:t>الحيوانات المهددة بالانقراض</a:t>
              </a:r>
              <a:endParaRPr lang="en-US" sz="4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32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9392-6910-41E9-9415-56EBFBB1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642770"/>
          </a:xfrm>
        </p:spPr>
        <p:txBody>
          <a:bodyPr>
            <a:normAutofit/>
          </a:bodyPr>
          <a:lstStyle/>
          <a:p>
            <a:pPr algn="ctr"/>
            <a:r>
              <a:rPr lang="ar-EG" sz="5400" dirty="0">
                <a:highlight>
                  <a:srgbClr val="FF00FF"/>
                </a:highlight>
              </a:rPr>
              <a:t>جولة افتراضية إلى مدينة العين نتعرف من خلالها على بعض الحيوانات المهددة بالانقراض </a:t>
            </a:r>
            <a:br>
              <a:rPr lang="ar-EG" sz="5400" dirty="0">
                <a:highlight>
                  <a:srgbClr val="FF00FF"/>
                </a:highlight>
              </a:rPr>
            </a:br>
            <a:endParaRPr lang="en-US" sz="5400" dirty="0">
              <a:highlight>
                <a:srgbClr val="FF00FF"/>
              </a:highligh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525F4B-8628-43EB-81B9-40466C4EF0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8" t="45399" r="75870" b="17667"/>
          <a:stretch/>
        </p:blipFill>
        <p:spPr>
          <a:xfrm>
            <a:off x="556591" y="1689652"/>
            <a:ext cx="11078817" cy="516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1740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toy&#10;&#10;Description automatically generated">
            <a:extLst>
              <a:ext uri="{FF2B5EF4-FFF2-40B4-BE49-F238E27FC236}">
                <a16:creationId xmlns:a16="http://schemas.microsoft.com/office/drawing/2014/main" id="{95554382-C997-4A07-9B79-7DC00735EE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55" b="99805" l="1641" r="97500">
                        <a14:foregroundMark x1="6094" y1="6250" x2="8047" y2="18652"/>
                        <a14:foregroundMark x1="7891" y1="18457" x2="15000" y2="29785"/>
                        <a14:foregroundMark x1="10625" y1="36523" x2="45859" y2="45020"/>
                        <a14:foregroundMark x1="45859" y1="45020" x2="88750" y2="76074"/>
                        <a14:foregroundMark x1="88750" y1="76074" x2="89844" y2="81738"/>
                        <a14:foregroundMark x1="89688" y1="82324" x2="76797" y2="89160"/>
                        <a14:foregroundMark x1="76797" y1="89160" x2="61719" y2="91406"/>
                        <a14:foregroundMark x1="61719" y1="91406" x2="61563" y2="91602"/>
                        <a14:foregroundMark x1="58281" y1="90430" x2="44844" y2="86133"/>
                        <a14:foregroundMark x1="44844" y1="86133" x2="39688" y2="88574"/>
                        <a14:foregroundMark x1="39688" y1="88574" x2="37344" y2="85742"/>
                        <a14:foregroundMark x1="37188" y1="86133" x2="37109" y2="88574"/>
                        <a14:foregroundMark x1="39375" y1="94922" x2="39375" y2="94922"/>
                        <a14:foregroundMark x1="39375" y1="93848" x2="39375" y2="91797"/>
                        <a14:foregroundMark x1="39375" y1="91895" x2="39375" y2="99902"/>
                        <a14:foregroundMark x1="39375" y1="99512" x2="39375" y2="99512"/>
                        <a14:foregroundMark x1="13281" y1="88770" x2="6094" y2="91797"/>
                        <a14:foregroundMark x1="6094" y1="91797" x2="5859" y2="93457"/>
                        <a14:foregroundMark x1="6875" y1="28223" x2="5703" y2="20313"/>
                        <a14:foregroundMark x1="5703" y1="20313" x2="8438" y2="11523"/>
                        <a14:foregroundMark x1="7344" y1="12793" x2="61797" y2="54102"/>
                        <a14:foregroundMark x1="59531" y1="48828" x2="35156" y2="37305"/>
                        <a14:foregroundMark x1="35156" y1="37305" x2="13906" y2="33105"/>
                        <a14:foregroundMark x1="13906" y1="33105" x2="13438" y2="32422"/>
                        <a14:foregroundMark x1="13438" y1="32227" x2="27969" y2="16992"/>
                        <a14:foregroundMark x1="24141" y1="13184" x2="24141" y2="13184"/>
                        <a14:foregroundMark x1="21953" y1="13770" x2="21953" y2="13770"/>
                        <a14:foregroundMark x1="20000" y1="13770" x2="20000" y2="13770"/>
                        <a14:foregroundMark x1="16406" y1="13379" x2="15703" y2="13770"/>
                        <a14:foregroundMark x1="15469" y1="13965" x2="12578" y2="15234"/>
                        <a14:foregroundMark x1="12578" y1="15234" x2="17500" y2="16211"/>
                        <a14:foregroundMark x1="17500" y1="16211" x2="22578" y2="29980"/>
                        <a14:foregroundMark x1="20313" y1="7910" x2="20313" y2="7910"/>
                        <a14:foregroundMark x1="18906" y1="9570" x2="18906" y2="9570"/>
                        <a14:foregroundMark x1="17266" y1="11719" x2="17266" y2="11719"/>
                        <a14:foregroundMark x1="17500" y1="10547" x2="17500" y2="10547"/>
                        <a14:foregroundMark x1="13516" y1="4883" x2="13516" y2="4883"/>
                        <a14:foregroundMark x1="13594" y1="8691" x2="13594" y2="8691"/>
                        <a14:foregroundMark x1="13438" y1="10938" x2="13438" y2="10938"/>
                        <a14:foregroundMark x1="4219" y1="18848" x2="4219" y2="18848"/>
                        <a14:foregroundMark x1="6016" y1="10352" x2="6016" y2="10352"/>
                        <a14:foregroundMark x1="9531" y1="12598" x2="9531" y2="12598"/>
                        <a14:foregroundMark x1="45078" y1="95117" x2="45078" y2="95117"/>
                        <a14:foregroundMark x1="43438" y1="94531" x2="43438" y2="94531"/>
                        <a14:foregroundMark x1="52812" y1="94531" x2="52812" y2="94531"/>
                        <a14:foregroundMark x1="54531" y1="92090" x2="54531" y2="92090"/>
                        <a14:foregroundMark x1="55000" y1="96484" x2="55000" y2="96484"/>
                        <a14:foregroundMark x1="55000" y1="98340" x2="55000" y2="98340"/>
                        <a14:foregroundMark x1="73281" y1="93262" x2="73281" y2="93262"/>
                        <a14:foregroundMark x1="72891" y1="88965" x2="72734" y2="86621"/>
                        <a14:foregroundMark x1="71172" y1="96484" x2="71172" y2="96484"/>
                        <a14:foregroundMark x1="71172" y1="96094" x2="70469" y2="99902"/>
                        <a14:foregroundMark x1="92344" y1="81934" x2="92344" y2="81934"/>
                        <a14:foregroundMark x1="91797" y1="83496" x2="93125" y2="81934"/>
                        <a14:foregroundMark x1="91406" y1="71191" x2="92031" y2="70996"/>
                        <a14:foregroundMark x1="77813" y1="75586" x2="77734" y2="76660"/>
                        <a14:foregroundMark x1="52969" y1="98926" x2="36953" y2="93652"/>
                        <a14:foregroundMark x1="36953" y1="93652" x2="25000" y2="94727"/>
                        <a14:foregroundMark x1="25000" y1="94727" x2="8359" y2="90430"/>
                        <a14:foregroundMark x1="8359" y1="90430" x2="4219" y2="96680"/>
                        <a14:foregroundMark x1="4219" y1="96680" x2="1719" y2="91113"/>
                        <a14:foregroundMark x1="1719" y1="91113" x2="1641" y2="90625"/>
                        <a14:foregroundMark x1="91094" y1="90625" x2="97500" y2="94922"/>
                        <a14:foregroundMark x1="96094" y1="85742" x2="94609" y2="62012"/>
                        <a14:foregroundMark x1="94609" y1="62012" x2="94609" y2="62012"/>
                        <a14:foregroundMark x1="94375" y1="61426" x2="67266" y2="13965"/>
                        <a14:foregroundMark x1="67266" y1="13965" x2="63203" y2="7910"/>
                        <a14:foregroundMark x1="63203" y1="7910" x2="53984" y2="1758"/>
                        <a14:foregroundMark x1="53984" y1="1758" x2="40078" y2="1855"/>
                        <a14:foregroundMark x1="40078" y1="1855" x2="37344" y2="3613"/>
                        <a14:foregroundMark x1="32656" y1="8105" x2="13984" y2="17188"/>
                        <a14:foregroundMark x1="52578" y1="76270" x2="56563" y2="90039"/>
                        <a14:foregroundMark x1="58125" y1="91602" x2="65859" y2="98535"/>
                        <a14:foregroundMark x1="65859" y1="98535" x2="71016" y2="97754"/>
                        <a14:foregroundMark x1="71016" y1="97754" x2="72344" y2="96289"/>
                        <a14:foregroundMark x1="72969" y1="93262" x2="88828" y2="93652"/>
                        <a14:foregroundMark x1="20000" y1="94531" x2="13750" y2="96289"/>
                        <a14:foregroundMark x1="85781" y1="66309" x2="85781" y2="66309"/>
                        <a14:foregroundMark x1="85547" y1="66113" x2="82656" y2="65039"/>
                        <a14:backgroundMark x1="25703" y1="88574" x2="25703" y2="88574"/>
                        <a14:backgroundMark x1="25234" y1="89160" x2="24844" y2="90820"/>
                        <a14:backgroundMark x1="24297" y1="94531" x2="24297" y2="94531"/>
                        <a14:backgroundMark x1="24063" y1="94043" x2="24063" y2="94043"/>
                        <a14:backgroundMark x1="23750" y1="94434" x2="23750" y2="94434"/>
                        <a14:backgroundMark x1="29063" y1="91016" x2="29063" y2="91016"/>
                        <a14:backgroundMark x1="30938" y1="91016" x2="30938" y2="91016"/>
                        <a14:backgroundMark x1="33125" y1="91016" x2="33125" y2="91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146"/>
            <a:ext cx="1219200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0565F0D-9DF3-4D54-BA17-890B0333F18D}"/>
              </a:ext>
            </a:extLst>
          </p:cNvPr>
          <p:cNvSpPr/>
          <p:nvPr/>
        </p:nvSpPr>
        <p:spPr>
          <a:xfrm>
            <a:off x="5149517" y="545906"/>
            <a:ext cx="5968244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https://wordwall.net/ar/resource/21516548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4C84C42-0E4A-4F96-B3B5-935EC0BFB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250" b="79333" l="20250" r="80000">
                        <a14:foregroundMark x1="59167" y1="22167" x2="76000" y2="31833"/>
                        <a14:foregroundMark x1="75000" y1="26833" x2="75000" y2="26833"/>
                        <a14:foregroundMark x1="59750" y1="19250" x2="59750" y2="19250"/>
                        <a14:foregroundMark x1="80083" y1="32000" x2="80083" y2="32000"/>
                        <a14:foregroundMark x1="72500" y1="35083" x2="31167" y2="73917"/>
                        <a14:foregroundMark x1="31167" y1="73917" x2="31167" y2="73917"/>
                        <a14:foregroundMark x1="33833" y1="72750" x2="31250" y2="49417"/>
                        <a14:foregroundMark x1="31250" y1="49417" x2="27500" y2="41750"/>
                        <a14:foregroundMark x1="27500" y1="41750" x2="27500" y2="40500"/>
                        <a14:foregroundMark x1="31750" y1="40917" x2="58000" y2="55750"/>
                        <a14:foregroundMark x1="58250" y1="55750" x2="68250" y2="67917"/>
                        <a14:foregroundMark x1="44083" y1="72750" x2="36500" y2="71917"/>
                        <a14:foregroundMark x1="36500" y1="71917" x2="26333" y2="74750"/>
                        <a14:foregroundMark x1="26167" y1="74750" x2="24583" y2="72750"/>
                        <a14:foregroundMark x1="26917" y1="69667" x2="26500" y2="52917"/>
                        <a14:foregroundMark x1="26500" y1="52917" x2="41167" y2="54417"/>
                        <a14:foregroundMark x1="41167" y1="54417" x2="72000" y2="69083"/>
                        <a14:foregroundMark x1="72000" y1="69083" x2="73667" y2="73583"/>
                        <a14:foregroundMark x1="73667" y1="73750" x2="54750" y2="73917"/>
                        <a14:foregroundMark x1="72167" y1="58917" x2="73083" y2="48083"/>
                        <a14:foregroundMark x1="73083" y1="47833" x2="67917" y2="45583"/>
                        <a14:foregroundMark x1="67500" y1="45583" x2="64417" y2="53833"/>
                        <a14:foregroundMark x1="58417" y1="62333" x2="50333" y2="73917"/>
                        <a14:foregroundMark x1="49917" y1="74750" x2="26333" y2="76083"/>
                        <a14:foregroundMark x1="26167" y1="76083" x2="25167" y2="51167"/>
                        <a14:foregroundMark x1="25167" y1="51167" x2="43083" y2="49500"/>
                        <a14:foregroundMark x1="43083" y1="49500" x2="48333" y2="49583"/>
                        <a14:foregroundMark x1="65000" y1="56917" x2="70583" y2="63917"/>
                        <a14:foregroundMark x1="70750" y1="63917" x2="75333" y2="71167"/>
                        <a14:foregroundMark x1="75333" y1="71167" x2="77000" y2="76833"/>
                        <a14:foregroundMark x1="76583" y1="76833" x2="47750" y2="76667"/>
                        <a14:foregroundMark x1="47750" y1="76667" x2="25750" y2="76500"/>
                        <a14:foregroundMark x1="25333" y1="76500" x2="25583" y2="78417"/>
                        <a14:foregroundMark x1="32500" y1="79000" x2="32500" y2="79000"/>
                        <a14:foregroundMark x1="21500" y1="67417" x2="21500" y2="67417"/>
                        <a14:foregroundMark x1="20500" y1="26000" x2="20500" y2="26000"/>
                        <a14:foregroundMark x1="76750" y1="24083" x2="76750" y2="24083"/>
                        <a14:foregroundMark x1="76167" y1="24083" x2="76000" y2="29083"/>
                        <a14:foregroundMark x1="76000" y1="35917" x2="76167" y2="43417"/>
                        <a14:foregroundMark x1="76167" y1="43417" x2="76167" y2="50750"/>
                        <a14:foregroundMark x1="76167" y1="50917" x2="77167" y2="59083"/>
                        <a14:foregroundMark x1="77167" y1="58500" x2="77917" y2="65667"/>
                        <a14:foregroundMark x1="77917" y1="65667" x2="77917" y2="65667"/>
                        <a14:foregroundMark x1="77917" y1="65250" x2="78667" y2="72000"/>
                        <a14:foregroundMark x1="78667" y1="71250" x2="80083" y2="79167"/>
                        <a14:foregroundMark x1="76417" y1="43000" x2="77000" y2="56167"/>
                        <a14:foregroundMark x1="77333" y1="55583" x2="77333" y2="55583"/>
                        <a14:foregroundMark x1="79833" y1="32417" x2="78500" y2="33333"/>
                        <a14:foregroundMark x1="20333" y1="28917" x2="21083" y2="43000"/>
                        <a14:foregroundMark x1="20917" y1="43250" x2="20750" y2="54417"/>
                        <a14:foregroundMark x1="20750" y1="53833" x2="20500" y2="64083"/>
                        <a14:foregroundMark x1="20500" y1="63917" x2="20500" y2="73750"/>
                        <a14:foregroundMark x1="20500" y1="74167" x2="24750" y2="79333"/>
                        <a14:foregroundMark x1="23250" y1="27583" x2="30500" y2="28500"/>
                        <a14:foregroundMark x1="30500" y1="28500" x2="30583" y2="28750"/>
                        <a14:foregroundMark x1="30750" y1="28500" x2="38750" y2="28750"/>
                        <a14:foregroundMark x1="38750" y1="28750" x2="46333" y2="28333"/>
                        <a14:foregroundMark x1="46333" y1="28333" x2="59750" y2="28333"/>
                        <a14:foregroundMark x1="59750" y1="28750" x2="45250" y2="29333"/>
                        <a14:foregroundMark x1="45250" y1="29333" x2="23833" y2="28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384" r="15686" b="17495"/>
          <a:stretch/>
        </p:blipFill>
        <p:spPr>
          <a:xfrm rot="186105">
            <a:off x="1505569" y="1485811"/>
            <a:ext cx="2674621" cy="29387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778EA05-3DEF-4DB1-AD1E-1877A37B8F66}"/>
              </a:ext>
            </a:extLst>
          </p:cNvPr>
          <p:cNvSpPr/>
          <p:nvPr/>
        </p:nvSpPr>
        <p:spPr>
          <a:xfrm>
            <a:off x="1601999" y="2561842"/>
            <a:ext cx="24732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بطاقة خروج</a:t>
            </a:r>
          </a:p>
          <a:p>
            <a:pPr algn="ctr"/>
            <a:r>
              <a:rPr lang="ar-AE" sz="3200" b="1" dirty="0">
                <a:latin typeface="Calibri" panose="020F0502020204030204" pitchFamily="34" charset="0"/>
                <a:cs typeface="Calibri" panose="020F0502020204030204" pitchFamily="34" charset="0"/>
              </a:rPr>
              <a:t>من الحصة</a:t>
            </a:r>
          </a:p>
        </p:txBody>
      </p:sp>
      <p:pic>
        <p:nvPicPr>
          <p:cNvPr id="29" name="Picture 2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DEB9C1-B847-4C6B-AB5D-C5298A3DB6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74" b="98691" l="5142" r="94149">
                        <a14:foregroundMark x1="59043" y1="22095" x2="47872" y2="17021"/>
                        <a14:foregroundMark x1="43085" y1="10966" x2="43085" y2="10966"/>
                        <a14:foregroundMark x1="43794" y1="10966" x2="54255" y2="10966"/>
                        <a14:foregroundMark x1="54255" y1="10966" x2="30142" y2="9984"/>
                        <a14:foregroundMark x1="30142" y1="9984" x2="67730" y2="10966"/>
                        <a14:foregroundMark x1="67730" y1="10966" x2="69504" y2="10966"/>
                        <a14:foregroundMark x1="69504" y1="10966" x2="68617" y2="8838"/>
                        <a14:foregroundMark x1="28546" y1="9984" x2="29433" y2="10966"/>
                        <a14:foregroundMark x1="27837" y1="9984" x2="27837" y2="9984"/>
                        <a14:foregroundMark x1="45390" y1="36170" x2="49468" y2="68412"/>
                        <a14:foregroundMark x1="41312" y1="52209" x2="59043" y2="56301"/>
                        <a14:foregroundMark x1="59043" y1="56301" x2="57447" y2="48282"/>
                        <a14:foregroundMark x1="57447" y1="48282" x2="57447" y2="48282"/>
                        <a14:foregroundMark x1="57447" y1="48282" x2="46277" y2="48282"/>
                        <a14:foregroundMark x1="46277" y1="48282" x2="38121" y2="45172"/>
                        <a14:foregroundMark x1="46986" y1="45172" x2="60638" y2="45172"/>
                        <a14:foregroundMark x1="60638" y1="45172" x2="59752" y2="63339"/>
                        <a14:foregroundMark x1="59043" y1="50245" x2="39007" y2="57283"/>
                        <a14:foregroundMark x1="27837" y1="86579" x2="25355" y2="98691"/>
                        <a14:foregroundMark x1="5319" y1="27987" x2="5319" y2="27987"/>
                        <a14:foregroundMark x1="94149" y1="26023" x2="94149" y2="26023"/>
                        <a14:foregroundMark x1="65426" y1="8838" x2="27837" y2="6874"/>
                        <a14:foregroundMark x1="71099" y1="89525" x2="72695" y2="754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663" y="5766027"/>
            <a:ext cx="1968677" cy="10108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40780" y="1759083"/>
            <a:ext cx="3177540" cy="317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27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Left Arrow 29"/>
          <p:cNvSpPr/>
          <p:nvPr/>
        </p:nvSpPr>
        <p:spPr>
          <a:xfrm>
            <a:off x="9858375" y="-1"/>
            <a:ext cx="2333625" cy="1190919"/>
          </a:xfrm>
          <a:prstGeom prst="lef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dirty="0">
                <a:solidFill>
                  <a:srgbClr val="FF0000"/>
                </a:solidFill>
              </a:rPr>
              <a:t>التهيئة</a:t>
            </a:r>
            <a:endParaRPr lang="ar-SA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918710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75910" y="1235539"/>
            <a:ext cx="6252210" cy="128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الاجابة فما السؤال </a:t>
            </a:r>
            <a:r>
              <a:rPr lang="ar-SA" dirty="0">
                <a:solidFill>
                  <a:schemeClr val="tx1"/>
                </a:solidFill>
              </a:rPr>
              <a:t>..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08270" y="4770120"/>
            <a:ext cx="6252210" cy="12801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400" dirty="0">
                <a:solidFill>
                  <a:schemeClr val="tx1"/>
                </a:solidFill>
              </a:rPr>
              <a:t>الاجابة .. محمية صير بني ياس</a:t>
            </a:r>
            <a:endParaRPr lang="ar-S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5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63E9B651-C462-40BE-88DC-301AB86D6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69" t="10647" r="26154" b="9519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52DC73-16FF-4631-8256-1F4A8688833A}"/>
              </a:ext>
            </a:extLst>
          </p:cNvPr>
          <p:cNvSpPr txBox="1"/>
          <p:nvPr/>
        </p:nvSpPr>
        <p:spPr>
          <a:xfrm>
            <a:off x="2863515" y="5546557"/>
            <a:ext cx="670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b="1" dirty="0">
                <a:solidFill>
                  <a:srgbClr val="FF0000"/>
                </a:solidFill>
              </a:rPr>
              <a:t>1ـ متى يعد الكائن منقرضًا ؟</a:t>
            </a:r>
          </a:p>
          <a:p>
            <a:pPr algn="r"/>
            <a:r>
              <a:rPr lang="ar-EG" sz="2800" b="1" dirty="0">
                <a:solidFill>
                  <a:srgbClr val="00B0F0"/>
                </a:solidFill>
              </a:rPr>
              <a:t>ما العوامل التي تؤدي إلى انقراض الحيوانات ؟</a:t>
            </a:r>
            <a:endParaRPr lang="en-US" sz="28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6D3B564-5F31-4EAE-9736-AEB6A610F618}"/>
              </a:ext>
            </a:extLst>
          </p:cNvPr>
          <p:cNvCxnSpPr/>
          <p:nvPr/>
        </p:nvCxnSpPr>
        <p:spPr>
          <a:xfrm>
            <a:off x="5221705" y="1106905"/>
            <a:ext cx="992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D8432C9-425F-451A-B327-AEB1C74A9B96}"/>
              </a:ext>
            </a:extLst>
          </p:cNvPr>
          <p:cNvCxnSpPr>
            <a:cxnSpLocks/>
          </p:cNvCxnSpPr>
          <p:nvPr/>
        </p:nvCxnSpPr>
        <p:spPr>
          <a:xfrm>
            <a:off x="8662737" y="1463841"/>
            <a:ext cx="29497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76DDD3B-A3EC-4B86-97C0-949E7A0E45F6}"/>
              </a:ext>
            </a:extLst>
          </p:cNvPr>
          <p:cNvCxnSpPr>
            <a:cxnSpLocks/>
          </p:cNvCxnSpPr>
          <p:nvPr/>
        </p:nvCxnSpPr>
        <p:spPr>
          <a:xfrm>
            <a:off x="6615364" y="2482515"/>
            <a:ext cx="29497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8A5162-D674-4F7E-9C2E-BBD27F930873}"/>
              </a:ext>
            </a:extLst>
          </p:cNvPr>
          <p:cNvCxnSpPr>
            <a:cxnSpLocks/>
          </p:cNvCxnSpPr>
          <p:nvPr/>
        </p:nvCxnSpPr>
        <p:spPr>
          <a:xfrm>
            <a:off x="7555832" y="3525251"/>
            <a:ext cx="272715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831272-2FBF-42B0-892D-264E61B9D7D6}"/>
              </a:ext>
            </a:extLst>
          </p:cNvPr>
          <p:cNvCxnSpPr>
            <a:cxnSpLocks/>
          </p:cNvCxnSpPr>
          <p:nvPr/>
        </p:nvCxnSpPr>
        <p:spPr>
          <a:xfrm>
            <a:off x="6214310" y="4170947"/>
            <a:ext cx="2949741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E82C1B6-EC21-42DB-88BB-01D30A4E3771}"/>
              </a:ext>
            </a:extLst>
          </p:cNvPr>
          <p:cNvSpPr txBox="1"/>
          <p:nvPr/>
        </p:nvSpPr>
        <p:spPr>
          <a:xfrm>
            <a:off x="9954127" y="5741267"/>
            <a:ext cx="1848851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800" b="1" dirty="0">
                <a:solidFill>
                  <a:srgbClr val="C00000"/>
                </a:solidFill>
              </a:rPr>
              <a:t>كتاب الطالب</a:t>
            </a:r>
          </a:p>
          <a:p>
            <a:r>
              <a:rPr lang="ar-EG" sz="2800" b="1" dirty="0">
                <a:solidFill>
                  <a:srgbClr val="C00000"/>
                </a:solidFill>
              </a:rPr>
              <a:t> صفحة 116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القبعات الست Six Thinking Hats ، والرمادية سابعها ... خمس ستات قد سمعتم  بقبعات التفكير الست . لماذا يحتاج المعلم استخدام القبعات الست للتفكير في  التدريس ؟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r="26280"/>
          <a:stretch/>
        </p:blipFill>
        <p:spPr bwMode="auto">
          <a:xfrm>
            <a:off x="2042160" y="-158378"/>
            <a:ext cx="1749793" cy="14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القبعات الست Six Thinking Hats ، والرمادية سابعها ... خمس ستات قد سمعتم  بقبعات التفكير الست . لماذا يحتاج المعلم استخدام القبعات الست للتفكير في  التدريس ؟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11" r="26280"/>
          <a:stretch/>
        </p:blipFill>
        <p:spPr bwMode="auto">
          <a:xfrm>
            <a:off x="1988618" y="3088159"/>
            <a:ext cx="1749793" cy="144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43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4981404-AE05-4035-AF32-6501E934E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54" t="17830" r="27308" b="55900"/>
          <a:stretch/>
        </p:blipFill>
        <p:spPr>
          <a:xfrm>
            <a:off x="614288" y="0"/>
            <a:ext cx="11577711" cy="2546252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96661F8E-BA5E-48AB-ADEC-C06B5C572F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19" t="41234" r="45706" b="29015"/>
          <a:stretch/>
        </p:blipFill>
        <p:spPr>
          <a:xfrm>
            <a:off x="5538538" y="2546252"/>
            <a:ext cx="6653461" cy="43117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1A10E2-C90A-4E7E-8709-18028EB87379}"/>
              </a:ext>
            </a:extLst>
          </p:cNvPr>
          <p:cNvSpPr txBox="1"/>
          <p:nvPr/>
        </p:nvSpPr>
        <p:spPr>
          <a:xfrm>
            <a:off x="1155032" y="2867725"/>
            <a:ext cx="3527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800" b="1" dirty="0">
                <a:solidFill>
                  <a:srgbClr val="FF0000"/>
                </a:solidFill>
              </a:rPr>
              <a:t>1ـ ما الحيوانات التي صنفت </a:t>
            </a:r>
          </a:p>
          <a:p>
            <a:pPr algn="r"/>
            <a:r>
              <a:rPr lang="ar-EG" sz="2800" b="1" dirty="0">
                <a:solidFill>
                  <a:srgbClr val="FF0000"/>
                </a:solidFill>
              </a:rPr>
              <a:t>ضمن القائمة الحمراء ؟</a:t>
            </a:r>
            <a:endParaRPr lang="en-US" sz="28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ABC6078-E2A3-4AAF-8B1E-30AC7A1CAA54}"/>
              </a:ext>
            </a:extLst>
          </p:cNvPr>
          <p:cNvCxnSpPr>
            <a:cxnSpLocks/>
          </p:cNvCxnSpPr>
          <p:nvPr/>
        </p:nvCxnSpPr>
        <p:spPr>
          <a:xfrm>
            <a:off x="1624263" y="2414336"/>
            <a:ext cx="52357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C7FC287-68F2-4B66-8400-10B9540A0279}"/>
              </a:ext>
            </a:extLst>
          </p:cNvPr>
          <p:cNvSpPr txBox="1"/>
          <p:nvPr/>
        </p:nvSpPr>
        <p:spPr>
          <a:xfrm>
            <a:off x="0" y="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400" b="1" dirty="0">
                <a:solidFill>
                  <a:srgbClr val="C00000"/>
                </a:solidFill>
              </a:rPr>
              <a:t>كتاب الطالب  صفحة 116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0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39392-6910-41E9-9415-56EBFBB1D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2642770"/>
          </a:xfrm>
        </p:spPr>
        <p:txBody>
          <a:bodyPr>
            <a:normAutofit/>
          </a:bodyPr>
          <a:lstStyle/>
          <a:p>
            <a:pPr algn="ctr"/>
            <a:r>
              <a:rPr lang="ar-EG" sz="5400" dirty="0">
                <a:highlight>
                  <a:srgbClr val="FF00FF"/>
                </a:highlight>
              </a:rPr>
              <a:t>جولة افتراضية إلى مدينة الشارقة نتعرف من خلالها على بعض الحيوانات المهددة بالانقراض </a:t>
            </a:r>
            <a:br>
              <a:rPr lang="ar-EG" sz="5400" dirty="0">
                <a:highlight>
                  <a:srgbClr val="FF00FF"/>
                </a:highlight>
              </a:rPr>
            </a:br>
            <a:endParaRPr lang="en-US" sz="5400" dirty="0">
              <a:highlight>
                <a:srgbClr val="FF00FF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858D00-E4B0-4E3D-942F-78D6C8416E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8" t="19569" r="40820" b="12690"/>
          <a:stretch/>
        </p:blipFill>
        <p:spPr>
          <a:xfrm>
            <a:off x="885825" y="1685925"/>
            <a:ext cx="10472738" cy="517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691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954F0213-89FD-41DB-B2DC-1047732F3B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4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7150"/>
            <a:ext cx="121920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6557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E218136-8991-4B49-9C00-B068705CF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8" t="13931" r="26270" b="9929"/>
          <a:stretch/>
        </p:blipFill>
        <p:spPr>
          <a:xfrm>
            <a:off x="1997242" y="0"/>
            <a:ext cx="1019475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A01AFF-5627-47A3-B403-DA41574BB2D6}"/>
              </a:ext>
            </a:extLst>
          </p:cNvPr>
          <p:cNvSpPr txBox="1"/>
          <p:nvPr/>
        </p:nvSpPr>
        <p:spPr>
          <a:xfrm>
            <a:off x="84222" y="481263"/>
            <a:ext cx="1913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400" b="1" dirty="0">
                <a:solidFill>
                  <a:srgbClr val="FF0000"/>
                </a:solidFill>
              </a:rPr>
              <a:t>1ـ إلى أي فصيلةٍ ينتمي النمر الأرقط؟</a:t>
            </a:r>
          </a:p>
          <a:p>
            <a:pPr algn="r"/>
            <a:endParaRPr lang="ar-EG" sz="2400" b="1" dirty="0">
              <a:solidFill>
                <a:srgbClr val="FF0000"/>
              </a:solidFill>
            </a:endParaRPr>
          </a:p>
          <a:p>
            <a:pPr algn="r"/>
            <a:r>
              <a:rPr lang="ar-EG" sz="2400" b="1" dirty="0">
                <a:solidFill>
                  <a:srgbClr val="0070C0"/>
                </a:solidFill>
              </a:rPr>
              <a:t>2ـ صِف النمر الأرقط </a:t>
            </a:r>
          </a:p>
          <a:p>
            <a:pPr algn="r"/>
            <a:endParaRPr lang="ar-EG" sz="2400" b="1" dirty="0">
              <a:solidFill>
                <a:srgbClr val="FF0000"/>
              </a:solidFill>
            </a:endParaRPr>
          </a:p>
          <a:p>
            <a:pPr algn="r"/>
            <a:r>
              <a:rPr lang="ar-EG" sz="2400" b="1" dirty="0">
                <a:solidFill>
                  <a:schemeClr val="accent2">
                    <a:lumMod val="75000"/>
                  </a:schemeClr>
                </a:solidFill>
              </a:rPr>
              <a:t>3ـ ما الذي يميز النمر الأرقط عن بقية النمور ؟</a:t>
            </a:r>
            <a:endParaRPr lang="en-US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51726C-15A9-4D18-94BC-C9D21384A8B6}"/>
              </a:ext>
            </a:extLst>
          </p:cNvPr>
          <p:cNvCxnSpPr/>
          <p:nvPr/>
        </p:nvCxnSpPr>
        <p:spPr>
          <a:xfrm flipH="1">
            <a:off x="8542421" y="1167063"/>
            <a:ext cx="19009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8ACF396-4140-432B-88F4-0078CC68B0D6}"/>
              </a:ext>
            </a:extLst>
          </p:cNvPr>
          <p:cNvCxnSpPr>
            <a:cxnSpLocks/>
          </p:cNvCxnSpPr>
          <p:nvPr/>
        </p:nvCxnSpPr>
        <p:spPr>
          <a:xfrm flipH="1">
            <a:off x="8831179" y="3665621"/>
            <a:ext cx="2999874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F1E5D5F-0BB6-43A1-A99B-7A6786BEECF8}"/>
              </a:ext>
            </a:extLst>
          </p:cNvPr>
          <p:cNvCxnSpPr>
            <a:cxnSpLocks/>
          </p:cNvCxnSpPr>
          <p:nvPr/>
        </p:nvCxnSpPr>
        <p:spPr>
          <a:xfrm flipH="1">
            <a:off x="3200400" y="3312694"/>
            <a:ext cx="863065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83F795-22F2-4F15-BBF1-DFB55FB44DA3}"/>
              </a:ext>
            </a:extLst>
          </p:cNvPr>
          <p:cNvCxnSpPr>
            <a:cxnSpLocks/>
          </p:cNvCxnSpPr>
          <p:nvPr/>
        </p:nvCxnSpPr>
        <p:spPr>
          <a:xfrm flipH="1">
            <a:off x="6448926" y="3665621"/>
            <a:ext cx="1660358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1E7A0E-60CB-4D75-9282-51430BBD6151}"/>
              </a:ext>
            </a:extLst>
          </p:cNvPr>
          <p:cNvSpPr txBox="1"/>
          <p:nvPr/>
        </p:nvSpPr>
        <p:spPr>
          <a:xfrm>
            <a:off x="2189748" y="48126"/>
            <a:ext cx="323950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800" b="1" dirty="0"/>
              <a:t>كتاب الطالب  صفحة 117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4088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17D03A97-E7B8-41F5-93C8-FE1A1D79FC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07" t="8390" r="28231" b="5825"/>
          <a:stretch/>
        </p:blipFill>
        <p:spPr>
          <a:xfrm>
            <a:off x="1564104" y="0"/>
            <a:ext cx="10627895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586C34-2E99-4B29-B251-3975C0517D7C}"/>
              </a:ext>
            </a:extLst>
          </p:cNvPr>
          <p:cNvSpPr txBox="1"/>
          <p:nvPr/>
        </p:nvSpPr>
        <p:spPr>
          <a:xfrm>
            <a:off x="0" y="397041"/>
            <a:ext cx="14798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400" b="1" dirty="0">
                <a:solidFill>
                  <a:srgbClr val="FF0000"/>
                </a:solidFill>
              </a:rPr>
              <a:t>1ـ بما تعلل تسمية النمر العربي بهذا الاسم؟</a:t>
            </a:r>
          </a:p>
          <a:p>
            <a:pPr algn="r"/>
            <a:endParaRPr lang="ar-EG" sz="2400" b="1" dirty="0">
              <a:solidFill>
                <a:srgbClr val="FF0000"/>
              </a:solidFill>
            </a:endParaRPr>
          </a:p>
          <a:p>
            <a:pPr algn="r"/>
            <a:r>
              <a:rPr lang="ar-EG" sz="2400" b="1" dirty="0">
                <a:solidFill>
                  <a:srgbClr val="FF0000"/>
                </a:solidFill>
              </a:rPr>
              <a:t>2ـ هل النمر العربي يفضل العزلة أم العيش مع الجماعة ؟</a:t>
            </a:r>
          </a:p>
          <a:p>
            <a:pPr algn="r"/>
            <a:r>
              <a:rPr lang="ar-EG" sz="2400" b="1" dirty="0">
                <a:solidFill>
                  <a:srgbClr val="FF0000"/>
                </a:solidFill>
              </a:rPr>
              <a:t>ما الدليل على ذلك ؟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4FCA77-49BE-4CC9-B94A-A3DB080B6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096000" y="764553"/>
            <a:ext cx="5772835" cy="457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D64D5-C1F9-45FE-B9FF-391E3A2E2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2441"/>
            <a:ext cx="5772835" cy="543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499EB-3088-445F-A75E-677914587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8550876" y="5046800"/>
            <a:ext cx="3317959" cy="457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35F49C-E648-4B15-8F7E-20CADFE10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037" y="4738879"/>
            <a:ext cx="952207" cy="543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9DA9E9-0212-4E47-8CE2-A118EF03B9C6}"/>
              </a:ext>
            </a:extLst>
          </p:cNvPr>
          <p:cNvSpPr txBox="1"/>
          <p:nvPr/>
        </p:nvSpPr>
        <p:spPr>
          <a:xfrm>
            <a:off x="1852863" y="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400" b="1" dirty="0"/>
              <a:t>كتاب الطالب  صفحة 118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672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370DDF0-9C32-45D0-A318-7E11B8EED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56" t="20301" r="33977" b="6030"/>
          <a:stretch/>
        </p:blipFill>
        <p:spPr>
          <a:xfrm>
            <a:off x="1772652" y="0"/>
            <a:ext cx="1041934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DEF13-2AA2-4469-835A-0C83CDDED927}"/>
              </a:ext>
            </a:extLst>
          </p:cNvPr>
          <p:cNvSpPr txBox="1"/>
          <p:nvPr/>
        </p:nvSpPr>
        <p:spPr>
          <a:xfrm>
            <a:off x="63426" y="4014276"/>
            <a:ext cx="14798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EG" sz="2400" b="1" dirty="0">
                <a:solidFill>
                  <a:srgbClr val="FF0000"/>
                </a:solidFill>
              </a:rPr>
              <a:t>1ـ بما تعلل تزايد أعداد النمر العربي بمنتزه الصحراء بالشارقة ؟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C2A847-F5C6-4A45-B2B7-E2BC8F65B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438767" y="1166779"/>
            <a:ext cx="3317959" cy="45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0D5DA4-91C4-4B6F-80E7-7073F5135D1C}"/>
              </a:ext>
            </a:extLst>
          </p:cNvPr>
          <p:cNvSpPr txBox="1"/>
          <p:nvPr/>
        </p:nvSpPr>
        <p:spPr>
          <a:xfrm>
            <a:off x="108283" y="108285"/>
            <a:ext cx="2827421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ar-EG" sz="2400" b="1" dirty="0"/>
              <a:t>كتاب الطالب  صفحة 120</a:t>
            </a:r>
            <a:endParaRPr lang="en-US" sz="2400" b="1" dirty="0"/>
          </a:p>
        </p:txBody>
      </p:sp>
      <p:pic>
        <p:nvPicPr>
          <p:cNvPr id="2050" name="Picture 2" descr="اكتشف أسرار استراتيجية قبعات التفكير الست بالتفصيل - أخبار صحيفة الرؤية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2" b="97500" l="471" r="975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47" y="1058033"/>
            <a:ext cx="1764153" cy="202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5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321</Words>
  <Application>Microsoft Office PowerPoint</Application>
  <PresentationFormat>شاشة عريضة</PresentationFormat>
  <Paragraphs>89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SHAGARA v2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جولة افتراضية إلى مدينة الشارقة نتعرف من خلالها على بعض الحيوانات المهددة بالانقراض 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جولة افتراضية ثانية إلى مدينة الشارقة نتعرف من خلالها على بعض الحيوانات المهددة بالانقراض  </vt:lpstr>
      <vt:lpstr>عرض تقديمي في PowerPoint</vt:lpstr>
      <vt:lpstr>عرض تقديمي في PowerPoint</vt:lpstr>
      <vt:lpstr>عرض تقديمي في PowerPoint</vt:lpstr>
      <vt:lpstr>جولة افتراضية إلى مدينة العين نتعرف من خلالها على بعض الحيوانات المهددة بالانقراض  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حمود حاتم الناصر</cp:lastModifiedBy>
  <cp:revision>4</cp:revision>
  <dcterms:created xsi:type="dcterms:W3CDTF">2021-09-19T19:46:02Z</dcterms:created>
  <dcterms:modified xsi:type="dcterms:W3CDTF">2021-09-28T19:13:38Z</dcterms:modified>
</cp:coreProperties>
</file>