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68" r:id="rId3"/>
    <p:sldId id="272" r:id="rId4"/>
    <p:sldId id="257" r:id="rId5"/>
    <p:sldId id="269" r:id="rId6"/>
    <p:sldId id="270" r:id="rId7"/>
    <p:sldId id="258" r:id="rId8"/>
    <p:sldId id="271" r:id="rId9"/>
    <p:sldId id="260" r:id="rId10"/>
    <p:sldId id="261" r:id="rId11"/>
    <p:sldId id="262" r:id="rId12"/>
    <p:sldId id="263" r:id="rId13"/>
    <p:sldId id="264" r:id="rId14"/>
    <p:sldId id="265"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18"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6065417" y="5054602"/>
            <a:ext cx="673276" cy="279400"/>
          </a:xfrm>
        </p:spPr>
        <p:txBody>
          <a:bodyPr/>
          <a:lstStyle/>
          <a:p>
            <a:fld id="{484BB7FB-0C50-4407-A161-2EE8B3A71562}" type="datetimeFigureOut">
              <a:rPr lang="en-US" smtClean="0"/>
              <a:pPr/>
              <a:t>10/21/2016</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149B1EE5-9F48-4E3B-9946-8335A47FA60C}"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938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84BB7FB-0C50-4407-A161-2EE8B3A71562}" type="datetimeFigureOut">
              <a:rPr lang="en-US" smtClean="0"/>
              <a:pPr/>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9B1EE5-9F48-4E3B-9946-8335A47FA60C}" type="slidenum">
              <a:rPr lang="en-US" smtClean="0"/>
              <a:pPr/>
              <a:t>‹#›</a:t>
            </a:fld>
            <a:endParaRPr lang="en-US"/>
          </a:p>
        </p:txBody>
      </p:sp>
    </p:spTree>
    <p:extLst>
      <p:ext uri="{BB962C8B-B14F-4D97-AF65-F5344CB8AC3E}">
        <p14:creationId xmlns:p14="http://schemas.microsoft.com/office/powerpoint/2010/main" val="1690027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84BB7FB-0C50-4407-A161-2EE8B3A71562}"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B1EE5-9F48-4E3B-9946-8335A47FA60C}"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3673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84BB7FB-0C50-4407-A161-2EE8B3A71562}"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B1EE5-9F48-4E3B-9946-8335A47FA60C}"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2392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84BB7FB-0C50-4407-A161-2EE8B3A71562}"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B1EE5-9F48-4E3B-9946-8335A47FA60C}" type="slidenum">
              <a:rPr lang="en-US" smtClean="0"/>
              <a:pPr/>
              <a:t>‹#›</a:t>
            </a:fld>
            <a:endParaRPr lang="en-US"/>
          </a:p>
        </p:txBody>
      </p:sp>
    </p:spTree>
    <p:extLst>
      <p:ext uri="{BB962C8B-B14F-4D97-AF65-F5344CB8AC3E}">
        <p14:creationId xmlns:p14="http://schemas.microsoft.com/office/powerpoint/2010/main" val="611089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84BB7FB-0C50-4407-A161-2EE8B3A71562}"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B1EE5-9F48-4E3B-9946-8335A47FA60C}"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1176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ar-SA" smtClean="0"/>
              <a:t>انقر لتحرير نمط العنوان الرئيسي</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84BB7FB-0C50-4407-A161-2EE8B3A71562}"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B1EE5-9F48-4E3B-9946-8335A47FA60C}"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872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84BB7FB-0C50-4407-A161-2EE8B3A71562}"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B1EE5-9F48-4E3B-9946-8335A47FA60C}"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4314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84BB7FB-0C50-4407-A161-2EE8B3A71562}"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B1EE5-9F48-4E3B-9946-8335A47FA60C}"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012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84BB7FB-0C50-4407-A161-2EE8B3A71562}"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B1EE5-9F48-4E3B-9946-8335A47FA60C}" type="slidenum">
              <a:rPr lang="en-US" smtClean="0"/>
              <a:pPr/>
              <a:t>‹#›</a:t>
            </a:fld>
            <a:endParaRPr lang="en-US"/>
          </a:p>
        </p:txBody>
      </p:sp>
    </p:spTree>
    <p:extLst>
      <p:ext uri="{BB962C8B-B14F-4D97-AF65-F5344CB8AC3E}">
        <p14:creationId xmlns:p14="http://schemas.microsoft.com/office/powerpoint/2010/main" val="316193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84BB7FB-0C50-4407-A161-2EE8B3A71562}"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9B1EE5-9F48-4E3B-9946-8335A47FA60C}"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852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484BB7FB-0C50-4407-A161-2EE8B3A71562}" type="datetimeFigureOut">
              <a:rPr lang="en-US" smtClean="0"/>
              <a:pPr/>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9B1EE5-9F48-4E3B-9946-8335A47FA60C}" type="slidenum">
              <a:rPr lang="en-US" smtClean="0"/>
              <a:pPr/>
              <a:t>‹#›</a:t>
            </a:fld>
            <a:endParaRPr lang="en-US"/>
          </a:p>
        </p:txBody>
      </p:sp>
    </p:spTree>
    <p:extLst>
      <p:ext uri="{BB962C8B-B14F-4D97-AF65-F5344CB8AC3E}">
        <p14:creationId xmlns:p14="http://schemas.microsoft.com/office/powerpoint/2010/main" val="1678183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484BB7FB-0C50-4407-A161-2EE8B3A71562}" type="datetimeFigureOut">
              <a:rPr lang="en-US" smtClean="0"/>
              <a:pPr/>
              <a:t>10/21/2016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9B1EE5-9F48-4E3B-9946-8335A47FA60C}"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426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484BB7FB-0C50-4407-A161-2EE8B3A71562}" type="datetimeFigureOut">
              <a:rPr lang="en-US" smtClean="0"/>
              <a:pPr/>
              <a:t>10/21/2016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9B1EE5-9F48-4E3B-9946-8335A47FA60C}"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1584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BB7FB-0C50-4407-A161-2EE8B3A71562}" type="datetimeFigureOut">
              <a:rPr lang="en-US" smtClean="0"/>
              <a:pPr/>
              <a:t>10/21/2016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9B1EE5-9F48-4E3B-9946-8335A47FA60C}" type="slidenum">
              <a:rPr lang="en-US" smtClean="0"/>
              <a:pPr/>
              <a:t>‹#›</a:t>
            </a:fld>
            <a:endParaRPr lang="en-US"/>
          </a:p>
        </p:txBody>
      </p:sp>
    </p:spTree>
    <p:extLst>
      <p:ext uri="{BB962C8B-B14F-4D97-AF65-F5344CB8AC3E}">
        <p14:creationId xmlns:p14="http://schemas.microsoft.com/office/powerpoint/2010/main" val="363044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84BB7FB-0C50-4407-A161-2EE8B3A71562}" type="datetimeFigureOut">
              <a:rPr lang="en-US" smtClean="0"/>
              <a:pPr/>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9B1EE5-9F48-4E3B-9946-8335A47FA60C}"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5558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84BB7FB-0C50-4407-A161-2EE8B3A71562}" type="datetimeFigureOut">
              <a:rPr lang="en-US" smtClean="0"/>
              <a:pPr/>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9B1EE5-9F48-4E3B-9946-8335A47FA60C}" type="slidenum">
              <a:rPr lang="en-US" smtClean="0"/>
              <a:pPr/>
              <a:t>‹#›</a:t>
            </a:fld>
            <a:endParaRPr lang="en-US"/>
          </a:p>
        </p:txBody>
      </p:sp>
    </p:spTree>
    <p:extLst>
      <p:ext uri="{BB962C8B-B14F-4D97-AF65-F5344CB8AC3E}">
        <p14:creationId xmlns:p14="http://schemas.microsoft.com/office/powerpoint/2010/main" val="224608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4BB7FB-0C50-4407-A161-2EE8B3A71562}" type="datetimeFigureOut">
              <a:rPr lang="en-US" smtClean="0"/>
              <a:pPr/>
              <a:t>10/21/2016</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9B1EE5-9F48-4E3B-9946-8335A47FA60C}" type="slidenum">
              <a:rPr lang="en-US" smtClean="0"/>
              <a:pPr/>
              <a:t>‹#›</a:t>
            </a:fld>
            <a:endParaRPr lang="en-US"/>
          </a:p>
        </p:txBody>
      </p:sp>
    </p:spTree>
    <p:extLst>
      <p:ext uri="{BB962C8B-B14F-4D97-AF65-F5344CB8AC3E}">
        <p14:creationId xmlns:p14="http://schemas.microsoft.com/office/powerpoint/2010/main" val="2989300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05891" cy="6858000"/>
          </a:xfrm>
          <a:prstGeom prst="rect">
            <a:avLst/>
          </a:prstGeom>
        </p:spPr>
      </p:pic>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4581128"/>
            <a:ext cx="4568689" cy="2242592"/>
          </a:xfrm>
          <a:prstGeom prst="rect">
            <a:avLst/>
          </a:prstGeom>
        </p:spPr>
      </p:pic>
    </p:spTree>
    <p:extLst>
      <p:ext uri="{BB962C8B-B14F-4D97-AF65-F5344CB8AC3E}">
        <p14:creationId xmlns:p14="http://schemas.microsoft.com/office/powerpoint/2010/main" val="33084812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146" name="Picture 2" descr="C:\Users\user1\Desktop\New folder (2)\20160905083239_00006.jpg"/>
          <p:cNvPicPr>
            <a:picLocks noChangeAspect="1" noChangeArrowheads="1"/>
          </p:cNvPicPr>
          <p:nvPr/>
        </p:nvPicPr>
        <p:blipFill>
          <a:blip r:embed="rId2"/>
          <a:srcRect l="3427" t="699" r="6666" b="9635"/>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Users\user1\Desktop\New folder (2)\20160905083239_00007.jpg"/>
          <p:cNvPicPr>
            <a:picLocks noChangeAspect="1" noChangeArrowheads="1"/>
          </p:cNvPicPr>
          <p:nvPr/>
        </p:nvPicPr>
        <p:blipFill>
          <a:blip r:embed="rId2"/>
          <a:srcRect l="10220" r="-126" b="9710"/>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C:\Users\user1\Desktop\New folder (2)\20160905083239_00008.jpg"/>
          <p:cNvPicPr>
            <a:picLocks noChangeAspect="1" noChangeArrowheads="1"/>
          </p:cNvPicPr>
          <p:nvPr/>
        </p:nvPicPr>
        <p:blipFill>
          <a:blip r:embed="rId2"/>
          <a:srcRect l="2187" r="6015" b="9487"/>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C:\Users\user1\Desktop\New folder (2)\20160905083239_00009.jpg"/>
          <p:cNvPicPr>
            <a:picLocks noChangeAspect="1" noChangeArrowheads="1"/>
          </p:cNvPicPr>
          <p:nvPr/>
        </p:nvPicPr>
        <p:blipFill>
          <a:blip r:embed="rId2"/>
          <a:srcRect l="9884" t="981" b="9353"/>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C:\Users\user1\Desktop\New folder (2)\20160905083239_00010.jpg"/>
          <p:cNvPicPr>
            <a:picLocks noChangeAspect="1" noChangeArrowheads="1"/>
          </p:cNvPicPr>
          <p:nvPr/>
        </p:nvPicPr>
        <p:blipFill>
          <a:blip r:embed="rId2"/>
          <a:srcRect l="5993" t="773" r="2208" b="9561"/>
          <a:stretch>
            <a:fillRect/>
          </a:stretch>
        </p:blipFill>
        <p:spPr bwMode="auto">
          <a:xfrm>
            <a:off x="0" y="0"/>
            <a:ext cx="9144000" cy="6858000"/>
          </a:xfrm>
          <a:prstGeom prst="rect">
            <a:avLst/>
          </a:prstGeom>
          <a:noFill/>
        </p:spPr>
      </p:pic>
      <p:sp>
        <p:nvSpPr>
          <p:cNvPr id="4" name="مربع نص 3"/>
          <p:cNvSpPr txBox="1"/>
          <p:nvPr/>
        </p:nvSpPr>
        <p:spPr>
          <a:xfrm>
            <a:off x="107504" y="1844824"/>
            <a:ext cx="8784976" cy="646331"/>
          </a:xfrm>
          <a:prstGeom prst="rect">
            <a:avLst/>
          </a:prstGeom>
          <a:noFill/>
        </p:spPr>
        <p:txBody>
          <a:bodyPr wrap="square" rtlCol="1">
            <a:spAutoFit/>
          </a:bodyPr>
          <a:lstStyle/>
          <a:p>
            <a:pPr algn="r"/>
            <a:r>
              <a:rPr lang="ar-AE" b="1" dirty="0" smtClean="0">
                <a:solidFill>
                  <a:srgbClr val="FF0000"/>
                </a:solidFill>
              </a:rPr>
              <a:t>ظهرت لنا شخصية المفتش أنه محب لعمله يسعى بشتى السبل المتاحة لتحقيق المطلوب منه ،يظل متنقلا بين المدارس ليقف على حالة كل منها ويقدم الحلول المناسبة، ورغم ذلك يشعر بالعجز واليأس لصعوبة الحلول.</a:t>
            </a:r>
            <a:endParaRPr lang="ar-AE" b="1" dirty="0">
              <a:solidFill>
                <a:srgbClr val="FF0000"/>
              </a:solidFill>
            </a:endParaRPr>
          </a:p>
        </p:txBody>
      </p:sp>
      <p:sp>
        <p:nvSpPr>
          <p:cNvPr id="5" name="مربع نص 4"/>
          <p:cNvSpPr txBox="1"/>
          <p:nvPr/>
        </p:nvSpPr>
        <p:spPr>
          <a:xfrm>
            <a:off x="971600" y="2852936"/>
            <a:ext cx="7416824" cy="646331"/>
          </a:xfrm>
          <a:prstGeom prst="rect">
            <a:avLst/>
          </a:prstGeom>
          <a:noFill/>
        </p:spPr>
        <p:txBody>
          <a:bodyPr wrap="square" rtlCol="1">
            <a:spAutoFit/>
          </a:bodyPr>
          <a:lstStyle/>
          <a:p>
            <a:pPr algn="r"/>
            <a:r>
              <a:rPr lang="ar-AE" b="1" dirty="0" smtClean="0">
                <a:solidFill>
                  <a:srgbClr val="7030A0"/>
                </a:solidFill>
              </a:rPr>
              <a:t>شخصية مكافحة محبّ لعمله ،رغم الصعوبات التي تواجهه نجده يحاول تذليلها لما يخدم واقعه .</a:t>
            </a:r>
          </a:p>
          <a:p>
            <a:pPr algn="r"/>
            <a:r>
              <a:rPr lang="ar-AE" b="1" dirty="0" smtClean="0">
                <a:solidFill>
                  <a:srgbClr val="7030A0"/>
                </a:solidFill>
              </a:rPr>
              <a:t>والأبرز في سلوكه الوقوف بجانب طلبته والعمل معا لتأمين المكان الذي ستتم الدراسة به .</a:t>
            </a:r>
            <a:endParaRPr lang="ar-AE" b="1" dirty="0">
              <a:solidFill>
                <a:srgbClr val="7030A0"/>
              </a:solidFill>
            </a:endParaRPr>
          </a:p>
        </p:txBody>
      </p:sp>
      <p:sp>
        <p:nvSpPr>
          <p:cNvPr id="6" name="مربع نص 5"/>
          <p:cNvSpPr txBox="1"/>
          <p:nvPr/>
        </p:nvSpPr>
        <p:spPr>
          <a:xfrm>
            <a:off x="323528" y="3717032"/>
            <a:ext cx="5400600" cy="369332"/>
          </a:xfrm>
          <a:prstGeom prst="rect">
            <a:avLst/>
          </a:prstGeom>
          <a:noFill/>
        </p:spPr>
        <p:txBody>
          <a:bodyPr wrap="square" rtlCol="1">
            <a:spAutoFit/>
          </a:bodyPr>
          <a:lstStyle/>
          <a:p>
            <a:pPr algn="r"/>
            <a:r>
              <a:rPr lang="ar-AE" b="1" dirty="0" smtClean="0">
                <a:solidFill>
                  <a:srgbClr val="FF0000"/>
                </a:solidFill>
              </a:rPr>
              <a:t>شعر بسعادة غامرة وامتنان للمدرس على الجهود التي يبذلها .</a:t>
            </a:r>
            <a:endParaRPr lang="ar-AE" b="1" dirty="0">
              <a:solidFill>
                <a:srgbClr val="FF0000"/>
              </a:solidFill>
            </a:endParaRPr>
          </a:p>
        </p:txBody>
      </p:sp>
      <p:sp>
        <p:nvSpPr>
          <p:cNvPr id="7" name="مربع نص 6"/>
          <p:cNvSpPr txBox="1"/>
          <p:nvPr/>
        </p:nvSpPr>
        <p:spPr>
          <a:xfrm>
            <a:off x="-108520" y="4221088"/>
            <a:ext cx="4752528" cy="369332"/>
          </a:xfrm>
          <a:prstGeom prst="rect">
            <a:avLst/>
          </a:prstGeom>
          <a:noFill/>
        </p:spPr>
        <p:txBody>
          <a:bodyPr wrap="square" rtlCol="1">
            <a:spAutoFit/>
          </a:bodyPr>
          <a:lstStyle/>
          <a:p>
            <a:pPr algn="r"/>
            <a:r>
              <a:rPr lang="ar-AE" b="1" dirty="0" smtClean="0">
                <a:solidFill>
                  <a:srgbClr val="7030A0"/>
                </a:solidFill>
              </a:rPr>
              <a:t>لأنه لن يستطيع تقديم أيّ من الحلول المقترحة من المدرس .</a:t>
            </a:r>
            <a:endParaRPr lang="ar-AE" b="1" dirty="0">
              <a:solidFill>
                <a:srgbClr val="7030A0"/>
              </a:solidFill>
            </a:endParaRPr>
          </a:p>
        </p:txBody>
      </p:sp>
      <p:sp>
        <p:nvSpPr>
          <p:cNvPr id="8" name="مربع نص 7"/>
          <p:cNvSpPr txBox="1"/>
          <p:nvPr/>
        </p:nvSpPr>
        <p:spPr>
          <a:xfrm>
            <a:off x="323528" y="4941168"/>
            <a:ext cx="8064896" cy="369332"/>
          </a:xfrm>
          <a:prstGeom prst="rect">
            <a:avLst/>
          </a:prstGeom>
          <a:noFill/>
        </p:spPr>
        <p:txBody>
          <a:bodyPr wrap="square" rtlCol="1">
            <a:spAutoFit/>
          </a:bodyPr>
          <a:lstStyle/>
          <a:p>
            <a:pPr algn="r"/>
            <a:r>
              <a:rPr lang="ar-AE" b="1" dirty="0" smtClean="0">
                <a:solidFill>
                  <a:srgbClr val="FF0000"/>
                </a:solidFill>
              </a:rPr>
              <a:t>ليست المشكلة بالمفتش ، إنما في القوانين التي تنظم العمل بأن الحكومة لا تقدم أرضا لبناء المدرسة .</a:t>
            </a:r>
            <a:endParaRPr lang="ar-AE" b="1" dirty="0">
              <a:solidFill>
                <a:srgbClr val="FF0000"/>
              </a:solidFill>
            </a:endParaRPr>
          </a:p>
        </p:txBody>
      </p:sp>
      <p:sp>
        <p:nvSpPr>
          <p:cNvPr id="10" name="مربع نص 9"/>
          <p:cNvSpPr txBox="1"/>
          <p:nvPr/>
        </p:nvSpPr>
        <p:spPr>
          <a:xfrm>
            <a:off x="467544" y="5589240"/>
            <a:ext cx="7920880" cy="369332"/>
          </a:xfrm>
          <a:prstGeom prst="rect">
            <a:avLst/>
          </a:prstGeom>
          <a:noFill/>
        </p:spPr>
        <p:txBody>
          <a:bodyPr wrap="square" rtlCol="1">
            <a:spAutoFit/>
          </a:bodyPr>
          <a:lstStyle/>
          <a:p>
            <a:pPr algn="r"/>
            <a:r>
              <a:rPr lang="ar-AE" b="1" dirty="0" smtClean="0">
                <a:solidFill>
                  <a:srgbClr val="7030A0"/>
                </a:solidFill>
              </a:rPr>
              <a:t>المعاناة التي تواجه المناطق النائية وعدم اكتراث الجهات المعنية لتأمين أبسط المتطلبات لها .</a:t>
            </a:r>
            <a:endParaRPr lang="ar-AE" b="1" dirty="0">
              <a:solidFill>
                <a:srgbClr val="7030A0"/>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1000"/>
                                        <p:tgtEl>
                                          <p:spTgt spid="7">
                                            <p:txEl>
                                              <p:pRg st="0" end="0"/>
                                            </p:txEl>
                                          </p:spTgt>
                                        </p:tgtEl>
                                      </p:cBhvr>
                                    </p:animEffect>
                                    <p:anim calcmode="lin" valueType="num">
                                      <p:cBhvr>
                                        <p:cTn id="2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1000"/>
                                        <p:tgtEl>
                                          <p:spTgt spid="8">
                                            <p:txEl>
                                              <p:pRg st="0" end="0"/>
                                            </p:txEl>
                                          </p:spTgt>
                                        </p:tgtEl>
                                      </p:cBhvr>
                                    </p:animEffect>
                                    <p:anim calcmode="lin" valueType="num">
                                      <p:cBhvr>
                                        <p:cTn id="3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fade">
                                      <p:cBhvr>
                                        <p:cTn id="40" dur="1000"/>
                                        <p:tgtEl>
                                          <p:spTgt spid="10">
                                            <p:txEl>
                                              <p:pRg st="0" end="0"/>
                                            </p:txEl>
                                          </p:spTgt>
                                        </p:tgtEl>
                                      </p:cBhvr>
                                    </p:animEffect>
                                    <p:anim calcmode="lin" valueType="num">
                                      <p:cBhvr>
                                        <p:cTn id="4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C:\Users\user1\Desktop\New folder (2)\20160905083239_00011.jpg"/>
          <p:cNvPicPr>
            <a:picLocks noChangeAspect="1" noChangeArrowheads="1"/>
          </p:cNvPicPr>
          <p:nvPr/>
        </p:nvPicPr>
        <p:blipFill>
          <a:blip r:embed="rId2"/>
          <a:srcRect l="9464" b="9665"/>
          <a:stretch>
            <a:fillRect/>
          </a:stretch>
        </p:blipFill>
        <p:spPr bwMode="auto">
          <a:xfrm>
            <a:off x="28118" y="0"/>
            <a:ext cx="9144000" cy="6858000"/>
          </a:xfrm>
          <a:prstGeom prst="rect">
            <a:avLst/>
          </a:prstGeom>
          <a:noFill/>
        </p:spPr>
      </p:pic>
      <p:sp>
        <p:nvSpPr>
          <p:cNvPr id="4" name="مربع نص 3"/>
          <p:cNvSpPr txBox="1"/>
          <p:nvPr/>
        </p:nvSpPr>
        <p:spPr>
          <a:xfrm>
            <a:off x="5796136" y="1600200"/>
            <a:ext cx="1224136" cy="461665"/>
          </a:xfrm>
          <a:prstGeom prst="rect">
            <a:avLst/>
          </a:prstGeom>
          <a:noFill/>
        </p:spPr>
        <p:txBody>
          <a:bodyPr wrap="square" rtlCol="1">
            <a:spAutoFit/>
          </a:bodyPr>
          <a:lstStyle/>
          <a:p>
            <a:pPr algn="r"/>
            <a:r>
              <a:rPr lang="ar-AE" sz="2400" b="1" dirty="0" smtClean="0">
                <a:solidFill>
                  <a:srgbClr val="7030A0"/>
                </a:solidFill>
              </a:rPr>
              <a:t>جدير به :</a:t>
            </a:r>
            <a:endParaRPr lang="ar-AE" sz="2400" b="1" dirty="0">
              <a:solidFill>
                <a:srgbClr val="FF0000"/>
              </a:solidFill>
            </a:endParaRPr>
          </a:p>
        </p:txBody>
      </p:sp>
      <p:sp>
        <p:nvSpPr>
          <p:cNvPr id="6" name="مربع نص 5"/>
          <p:cNvSpPr txBox="1"/>
          <p:nvPr/>
        </p:nvSpPr>
        <p:spPr>
          <a:xfrm>
            <a:off x="2288619" y="1619082"/>
            <a:ext cx="3285518" cy="461665"/>
          </a:xfrm>
          <a:prstGeom prst="rect">
            <a:avLst/>
          </a:prstGeom>
          <a:noFill/>
        </p:spPr>
        <p:txBody>
          <a:bodyPr wrap="square" rtlCol="1">
            <a:spAutoFit/>
          </a:bodyPr>
          <a:lstStyle/>
          <a:p>
            <a:pPr algn="r"/>
            <a:r>
              <a:rPr lang="ar-AE" sz="2400" b="1" dirty="0" smtClean="0">
                <a:solidFill>
                  <a:srgbClr val="FF0000"/>
                </a:solidFill>
              </a:rPr>
              <a:t>حريٌّ بنا أن نكون شعلة الاتحاد</a:t>
            </a:r>
            <a:endParaRPr lang="ar-AE" sz="2400" b="1" dirty="0">
              <a:solidFill>
                <a:srgbClr val="FF0000"/>
              </a:solidFill>
            </a:endParaRPr>
          </a:p>
        </p:txBody>
      </p:sp>
      <p:sp>
        <p:nvSpPr>
          <p:cNvPr id="7" name="مربع نص 6"/>
          <p:cNvSpPr txBox="1"/>
          <p:nvPr/>
        </p:nvSpPr>
        <p:spPr>
          <a:xfrm>
            <a:off x="5076056" y="2460860"/>
            <a:ext cx="1757772" cy="461665"/>
          </a:xfrm>
          <a:prstGeom prst="rect">
            <a:avLst/>
          </a:prstGeom>
          <a:noFill/>
        </p:spPr>
        <p:txBody>
          <a:bodyPr wrap="square" rtlCol="1">
            <a:spAutoFit/>
          </a:bodyPr>
          <a:lstStyle/>
          <a:p>
            <a:pPr algn="r"/>
            <a:r>
              <a:rPr lang="ar-AE" sz="2400" b="1" dirty="0" smtClean="0">
                <a:solidFill>
                  <a:srgbClr val="7030A0"/>
                </a:solidFill>
              </a:rPr>
              <a:t>تقدم في سيره:</a:t>
            </a:r>
            <a:endParaRPr lang="ar-AE" sz="2400" b="1" dirty="0">
              <a:solidFill>
                <a:srgbClr val="FF0000"/>
              </a:solidFill>
            </a:endParaRPr>
          </a:p>
        </p:txBody>
      </p:sp>
      <p:sp>
        <p:nvSpPr>
          <p:cNvPr id="8" name="مربع نص 7"/>
          <p:cNvSpPr txBox="1"/>
          <p:nvPr/>
        </p:nvSpPr>
        <p:spPr>
          <a:xfrm>
            <a:off x="28118" y="2455578"/>
            <a:ext cx="5047938" cy="461665"/>
          </a:xfrm>
          <a:prstGeom prst="rect">
            <a:avLst/>
          </a:prstGeom>
          <a:noFill/>
        </p:spPr>
        <p:txBody>
          <a:bodyPr wrap="square" rtlCol="1">
            <a:spAutoFit/>
          </a:bodyPr>
          <a:lstStyle/>
          <a:p>
            <a:pPr algn="r"/>
            <a:r>
              <a:rPr lang="ar-AE" sz="2400" b="1" dirty="0" smtClean="0">
                <a:solidFill>
                  <a:srgbClr val="FF0000"/>
                </a:solidFill>
              </a:rPr>
              <a:t>مضى ابن الإمارات قدما في تميزه .</a:t>
            </a:r>
            <a:endParaRPr lang="ar-AE" sz="2400" b="1" dirty="0">
              <a:solidFill>
                <a:srgbClr val="FF0000"/>
              </a:solidFill>
            </a:endParaRPr>
          </a:p>
        </p:txBody>
      </p:sp>
      <p:sp>
        <p:nvSpPr>
          <p:cNvPr id="12" name="مربع نص 11"/>
          <p:cNvSpPr txBox="1"/>
          <p:nvPr/>
        </p:nvSpPr>
        <p:spPr>
          <a:xfrm>
            <a:off x="5004048" y="2119332"/>
            <a:ext cx="1731775" cy="461665"/>
          </a:xfrm>
          <a:prstGeom prst="rect">
            <a:avLst/>
          </a:prstGeom>
          <a:noFill/>
        </p:spPr>
        <p:txBody>
          <a:bodyPr wrap="square" rtlCol="1">
            <a:spAutoFit/>
          </a:bodyPr>
          <a:lstStyle/>
          <a:p>
            <a:pPr algn="r"/>
            <a:r>
              <a:rPr lang="ar-AE" sz="2400" b="1" dirty="0" smtClean="0">
                <a:solidFill>
                  <a:srgbClr val="7030A0"/>
                </a:solidFill>
              </a:rPr>
              <a:t>لم يتكلم نهائياً:</a:t>
            </a:r>
            <a:endParaRPr lang="ar-AE" sz="2400" b="1" dirty="0">
              <a:solidFill>
                <a:srgbClr val="FF0000"/>
              </a:solidFill>
            </a:endParaRPr>
          </a:p>
        </p:txBody>
      </p:sp>
      <p:sp>
        <p:nvSpPr>
          <p:cNvPr id="13" name="مربع نص 12"/>
          <p:cNvSpPr txBox="1"/>
          <p:nvPr/>
        </p:nvSpPr>
        <p:spPr>
          <a:xfrm>
            <a:off x="1878581" y="3831648"/>
            <a:ext cx="6250934" cy="461665"/>
          </a:xfrm>
          <a:prstGeom prst="rect">
            <a:avLst/>
          </a:prstGeom>
          <a:noFill/>
        </p:spPr>
        <p:txBody>
          <a:bodyPr wrap="square" rtlCol="1">
            <a:spAutoFit/>
          </a:bodyPr>
          <a:lstStyle/>
          <a:p>
            <a:pPr algn="r"/>
            <a:r>
              <a:rPr lang="ar-AE" sz="2400" b="1" dirty="0" smtClean="0">
                <a:solidFill>
                  <a:srgbClr val="7030A0"/>
                </a:solidFill>
              </a:rPr>
              <a:t>شعرت بالحزن الشديد على حالة المدرس والطلبة  </a:t>
            </a:r>
            <a:r>
              <a:rPr lang="ar-AE" sz="2400" b="1" dirty="0">
                <a:solidFill>
                  <a:srgbClr val="7030A0"/>
                </a:solidFill>
              </a:rPr>
              <a:t>.</a:t>
            </a:r>
            <a:endParaRPr lang="ar-AE" sz="2400" b="1" dirty="0">
              <a:solidFill>
                <a:srgbClr val="FF0000"/>
              </a:solidFill>
            </a:endParaRPr>
          </a:p>
        </p:txBody>
      </p:sp>
      <p:sp>
        <p:nvSpPr>
          <p:cNvPr id="14" name="مربع نص 13"/>
          <p:cNvSpPr txBox="1"/>
          <p:nvPr/>
        </p:nvSpPr>
        <p:spPr>
          <a:xfrm>
            <a:off x="5004048" y="2993443"/>
            <a:ext cx="3128976" cy="461665"/>
          </a:xfrm>
          <a:prstGeom prst="rect">
            <a:avLst/>
          </a:prstGeom>
          <a:noFill/>
        </p:spPr>
        <p:txBody>
          <a:bodyPr wrap="square" rtlCol="1">
            <a:spAutoFit/>
          </a:bodyPr>
          <a:lstStyle/>
          <a:p>
            <a:pPr algn="r"/>
            <a:r>
              <a:rPr lang="ar-AE" sz="2400" b="1" dirty="0" smtClean="0">
                <a:solidFill>
                  <a:srgbClr val="7030A0"/>
                </a:solidFill>
              </a:rPr>
              <a:t>أخذ نفساً ممدودا بعد توجع :</a:t>
            </a:r>
            <a:endParaRPr lang="ar-AE" sz="2400" b="1" dirty="0">
              <a:solidFill>
                <a:srgbClr val="FF0000"/>
              </a:solidFill>
            </a:endParaRPr>
          </a:p>
        </p:txBody>
      </p:sp>
      <p:sp>
        <p:nvSpPr>
          <p:cNvPr id="15" name="مربع نص 14"/>
          <p:cNvSpPr txBox="1"/>
          <p:nvPr/>
        </p:nvSpPr>
        <p:spPr>
          <a:xfrm>
            <a:off x="28118" y="2114182"/>
            <a:ext cx="5047938" cy="461665"/>
          </a:xfrm>
          <a:prstGeom prst="rect">
            <a:avLst/>
          </a:prstGeom>
          <a:noFill/>
        </p:spPr>
        <p:txBody>
          <a:bodyPr wrap="square" rtlCol="1">
            <a:spAutoFit/>
          </a:bodyPr>
          <a:lstStyle/>
          <a:p>
            <a:pPr algn="r"/>
            <a:r>
              <a:rPr lang="ar-AE" sz="2400" b="1" dirty="0" smtClean="0">
                <a:solidFill>
                  <a:srgbClr val="FF0000"/>
                </a:solidFill>
              </a:rPr>
              <a:t>وقف المتهم أمام القاضي لا ينبس ببنت شفة.</a:t>
            </a:r>
            <a:endParaRPr lang="ar-AE" sz="2400" b="1" dirty="0">
              <a:solidFill>
                <a:srgbClr val="FF0000"/>
              </a:solidFill>
            </a:endParaRPr>
          </a:p>
        </p:txBody>
      </p:sp>
      <p:sp>
        <p:nvSpPr>
          <p:cNvPr id="16" name="مربع نص 15"/>
          <p:cNvSpPr txBox="1"/>
          <p:nvPr/>
        </p:nvSpPr>
        <p:spPr>
          <a:xfrm>
            <a:off x="2123728" y="4766645"/>
            <a:ext cx="6004782" cy="461665"/>
          </a:xfrm>
          <a:prstGeom prst="rect">
            <a:avLst/>
          </a:prstGeom>
          <a:noFill/>
        </p:spPr>
        <p:txBody>
          <a:bodyPr wrap="square" rtlCol="1">
            <a:spAutoFit/>
          </a:bodyPr>
          <a:lstStyle/>
          <a:p>
            <a:pPr algn="r"/>
            <a:r>
              <a:rPr lang="ar-AE" sz="2400" b="1" dirty="0" smtClean="0">
                <a:solidFill>
                  <a:srgbClr val="7030A0"/>
                </a:solidFill>
              </a:rPr>
              <a:t>نعم // لأني أبذل جهدي للنجاح والتميز .</a:t>
            </a:r>
            <a:endParaRPr lang="ar-AE" sz="2400" b="1" dirty="0">
              <a:solidFill>
                <a:srgbClr val="7030A0"/>
              </a:solidFill>
            </a:endParaRPr>
          </a:p>
        </p:txBody>
      </p:sp>
      <p:sp>
        <p:nvSpPr>
          <p:cNvPr id="17" name="مربع نص 16"/>
          <p:cNvSpPr txBox="1"/>
          <p:nvPr/>
        </p:nvSpPr>
        <p:spPr>
          <a:xfrm>
            <a:off x="0" y="2991332"/>
            <a:ext cx="4988188" cy="461665"/>
          </a:xfrm>
          <a:prstGeom prst="rect">
            <a:avLst/>
          </a:prstGeom>
          <a:noFill/>
        </p:spPr>
        <p:txBody>
          <a:bodyPr wrap="square" rtlCol="1">
            <a:spAutoFit/>
          </a:bodyPr>
          <a:lstStyle/>
          <a:p>
            <a:pPr algn="r"/>
            <a:r>
              <a:rPr lang="ar-AE" sz="2400" b="1" dirty="0" smtClean="0">
                <a:solidFill>
                  <a:srgbClr val="FF0000"/>
                </a:solidFill>
              </a:rPr>
              <a:t>تنفسنا الصعداء بعد انتهاء الاختبارات النهائية.</a:t>
            </a:r>
            <a:endParaRPr lang="ar-AE" sz="2400" b="1" dirty="0">
              <a:solidFill>
                <a:srgbClr val="FF0000"/>
              </a:solidFill>
            </a:endParaRPr>
          </a:p>
        </p:txBody>
      </p:sp>
      <p:sp>
        <p:nvSpPr>
          <p:cNvPr id="18" name="مربع نص 17"/>
          <p:cNvSpPr txBox="1"/>
          <p:nvPr/>
        </p:nvSpPr>
        <p:spPr>
          <a:xfrm>
            <a:off x="752204" y="4228364"/>
            <a:ext cx="7380820" cy="461665"/>
          </a:xfrm>
          <a:prstGeom prst="rect">
            <a:avLst/>
          </a:prstGeom>
          <a:noFill/>
        </p:spPr>
        <p:txBody>
          <a:bodyPr wrap="square" rtlCol="1">
            <a:spAutoFit/>
          </a:bodyPr>
          <a:lstStyle/>
          <a:p>
            <a:pPr algn="r"/>
            <a:r>
              <a:rPr lang="ar-AE" sz="2400" b="1" dirty="0" smtClean="0">
                <a:solidFill>
                  <a:srgbClr val="FF0000"/>
                </a:solidFill>
              </a:rPr>
              <a:t>أشعر بسعادة غامرة وتقدير كبير للخدمات التي </a:t>
            </a:r>
            <a:r>
              <a:rPr lang="ar-AE" sz="2400" b="1" dirty="0" err="1" smtClean="0">
                <a:solidFill>
                  <a:srgbClr val="FF0000"/>
                </a:solidFill>
              </a:rPr>
              <a:t>ننعن</a:t>
            </a:r>
            <a:r>
              <a:rPr lang="ar-AE" sz="2400" b="1" dirty="0" smtClean="0">
                <a:solidFill>
                  <a:srgbClr val="FF0000"/>
                </a:solidFill>
              </a:rPr>
              <a:t> بها في مدارسنا .</a:t>
            </a:r>
            <a:endParaRPr lang="ar-AE" sz="2400" b="1" dirty="0">
              <a:solidFill>
                <a:srgbClr val="FF0000"/>
              </a:solidFill>
            </a:endParaRPr>
          </a:p>
        </p:txBody>
      </p:sp>
      <p:sp>
        <p:nvSpPr>
          <p:cNvPr id="5" name="سهم للأسفل 4"/>
          <p:cNvSpPr/>
          <p:nvPr/>
        </p:nvSpPr>
        <p:spPr>
          <a:xfrm>
            <a:off x="2627784" y="5228310"/>
            <a:ext cx="216024" cy="2169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heel(1)">
                                      <p:cBhvr>
                                        <p:cTn id="46" dur="2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heel(1)">
                                      <p:cBhvr>
                                        <p:cTn id="51" dur="2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ppt_x"/>
                                          </p:val>
                                        </p:tav>
                                        <p:tav tm="100000">
                                          <p:val>
                                            <p:strVal val="#ppt_x"/>
                                          </p:val>
                                        </p:tav>
                                      </p:tavLst>
                                    </p:anim>
                                    <p:anim calcmode="lin" valueType="num">
                                      <p:cBhvr additive="base">
                                        <p:cTn id="6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1000"/>
                                        <p:tgtEl>
                                          <p:spTgt spid="5"/>
                                        </p:tgtEl>
                                      </p:cBhvr>
                                    </p:animEffect>
                                    <p:anim calcmode="lin" valueType="num">
                                      <p:cBhvr>
                                        <p:cTn id="75" dur="1000" fill="hold"/>
                                        <p:tgtEl>
                                          <p:spTgt spid="5"/>
                                        </p:tgtEl>
                                        <p:attrNameLst>
                                          <p:attrName>ppt_x</p:attrName>
                                        </p:attrNameLst>
                                      </p:cBhvr>
                                      <p:tavLst>
                                        <p:tav tm="0">
                                          <p:val>
                                            <p:strVal val="#ppt_x"/>
                                          </p:val>
                                        </p:tav>
                                        <p:tav tm="100000">
                                          <p:val>
                                            <p:strVal val="#ppt_x"/>
                                          </p:val>
                                        </p:tav>
                                      </p:tavLst>
                                    </p:anim>
                                    <p:anim calcmode="lin" valueType="num">
                                      <p:cBhvr>
                                        <p:cTn id="7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2" grpId="0"/>
      <p:bldP spid="13" grpId="0"/>
      <p:bldP spid="14" grpId="0"/>
      <p:bldP spid="15" grpId="0"/>
      <p:bldP spid="16" grpId="0"/>
      <p:bldP spid="17" grpId="0"/>
      <p:bldP spid="18"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077"/>
            <a:ext cx="9144000" cy="6843923"/>
          </a:xfrm>
          <a:prstGeom prst="rect">
            <a:avLst/>
          </a:prstGeom>
        </p:spPr>
      </p:pic>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4864"/>
            <a:ext cx="9119045" cy="4631075"/>
          </a:xfrm>
          <a:prstGeom prst="rect">
            <a:avLst/>
          </a:prstGeom>
        </p:spPr>
      </p:pic>
    </p:spTree>
    <p:extLst>
      <p:ext uri="{BB962C8B-B14F-4D97-AF65-F5344CB8AC3E}">
        <p14:creationId xmlns:p14="http://schemas.microsoft.com/office/powerpoint/2010/main" val="37008844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87624" y="409310"/>
            <a:ext cx="6798735" cy="825652"/>
          </a:xfrm>
        </p:spPr>
        <p:txBody>
          <a:bodyPr>
            <a:normAutofit fontScale="90000"/>
          </a:bodyPr>
          <a:lstStyle/>
          <a:p>
            <a:r>
              <a:rPr lang="ar-AE" sz="6600" b="1" dirty="0" smtClean="0">
                <a:solidFill>
                  <a:srgbClr val="FF0000"/>
                </a:solidFill>
              </a:rPr>
              <a:t>عناصر القصة </a:t>
            </a:r>
            <a:endParaRPr lang="ar-AE" sz="6600" b="1" dirty="0">
              <a:solidFill>
                <a:srgbClr val="FF0000"/>
              </a:solidFill>
            </a:endParaRPr>
          </a:p>
        </p:txBody>
      </p:sp>
      <p:sp>
        <p:nvSpPr>
          <p:cNvPr id="4" name="مستطيل مستدير الزوايا 3"/>
          <p:cNvSpPr/>
          <p:nvPr/>
        </p:nvSpPr>
        <p:spPr>
          <a:xfrm>
            <a:off x="755576" y="1926578"/>
            <a:ext cx="7632848" cy="6769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AE" sz="3600" b="1" dirty="0" smtClean="0">
                <a:solidFill>
                  <a:srgbClr val="7030A0"/>
                </a:solidFill>
              </a:rPr>
              <a:t>الشخصيات :  رئيسية  وثانوية</a:t>
            </a:r>
            <a:endParaRPr lang="ar-AE" sz="3600" b="1" dirty="0">
              <a:solidFill>
                <a:srgbClr val="7030A0"/>
              </a:solidFill>
            </a:endParaRPr>
          </a:p>
        </p:txBody>
      </p:sp>
      <p:sp>
        <p:nvSpPr>
          <p:cNvPr id="5" name="مستطيل مستدير الزوايا 4"/>
          <p:cNvSpPr/>
          <p:nvPr/>
        </p:nvSpPr>
        <p:spPr>
          <a:xfrm>
            <a:off x="770567" y="2603568"/>
            <a:ext cx="7632848" cy="10177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AE" sz="3200" b="1" dirty="0" smtClean="0">
                <a:solidFill>
                  <a:srgbClr val="FF0000"/>
                </a:solidFill>
              </a:rPr>
              <a:t>الحوار : </a:t>
            </a:r>
            <a:r>
              <a:rPr lang="ar-AE" sz="3200" b="1" dirty="0" smtClean="0">
                <a:solidFill>
                  <a:schemeClr val="bg1"/>
                </a:solidFill>
              </a:rPr>
              <a:t>داخلي  وخارجي </a:t>
            </a:r>
            <a:r>
              <a:rPr lang="ar-AE" sz="3200" b="1" dirty="0" smtClean="0">
                <a:solidFill>
                  <a:srgbClr val="FF0000"/>
                </a:solidFill>
              </a:rPr>
              <a:t>/ لغته : </a:t>
            </a:r>
            <a:r>
              <a:rPr lang="ar-AE" sz="3200" b="1" dirty="0" smtClean="0">
                <a:solidFill>
                  <a:schemeClr val="bg1"/>
                </a:solidFill>
              </a:rPr>
              <a:t>فصيح  -  لهجة عامية</a:t>
            </a:r>
          </a:p>
          <a:p>
            <a:pPr algn="r"/>
            <a:r>
              <a:rPr lang="ar-AE" sz="3200" b="1" dirty="0">
                <a:solidFill>
                  <a:srgbClr val="FF0000"/>
                </a:solidFill>
              </a:rPr>
              <a:t> </a:t>
            </a:r>
            <a:r>
              <a:rPr lang="ar-AE" sz="3200" b="1" dirty="0" smtClean="0">
                <a:solidFill>
                  <a:srgbClr val="FF0000"/>
                </a:solidFill>
              </a:rPr>
              <a:t>          سرد </a:t>
            </a:r>
            <a:r>
              <a:rPr lang="ar-AE" sz="3200" b="1" dirty="0" smtClean="0">
                <a:solidFill>
                  <a:schemeClr val="bg1"/>
                </a:solidFill>
              </a:rPr>
              <a:t>بلسان الكاتب أو على لسان الشخصيات</a:t>
            </a:r>
          </a:p>
        </p:txBody>
      </p:sp>
      <p:sp>
        <p:nvSpPr>
          <p:cNvPr id="6" name="مستطيل مستدير الزوايا 5"/>
          <p:cNvSpPr/>
          <p:nvPr/>
        </p:nvSpPr>
        <p:spPr>
          <a:xfrm>
            <a:off x="791667" y="3650244"/>
            <a:ext cx="7617857"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AE" sz="3200" b="1" dirty="0" smtClean="0">
                <a:solidFill>
                  <a:srgbClr val="7030A0"/>
                </a:solidFill>
              </a:rPr>
              <a:t>الأحداث :سير تطور المواقف ضمن زمان القصة</a:t>
            </a:r>
            <a:endParaRPr lang="ar-AE" sz="3200" b="1" dirty="0">
              <a:solidFill>
                <a:srgbClr val="7030A0"/>
              </a:solidFill>
            </a:endParaRPr>
          </a:p>
        </p:txBody>
      </p:sp>
      <p:sp>
        <p:nvSpPr>
          <p:cNvPr id="7" name="مستطيل مستدير الزوايا 6"/>
          <p:cNvSpPr/>
          <p:nvPr/>
        </p:nvSpPr>
        <p:spPr>
          <a:xfrm>
            <a:off x="770567" y="4327234"/>
            <a:ext cx="7617857"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sz="2800" b="1" dirty="0" smtClean="0"/>
              <a:t>الحبكة أو العقدة : </a:t>
            </a:r>
            <a:r>
              <a:rPr lang="ar-AE" sz="2800" b="1" dirty="0"/>
              <a:t>عبارة عن حوادث ، </a:t>
            </a:r>
            <a:r>
              <a:rPr lang="ar-AE" sz="2800" b="1" dirty="0" smtClean="0"/>
              <a:t>مرتبطة </a:t>
            </a:r>
            <a:r>
              <a:rPr lang="ar-AE" sz="2800" b="1" dirty="0"/>
              <a:t>فيما بينها زمنياً .</a:t>
            </a:r>
          </a:p>
        </p:txBody>
      </p:sp>
      <p:sp>
        <p:nvSpPr>
          <p:cNvPr id="8" name="مستطيل مستدير الزوايا 7"/>
          <p:cNvSpPr/>
          <p:nvPr/>
        </p:nvSpPr>
        <p:spPr>
          <a:xfrm>
            <a:off x="806658" y="5085878"/>
            <a:ext cx="7596757"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AE" sz="2400" b="1" dirty="0" smtClean="0"/>
              <a:t>الفكرة :</a:t>
            </a:r>
            <a:r>
              <a:rPr lang="ar-AE" sz="2400" b="1" dirty="0"/>
              <a:t>ما </a:t>
            </a:r>
            <a:r>
              <a:rPr lang="ar-AE" sz="2400" b="1" dirty="0" smtClean="0"/>
              <a:t>من حكاية </a:t>
            </a:r>
            <a:r>
              <a:rPr lang="ar-AE" sz="2400" b="1" dirty="0"/>
              <a:t>تروي أحداثاً تقع إلا لتقرر </a:t>
            </a:r>
            <a:r>
              <a:rPr lang="ar-AE" sz="2400" b="1" dirty="0" smtClean="0"/>
              <a:t>فكرة يقوم </a:t>
            </a:r>
            <a:r>
              <a:rPr lang="ar-AE" sz="2400" b="1" dirty="0"/>
              <a:t>عليها بناء </a:t>
            </a:r>
            <a:r>
              <a:rPr lang="ar-AE" sz="2400" b="1" dirty="0" smtClean="0"/>
              <a:t>القصة</a:t>
            </a:r>
            <a:endParaRPr lang="ar-AE" sz="2400" b="1" dirty="0"/>
          </a:p>
        </p:txBody>
      </p:sp>
      <p:sp>
        <p:nvSpPr>
          <p:cNvPr id="9" name="مستطيل مستدير الزوايا 8"/>
          <p:cNvSpPr/>
          <p:nvPr/>
        </p:nvSpPr>
        <p:spPr>
          <a:xfrm>
            <a:off x="806658" y="5834876"/>
            <a:ext cx="7581766" cy="618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AE" sz="2800" b="1" dirty="0" smtClean="0"/>
              <a:t>الخاتمة : حزينة / سارة / مفاجئة / متوقعة</a:t>
            </a:r>
            <a:endParaRPr lang="ar-AE" sz="2800" b="1" dirty="0"/>
          </a:p>
        </p:txBody>
      </p:sp>
      <p:sp>
        <p:nvSpPr>
          <p:cNvPr id="10" name="مستطيل مستدير الزوايا 9"/>
          <p:cNvSpPr/>
          <p:nvPr/>
        </p:nvSpPr>
        <p:spPr>
          <a:xfrm>
            <a:off x="770566" y="1234962"/>
            <a:ext cx="7617857" cy="662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AE" sz="3200" b="1" dirty="0"/>
              <a:t>البيئة القصصية </a:t>
            </a:r>
            <a:r>
              <a:rPr lang="ar-AE" sz="3200" b="1" dirty="0" smtClean="0"/>
              <a:t>:  </a:t>
            </a:r>
            <a:r>
              <a:rPr lang="ar-AE" sz="3200" b="1" dirty="0"/>
              <a:t>= الزمان        = المكان</a:t>
            </a:r>
          </a:p>
        </p:txBody>
      </p:sp>
    </p:spTree>
    <p:extLst>
      <p:ext uri="{BB962C8B-B14F-4D97-AF65-F5344CB8AC3E}">
        <p14:creationId xmlns:p14="http://schemas.microsoft.com/office/powerpoint/2010/main" val="106812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user1\Desktop\New folder (2)\20160905083239_00002.jpg"/>
          <p:cNvPicPr>
            <a:picLocks noChangeAspect="1" noChangeArrowheads="1"/>
          </p:cNvPicPr>
          <p:nvPr/>
        </p:nvPicPr>
        <p:blipFill>
          <a:blip r:embed="rId2"/>
          <a:srcRect l="3638" t="2319" r="3617" b="7345"/>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3155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70"/>
            <a:ext cx="9144000" cy="6851630"/>
          </a:xfrm>
          <a:prstGeom prst="rect">
            <a:avLst/>
          </a:prstGeom>
        </p:spPr>
      </p:pic>
      <p:sp>
        <p:nvSpPr>
          <p:cNvPr id="3" name="مربع نص 2"/>
          <p:cNvSpPr txBox="1"/>
          <p:nvPr/>
        </p:nvSpPr>
        <p:spPr>
          <a:xfrm>
            <a:off x="3272211" y="4797152"/>
            <a:ext cx="1296144" cy="584775"/>
          </a:xfrm>
          <a:prstGeom prst="rect">
            <a:avLst/>
          </a:prstGeom>
          <a:noFill/>
        </p:spPr>
        <p:txBody>
          <a:bodyPr wrap="square" rtlCol="1">
            <a:spAutoFit/>
          </a:bodyPr>
          <a:lstStyle/>
          <a:p>
            <a:pPr algn="r"/>
            <a:r>
              <a:rPr lang="ar-AE" sz="3200" b="1" dirty="0" smtClean="0">
                <a:solidFill>
                  <a:srgbClr val="FF0000"/>
                </a:solidFill>
              </a:rPr>
              <a:t>متهدج</a:t>
            </a:r>
            <a:endParaRPr lang="ar-AE" sz="3200" b="1" dirty="0">
              <a:solidFill>
                <a:srgbClr val="FF0000"/>
              </a:solidFill>
            </a:endParaRPr>
          </a:p>
        </p:txBody>
      </p:sp>
      <p:sp>
        <p:nvSpPr>
          <p:cNvPr id="4" name="مربع نص 3"/>
          <p:cNvSpPr txBox="1"/>
          <p:nvPr/>
        </p:nvSpPr>
        <p:spPr>
          <a:xfrm>
            <a:off x="4950953" y="3905104"/>
            <a:ext cx="1330326" cy="584775"/>
          </a:xfrm>
          <a:prstGeom prst="rect">
            <a:avLst/>
          </a:prstGeom>
          <a:noFill/>
        </p:spPr>
        <p:txBody>
          <a:bodyPr wrap="square" rtlCol="1">
            <a:spAutoFit/>
          </a:bodyPr>
          <a:lstStyle/>
          <a:p>
            <a:pPr algn="r"/>
            <a:r>
              <a:rPr lang="ar-AE" sz="3200" b="1" dirty="0" smtClean="0">
                <a:solidFill>
                  <a:srgbClr val="7030A0"/>
                </a:solidFill>
              </a:rPr>
              <a:t>جذلى </a:t>
            </a:r>
            <a:endParaRPr lang="ar-AE" sz="3200" b="1" dirty="0">
              <a:solidFill>
                <a:srgbClr val="7030A0"/>
              </a:solidFill>
            </a:endParaRPr>
          </a:p>
        </p:txBody>
      </p:sp>
      <p:sp>
        <p:nvSpPr>
          <p:cNvPr id="5" name="مربع نص 4"/>
          <p:cNvSpPr txBox="1"/>
          <p:nvPr/>
        </p:nvSpPr>
        <p:spPr>
          <a:xfrm>
            <a:off x="2123728" y="3109019"/>
            <a:ext cx="1368152" cy="646331"/>
          </a:xfrm>
          <a:prstGeom prst="rect">
            <a:avLst/>
          </a:prstGeom>
          <a:noFill/>
        </p:spPr>
        <p:txBody>
          <a:bodyPr wrap="square" rtlCol="1">
            <a:spAutoFit/>
          </a:bodyPr>
          <a:lstStyle/>
          <a:p>
            <a:pPr algn="r"/>
            <a:r>
              <a:rPr lang="ar-AE" sz="3600" b="1" dirty="0" smtClean="0">
                <a:solidFill>
                  <a:srgbClr val="FF0000"/>
                </a:solidFill>
              </a:rPr>
              <a:t>لأي . </a:t>
            </a:r>
            <a:endParaRPr lang="ar-AE" sz="3600" b="1" dirty="0">
              <a:solidFill>
                <a:srgbClr val="FF0000"/>
              </a:solidFill>
            </a:endParaRPr>
          </a:p>
        </p:txBody>
      </p:sp>
    </p:spTree>
    <p:extLst>
      <p:ext uri="{BB962C8B-B14F-4D97-AF65-F5344CB8AC3E}">
        <p14:creationId xmlns:p14="http://schemas.microsoft.com/office/powerpoint/2010/main" val="319767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528" y="116632"/>
            <a:ext cx="3600400" cy="6480720"/>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603448"/>
            <a:ext cx="5940152" cy="4491880"/>
          </a:xfrm>
          <a:prstGeom prst="rect">
            <a:avLst/>
          </a:prstGeom>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3717032"/>
            <a:ext cx="5940152" cy="314096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AE"/>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051720" cy="1628800"/>
          </a:xfrm>
          <a:prstGeom prst="rect">
            <a:avLst/>
          </a:prstGeom>
        </p:spPr>
      </p:pic>
    </p:spTree>
    <p:extLst>
      <p:ext uri="{BB962C8B-B14F-4D97-AF65-F5344CB8AC3E}">
        <p14:creationId xmlns:p14="http://schemas.microsoft.com/office/powerpoint/2010/main" val="13490610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2" name="Picture 2" descr="C:\Users\user1\Desktop\New folder (2)\20160905083239_00005.jpg"/>
          <p:cNvPicPr>
            <a:picLocks noChangeAspect="1" noChangeArrowheads="1"/>
          </p:cNvPicPr>
          <p:nvPr/>
        </p:nvPicPr>
        <p:blipFill>
          <a:blip r:embed="rId2"/>
          <a:srcRect l="9421" t="1115" b="9219"/>
          <a:stretch>
            <a:fillRect/>
          </a:stretch>
        </p:blipFill>
        <p:spPr bwMode="auto">
          <a:xfrm>
            <a:off x="0" y="0"/>
            <a:ext cx="9144000" cy="6858000"/>
          </a:xfrm>
          <a:prstGeom prst="rect">
            <a:avLst/>
          </a:prstGeom>
          <a:noFill/>
        </p:spPr>
      </p:pic>
    </p:spTree>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201</TotalTime>
  <Words>275</Words>
  <Application>Microsoft Office PowerPoint</Application>
  <PresentationFormat>On-screen Show (4:3)</PresentationFormat>
  <Paragraphs>30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Garamond</vt:lpstr>
      <vt:lpstr>Times New Roman</vt:lpstr>
      <vt:lpstr>عضوي</vt:lpstr>
      <vt:lpstr>PowerPoint Presentation</vt:lpstr>
      <vt:lpstr>PowerPoint Presentation</vt:lpstr>
      <vt:lpstr>عناصر القصة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user1</dc:creator>
  <cp:lastModifiedBy>شيماء طالب نصرالله</cp:lastModifiedBy>
  <cp:revision>21</cp:revision>
  <dcterms:created xsi:type="dcterms:W3CDTF">2016-09-05T07:23:23Z</dcterms:created>
  <dcterms:modified xsi:type="dcterms:W3CDTF">2016-10-21T07:13:37Z</dcterms:modified>
</cp:coreProperties>
</file>