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8" r:id="rId6"/>
    <p:sldId id="282" r:id="rId7"/>
    <p:sldId id="260" r:id="rId8"/>
    <p:sldId id="278" r:id="rId9"/>
    <p:sldId id="277" r:id="rId10"/>
    <p:sldId id="259" r:id="rId11"/>
    <p:sldId id="287" r:id="rId12"/>
    <p:sldId id="261" r:id="rId13"/>
    <p:sldId id="262" r:id="rId14"/>
    <p:sldId id="280" r:id="rId15"/>
    <p:sldId id="286" r:id="rId16"/>
    <p:sldId id="263" r:id="rId17"/>
    <p:sldId id="281" r:id="rId18"/>
    <p:sldId id="264" r:id="rId19"/>
    <p:sldId id="265" r:id="rId20"/>
    <p:sldId id="266" r:id="rId21"/>
    <p:sldId id="268" r:id="rId22"/>
    <p:sldId id="267" r:id="rId23"/>
    <p:sldId id="269" r:id="rId24"/>
    <p:sldId id="283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E611-D457-4B93-843A-D77A0B812D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976A-1E55-4CAB-845D-115F4678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93183"/>
            <a:ext cx="1115377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687131"/>
            <a:ext cx="8268237" cy="4997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483" y="858859"/>
            <a:ext cx="3322748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جميع أفعال الصلاة فرض إلا ثلاثة </a:t>
            </a:r>
          </a:p>
          <a:p>
            <a:pPr algn="ctr" rtl="1"/>
            <a:r>
              <a:rPr lang="ar-AE" sz="4000" b="1" dirty="0" smtClean="0"/>
              <a:t>1-رفع اليدين عند 2-تكبيرة الإحرام </a:t>
            </a:r>
          </a:p>
          <a:p>
            <a:pPr algn="ctr"/>
            <a:r>
              <a:rPr lang="ar-AE" sz="4000" b="1" dirty="0" smtClean="0"/>
              <a:t>3-الجلوس للتشهد </a:t>
            </a:r>
          </a:p>
          <a:p>
            <a:pPr algn="ctr"/>
            <a:r>
              <a:rPr lang="ar-AE" sz="4000" b="1" dirty="0" err="1" smtClean="0"/>
              <a:t>والتيامن</a:t>
            </a:r>
            <a:r>
              <a:rPr lang="ar-AE" sz="4000" b="1" dirty="0" smtClean="0"/>
              <a:t> بالسلام </a:t>
            </a:r>
            <a:endParaRPr lang="en-US" sz="4000" b="1" dirty="0"/>
          </a:p>
        </p:txBody>
      </p:sp>
      <p:sp>
        <p:nvSpPr>
          <p:cNvPr id="4" name="Down Arrow 3"/>
          <p:cNvSpPr/>
          <p:nvPr/>
        </p:nvSpPr>
        <p:spPr>
          <a:xfrm>
            <a:off x="605306" y="15294"/>
            <a:ext cx="7366716" cy="1687130"/>
          </a:xfrm>
          <a:prstGeom prst="downArrow">
            <a:avLst>
              <a:gd name="adj1" fmla="val 50000"/>
              <a:gd name="adj2" fmla="val 49959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 smtClean="0"/>
              <a:t>فرائض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90152" y="0"/>
            <a:ext cx="8397025" cy="66841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/>
          <p:cNvSpPr/>
          <p:nvPr/>
        </p:nvSpPr>
        <p:spPr>
          <a:xfrm>
            <a:off x="2309813" y="4286250"/>
            <a:ext cx="2214562" cy="2071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096251" y="4357689"/>
            <a:ext cx="2214563" cy="2071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381251" y="1643064"/>
            <a:ext cx="2143125" cy="2071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167689" y="1785939"/>
            <a:ext cx="2143125" cy="2071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128838" y="285750"/>
            <a:ext cx="7753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AE" altLang="en-US" sz="3200" b="1"/>
              <a:t>أي من الأشكال الأربعة  أقل شبهاً بباقي أشكال المجموعة </a:t>
            </a:r>
            <a:endParaRPr lang="en-US" altLang="en-US" sz="3200" b="1"/>
          </a:p>
        </p:txBody>
      </p:sp>
      <p:sp>
        <p:nvSpPr>
          <p:cNvPr id="5" name="Isosceles Triangle 4"/>
          <p:cNvSpPr/>
          <p:nvPr/>
        </p:nvSpPr>
        <p:spPr>
          <a:xfrm>
            <a:off x="8310564" y="1785939"/>
            <a:ext cx="1785937" cy="157162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0800000" flipH="1">
            <a:off x="8756651" y="2571750"/>
            <a:ext cx="8937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5"/>
            <a:endCxn id="5" idx="5"/>
          </p:cNvCxnSpPr>
          <p:nvPr/>
        </p:nvCxnSpPr>
        <p:spPr>
          <a:xfrm>
            <a:off x="9650414" y="2571750"/>
            <a:ext cx="1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5" idx="1"/>
          </p:cNvCxnSpPr>
          <p:nvPr/>
        </p:nvCxnSpPr>
        <p:spPr>
          <a:xfrm flipH="1">
            <a:off x="8756651" y="2571750"/>
            <a:ext cx="8937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8524876" y="3000375"/>
            <a:ext cx="1357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8310564" y="4429126"/>
            <a:ext cx="1785937" cy="1571625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>
            <a:stCxn id="21" idx="1"/>
            <a:endCxn id="21" idx="5"/>
          </p:cNvCxnSpPr>
          <p:nvPr/>
        </p:nvCxnSpPr>
        <p:spPr>
          <a:xfrm rot="10800000" flipH="1">
            <a:off x="8756651" y="5214939"/>
            <a:ext cx="8937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5"/>
            <a:endCxn id="21" idx="5"/>
          </p:cNvCxnSpPr>
          <p:nvPr/>
        </p:nvCxnSpPr>
        <p:spPr>
          <a:xfrm>
            <a:off x="9650414" y="5214939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8524876" y="5643564"/>
            <a:ext cx="1357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24125" y="4357689"/>
            <a:ext cx="1785938" cy="1571625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>
            <a:stCxn id="26" idx="1"/>
            <a:endCxn id="26" idx="5"/>
          </p:cNvCxnSpPr>
          <p:nvPr/>
        </p:nvCxnSpPr>
        <p:spPr>
          <a:xfrm rot="10800000" flipH="1">
            <a:off x="2970213" y="5143500"/>
            <a:ext cx="8937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5"/>
            <a:endCxn id="26" idx="5"/>
          </p:cNvCxnSpPr>
          <p:nvPr/>
        </p:nvCxnSpPr>
        <p:spPr>
          <a:xfrm>
            <a:off x="3863975" y="51435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5"/>
            <a:endCxn id="26" idx="1"/>
          </p:cNvCxnSpPr>
          <p:nvPr/>
        </p:nvCxnSpPr>
        <p:spPr>
          <a:xfrm flipH="1">
            <a:off x="2970213" y="5143500"/>
            <a:ext cx="8937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738438" y="5572125"/>
            <a:ext cx="1357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>
            <a:off x="2524125" y="1643064"/>
            <a:ext cx="1785938" cy="157162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>
            <a:stCxn id="31" idx="1"/>
            <a:endCxn id="31" idx="5"/>
          </p:cNvCxnSpPr>
          <p:nvPr/>
        </p:nvCxnSpPr>
        <p:spPr>
          <a:xfrm rot="10800000" flipH="1">
            <a:off x="2970213" y="2428875"/>
            <a:ext cx="8937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5"/>
            <a:endCxn id="31" idx="5"/>
          </p:cNvCxnSpPr>
          <p:nvPr/>
        </p:nvCxnSpPr>
        <p:spPr>
          <a:xfrm>
            <a:off x="3863975" y="242887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5"/>
            <a:endCxn id="31" idx="1"/>
          </p:cNvCxnSpPr>
          <p:nvPr/>
        </p:nvCxnSpPr>
        <p:spPr>
          <a:xfrm flipH="1">
            <a:off x="2970213" y="2428875"/>
            <a:ext cx="8937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738438" y="2857500"/>
            <a:ext cx="1357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953501" y="2214564"/>
            <a:ext cx="500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7" name="TextBox 54"/>
          <p:cNvSpPr txBox="1">
            <a:spLocks noChangeArrowheads="1"/>
          </p:cNvSpPr>
          <p:nvPr/>
        </p:nvSpPr>
        <p:spPr bwMode="auto">
          <a:xfrm>
            <a:off x="8810626" y="3929063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AE" altLang="en-US" sz="2400" b="1"/>
              <a:t>1</a:t>
            </a:r>
            <a:endParaRPr lang="en-US" altLang="en-US" sz="2400" b="1"/>
          </a:p>
        </p:txBody>
      </p:sp>
      <p:sp>
        <p:nvSpPr>
          <p:cNvPr id="15388" name="TextBox 55"/>
          <p:cNvSpPr txBox="1">
            <a:spLocks noChangeArrowheads="1"/>
          </p:cNvSpPr>
          <p:nvPr/>
        </p:nvSpPr>
        <p:spPr bwMode="auto">
          <a:xfrm>
            <a:off x="8810626" y="641667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AE" altLang="en-US" sz="2000"/>
              <a:t>2</a:t>
            </a:r>
            <a:endParaRPr lang="en-US" altLang="en-US" sz="2000"/>
          </a:p>
        </p:txBody>
      </p:sp>
      <p:sp>
        <p:nvSpPr>
          <p:cNvPr id="15389" name="TextBox 56"/>
          <p:cNvSpPr txBox="1">
            <a:spLocks noChangeArrowheads="1"/>
          </p:cNvSpPr>
          <p:nvPr/>
        </p:nvSpPr>
        <p:spPr bwMode="auto">
          <a:xfrm>
            <a:off x="3095626" y="378618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AE" altLang="en-US" sz="2400" b="1"/>
              <a:t>3</a:t>
            </a:r>
            <a:endParaRPr lang="en-US" altLang="en-US" sz="2400" b="1"/>
          </a:p>
        </p:txBody>
      </p:sp>
      <p:sp>
        <p:nvSpPr>
          <p:cNvPr id="15390" name="TextBox 57"/>
          <p:cNvSpPr txBox="1">
            <a:spLocks noChangeArrowheads="1"/>
          </p:cNvSpPr>
          <p:nvPr/>
        </p:nvSpPr>
        <p:spPr bwMode="auto">
          <a:xfrm>
            <a:off x="3024189" y="6429376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AE" altLang="en-US" sz="2400" b="1"/>
              <a:t>4</a:t>
            </a:r>
            <a:endParaRPr lang="en-US" altLang="en-US" sz="2400" b="1"/>
          </a:p>
        </p:txBody>
      </p:sp>
      <p:sp>
        <p:nvSpPr>
          <p:cNvPr id="2" name="TextBox 1"/>
          <p:cNvSpPr txBox="1"/>
          <p:nvPr/>
        </p:nvSpPr>
        <p:spPr>
          <a:xfrm>
            <a:off x="566670" y="1146220"/>
            <a:ext cx="145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لعبة لتنشيط الطالبات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80987"/>
            <a:ext cx="93059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442912"/>
            <a:ext cx="894397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2744" y="1223494"/>
            <a:ext cx="57053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تكبيرة الإحرام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الفاتحة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الرفع منه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الجلوس بين السجدتين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الاعتدال في كل هيئة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الطمأنينة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السجود على الجبهة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AE" sz="3600" b="1" dirty="0" smtClean="0"/>
              <a:t>الرفع منه </a:t>
            </a:r>
          </a:p>
          <a:p>
            <a:pPr algn="r" rtl="1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98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7483" y="858859"/>
            <a:ext cx="332274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/>
              <a:t>جميع أقوال الصلاة سنة </a:t>
            </a:r>
          </a:p>
          <a:p>
            <a:pPr algn="ctr" rtl="1"/>
            <a:r>
              <a:rPr lang="ar-AE" sz="4000" b="1" dirty="0" smtClean="0"/>
              <a:t>إلا ثلاثة </a:t>
            </a:r>
          </a:p>
          <a:p>
            <a:pPr algn="ctr" rtl="1"/>
            <a:r>
              <a:rPr lang="ar-AE" sz="4000" b="1" dirty="0" smtClean="0"/>
              <a:t>تكبيرة الاحرام </a:t>
            </a:r>
          </a:p>
          <a:p>
            <a:pPr algn="ctr" rtl="1"/>
            <a:r>
              <a:rPr lang="ar-AE" sz="4000" b="1" dirty="0" smtClean="0"/>
              <a:t>2-الفاتحة </a:t>
            </a:r>
          </a:p>
          <a:p>
            <a:pPr algn="ctr" rtl="1"/>
            <a:r>
              <a:rPr lang="ar-AE" sz="4000" b="1" dirty="0" smtClean="0"/>
              <a:t>3- والسلام </a:t>
            </a:r>
          </a:p>
        </p:txBody>
      </p:sp>
      <p:sp>
        <p:nvSpPr>
          <p:cNvPr id="4" name="Down Arrow 3"/>
          <p:cNvSpPr/>
          <p:nvPr/>
        </p:nvSpPr>
        <p:spPr>
          <a:xfrm>
            <a:off x="605306" y="15294"/>
            <a:ext cx="7366716" cy="1687130"/>
          </a:xfrm>
          <a:prstGeom prst="downArrow">
            <a:avLst>
              <a:gd name="adj1" fmla="val 50000"/>
              <a:gd name="adj2" fmla="val 49959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 smtClean="0"/>
              <a:t>سنن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90152" y="0"/>
            <a:ext cx="8397025" cy="66841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97099" y="1797578"/>
            <a:ext cx="175152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AE" sz="2800" b="1" dirty="0" smtClean="0"/>
              <a:t>قراءة السورة بعد الفاتحة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8881" y="1806747"/>
            <a:ext cx="135966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AE" sz="3200" b="1" dirty="0" smtClean="0"/>
              <a:t>القيام</a:t>
            </a:r>
          </a:p>
          <a:p>
            <a:pPr algn="r" rtl="1"/>
            <a:r>
              <a:rPr lang="ar-AE" sz="3200" b="1" dirty="0" smtClean="0"/>
              <a:t> للسورة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0251" y="1805779"/>
            <a:ext cx="213027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AE" sz="3200" b="1" dirty="0" smtClean="0"/>
              <a:t>قول سمع</a:t>
            </a:r>
          </a:p>
          <a:p>
            <a:pPr algn="r" rtl="1"/>
            <a:r>
              <a:rPr lang="ar-AE" sz="3200" b="1" dirty="0" smtClean="0"/>
              <a:t> الله لمن حمده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0496" y="3074851"/>
            <a:ext cx="192813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AE" sz="3200" b="1" dirty="0" smtClean="0"/>
              <a:t>التكبير </a:t>
            </a:r>
          </a:p>
          <a:p>
            <a:pPr algn="r" rtl="1"/>
            <a:r>
              <a:rPr lang="ar-AE" sz="3200" b="1" dirty="0" smtClean="0"/>
              <a:t>ما عدا تكبيرة الاحرام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3966" y="3074851"/>
            <a:ext cx="199622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AE" sz="3600" dirty="0" smtClean="0"/>
              <a:t>الجهر </a:t>
            </a:r>
          </a:p>
          <a:p>
            <a:pPr algn="r" rtl="1"/>
            <a:r>
              <a:rPr lang="ar-AE" sz="3600" dirty="0" smtClean="0"/>
              <a:t>في الصلاة الجهرية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3193" y="3157401"/>
            <a:ext cx="206061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AE" sz="3200" dirty="0" smtClean="0"/>
              <a:t>السر </a:t>
            </a:r>
          </a:p>
          <a:p>
            <a:pPr algn="r" rtl="1"/>
            <a:r>
              <a:rPr lang="ar-AE" sz="3200" dirty="0" smtClean="0"/>
              <a:t>في الصلاة النهارية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6384" y="5115885"/>
            <a:ext cx="394761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AE" sz="3200" dirty="0" smtClean="0"/>
              <a:t>الصلاة على النبي صلى الله عليه وسلم بعد التشهد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15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351584" y="1374139"/>
            <a:ext cx="79001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b="1" dirty="0"/>
              <a:t> </a:t>
            </a:r>
            <a:r>
              <a:rPr lang="ar-AE" sz="3200" b="1" u="sng" dirty="0"/>
              <a:t>أكملي المعادلة </a:t>
            </a:r>
            <a:r>
              <a:rPr lang="ar-AE" sz="3200" b="1" u="sng" dirty="0" smtClean="0"/>
              <a:t>:</a:t>
            </a:r>
            <a:endParaRPr lang="ar-AE" sz="7200" b="1" dirty="0"/>
          </a:p>
        </p:txBody>
      </p:sp>
      <p:sp>
        <p:nvSpPr>
          <p:cNvPr id="4" name="مستطيل 3"/>
          <p:cNvSpPr/>
          <p:nvPr/>
        </p:nvSpPr>
        <p:spPr>
          <a:xfrm>
            <a:off x="8711439" y="2230620"/>
            <a:ext cx="2428892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2000"/>
          </a:p>
        </p:txBody>
      </p:sp>
      <p:sp>
        <p:nvSpPr>
          <p:cNvPr id="5" name="مستطيل 4"/>
          <p:cNvSpPr/>
          <p:nvPr/>
        </p:nvSpPr>
        <p:spPr>
          <a:xfrm>
            <a:off x="4546670" y="2262818"/>
            <a:ext cx="2428892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309193" y="2274183"/>
            <a:ext cx="2428892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7649382" y="2482934"/>
            <a:ext cx="296214" cy="122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3914" y="2884598"/>
            <a:ext cx="1480538" cy="32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328" y="2451992"/>
            <a:ext cx="1645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/>
              <a:t>تمام الصلاة 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2902108" y="2621548"/>
            <a:ext cx="1480538" cy="32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9146" y="3206840"/>
            <a:ext cx="1480538" cy="32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21983" y="399245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عمل فردي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912180" y="2717442"/>
            <a:ext cx="1815921" cy="991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أداء فرائض الصلاة القولية والفعلية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948114" y="2588823"/>
            <a:ext cx="1815921" cy="991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أداء سنن الصلاة القولية والفعلية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274321"/>
            <a:ext cx="12063211" cy="6841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7021" y="4121239"/>
            <a:ext cx="3090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>
                <a:solidFill>
                  <a:schemeClr val="accent1"/>
                </a:solidFill>
              </a:rPr>
              <a:t>الفاتحة </a:t>
            </a:r>
          </a:p>
          <a:p>
            <a:pPr algn="r" rtl="1"/>
            <a:endParaRPr lang="ar-AE" sz="3600" b="1" dirty="0">
              <a:solidFill>
                <a:schemeClr val="accent1"/>
              </a:solidFill>
            </a:endParaRPr>
          </a:p>
          <a:p>
            <a:pPr algn="r" rtl="1"/>
            <a:r>
              <a:rPr lang="ar-AE" sz="3600" b="1" dirty="0" smtClean="0">
                <a:solidFill>
                  <a:schemeClr val="accent1"/>
                </a:solidFill>
              </a:rPr>
              <a:t>السلام </a:t>
            </a:r>
            <a:endParaRPr lang="ar-AE" sz="36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38" y="3876541"/>
            <a:ext cx="3848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>
                <a:solidFill>
                  <a:schemeClr val="accent1"/>
                </a:solidFill>
              </a:rPr>
              <a:t>القيام للفاتحة</a:t>
            </a:r>
          </a:p>
          <a:p>
            <a:pPr algn="r" rtl="1"/>
            <a:r>
              <a:rPr lang="ar-AE" sz="3600" b="1" dirty="0" smtClean="0">
                <a:solidFill>
                  <a:schemeClr val="accent1"/>
                </a:solidFill>
              </a:rPr>
              <a:t>الجلوس بين السجدتين</a:t>
            </a:r>
          </a:p>
          <a:p>
            <a:pPr algn="r" rtl="1"/>
            <a:r>
              <a:rPr lang="ar-AE" sz="3600" b="1" dirty="0" smtClean="0">
                <a:solidFill>
                  <a:schemeClr val="accent1"/>
                </a:solidFill>
              </a:rPr>
              <a:t>الاعتدال </a:t>
            </a:r>
          </a:p>
          <a:p>
            <a:pPr algn="r" rtl="1"/>
            <a:r>
              <a:rPr lang="ar-AE" sz="3600" b="1" dirty="0" smtClean="0">
                <a:solidFill>
                  <a:schemeClr val="accent1"/>
                </a:solidFill>
              </a:rPr>
              <a:t>السجود على الجبهة</a:t>
            </a:r>
          </a:p>
          <a:p>
            <a:pPr algn="r" rtl="1"/>
            <a:endParaRPr lang="ar-AE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5036"/>
          <a:stretch/>
        </p:blipFill>
        <p:spPr>
          <a:xfrm>
            <a:off x="1166812" y="661987"/>
            <a:ext cx="9858375" cy="5635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4687" y="4906850"/>
            <a:ext cx="748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chemeClr val="accent1"/>
                </a:solidFill>
              </a:rPr>
              <a:t>صلاته باطلة لأنه نسي الرفع من الركوع ولم يطمئن في صلاته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661987"/>
            <a:ext cx="9858375" cy="60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-103030"/>
            <a:ext cx="12286445" cy="6961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963" y="3850783"/>
            <a:ext cx="59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</a:rPr>
              <a:t>قراءة السورة بعد الفاتحة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963" y="5587285"/>
            <a:ext cx="59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0000"/>
                </a:solidFill>
              </a:rPr>
              <a:t>لا يبطل الصلاة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1" y="371475"/>
            <a:ext cx="11286923" cy="55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90152"/>
            <a:ext cx="11449319" cy="6658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8074" y="3683359"/>
            <a:ext cx="3863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0070C0"/>
                </a:solidFill>
              </a:rPr>
              <a:t>ترك أحد فرائض الصلاة يبطلها </a:t>
            </a:r>
          </a:p>
          <a:p>
            <a:pPr algn="r" rtl="1"/>
            <a:r>
              <a:rPr lang="ar-AE" sz="3200" b="1" dirty="0" smtClean="0">
                <a:solidFill>
                  <a:srgbClr val="0070C0"/>
                </a:solidFill>
              </a:rPr>
              <a:t>وإن نسيها المصلى لا تجبر بالسجود السهو </a:t>
            </a:r>
          </a:p>
          <a:p>
            <a:pPr algn="r" rtl="1"/>
            <a:r>
              <a:rPr lang="ar-AE" sz="3200" b="1" dirty="0" smtClean="0">
                <a:solidFill>
                  <a:srgbClr val="0070C0"/>
                </a:solidFill>
              </a:rPr>
              <a:t>بل لابد من الإتيان بها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341" y="3429000"/>
            <a:ext cx="4230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0070C0"/>
                </a:solidFill>
              </a:rPr>
              <a:t>ترك أحد سنن الصلاة لا يبطلها </a:t>
            </a:r>
          </a:p>
          <a:p>
            <a:pPr algn="r" rtl="1"/>
            <a:r>
              <a:rPr lang="ar-AE" sz="3200" b="1" dirty="0" smtClean="0">
                <a:solidFill>
                  <a:srgbClr val="0070C0"/>
                </a:solidFill>
              </a:rPr>
              <a:t>وإن نسيها المصلى فإنها تجبر بسجود السهو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25" y="367245"/>
            <a:ext cx="6505944" cy="575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7646" y="1068947"/>
            <a:ext cx="1566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ما الأخطاء التي يرتكبها</a:t>
            </a:r>
          </a:p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المصلين أثناء الصلاة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605307"/>
            <a:ext cx="2556422" cy="52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871537"/>
            <a:ext cx="10639425" cy="5114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1864" y="6116322"/>
            <a:ext cx="887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effectLst/>
              </a:rPr>
              <a:t>المكروه عند أهل العلم هو الذي ينبغي تركه ولكن لا يأثم من فعله،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68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450761"/>
            <a:ext cx="11848563" cy="6284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695" y="4069725"/>
            <a:ext cx="950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0070C0"/>
                </a:solidFill>
              </a:rPr>
              <a:t>الالتفاف في الصلاة لأنه يشغل المصلى فلا يطمئن في صلاته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468" y="5769737"/>
            <a:ext cx="861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0070C0"/>
                </a:solidFill>
              </a:rPr>
              <a:t>مكروه ينقص الأجر ولا يبطل الصلاة 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3058" y="462441"/>
            <a:ext cx="28333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AE" dirty="0" smtClean="0"/>
              <a:t>استراتيجية النافذة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8" y="107217"/>
            <a:ext cx="1159098" cy="8608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76304" y="1197732"/>
            <a:ext cx="4752304" cy="244698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75008" y="1210613"/>
            <a:ext cx="4752304" cy="244698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76304" y="3885126"/>
            <a:ext cx="4752304" cy="244698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43696" y="3900152"/>
            <a:ext cx="4752304" cy="244698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87933" y="1421725"/>
            <a:ext cx="267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/>
              <a:t>فكرة تعلمتيها من الدرس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42941" y="1362888"/>
            <a:ext cx="395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/>
              <a:t>ارسمي خطأ يقع فيه زميلاتك في الصلاة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24259" y="4172755"/>
            <a:ext cx="324547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/>
              <a:t>سؤال يدور في بالك عن الدرس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32620" y="4125387"/>
            <a:ext cx="396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/>
              <a:t>ما دليل على أن الإسلام دين يسر من خلال فهمك من الدرس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39" y="32020"/>
            <a:ext cx="1159098" cy="8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8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325" y="4915903"/>
            <a:ext cx="190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ينقص الأجر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7126" y="4917302"/>
            <a:ext cx="190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يبطل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0325" y="5666705"/>
            <a:ext cx="190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ينقص الأجر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427" y="5669317"/>
            <a:ext cx="190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يبطل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80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357187"/>
            <a:ext cx="11616744" cy="6143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5025" y="515155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يجوز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5025" y="1257898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يجوز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7431" y="1257898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يبطل الصلاة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25025" y="2000641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يجوز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47103" y="2000640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يبطل الصلاة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25025" y="2944734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يجوز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2405" y="2965964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يبطل الصلاة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025" y="4108009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يجوز 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3616" y="4089255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يبطل الصلاة 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25025" y="4978896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يجوز 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25025" y="5803309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لا يجوز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47103" y="5732708"/>
            <a:ext cx="208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/>
              <a:t>يبطل الصلاة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15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866"/>
          <a:stretch/>
        </p:blipFill>
        <p:spPr>
          <a:xfrm>
            <a:off x="476518" y="0"/>
            <a:ext cx="112561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98" y="6078828"/>
            <a:ext cx="666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 smtClean="0"/>
              <a:t>نعم/   لتعليم الناس أمور دينهم  ونشر العلم النافع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49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206062"/>
            <a:ext cx="11372045" cy="6413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0180" y="1635616"/>
            <a:ext cx="580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/>
              <a:t>لخدمة ديني ووطني ومجتمعي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09245" y="2766570"/>
            <a:ext cx="580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000" b="1" dirty="0" smtClean="0"/>
              <a:t>لكسب الأجر والثواب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06214" y="4196124"/>
            <a:ext cx="580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/>
              <a:t>لتعليم الناس العلم النافع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52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8" y="103032"/>
            <a:ext cx="11642502" cy="635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6546" y="4211392"/>
            <a:ext cx="61689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/>
              <a:t>دليل على جواز الصلاة قاعدا  للعاجز </a:t>
            </a:r>
          </a:p>
          <a:p>
            <a:pPr algn="ctr"/>
            <a:r>
              <a:rPr lang="ar-AE" sz="3200" b="1" dirty="0" smtClean="0"/>
              <a:t>ودليل على يسر الإسلام وسماحته </a:t>
            </a:r>
          </a:p>
          <a:p>
            <a:pPr algn="ctr"/>
            <a:r>
              <a:rPr lang="ar-AE" sz="3200" b="1" dirty="0" smtClean="0"/>
              <a:t>ودليل على محافظة على الصلاة في كل الحالات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83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0" y="0"/>
            <a:ext cx="110371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0632" y="1803043"/>
            <a:ext cx="689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صلاته باطلة لأن ترك فرضا من فرائض الصلاة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009" y="4363792"/>
            <a:ext cx="520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أعلمه وانصحه بلطف كيفية أداء الصلاة بشكل صحيح </a:t>
            </a:r>
          </a:p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ليعيد صلاته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366712"/>
            <a:ext cx="9267825" cy="612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7430" y="3791581"/>
            <a:ext cx="395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 smtClean="0"/>
              <a:t>عدم الخشوع في الصلاة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27430" y="4656686"/>
            <a:ext cx="395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 smtClean="0"/>
              <a:t>الضحك في الصلاة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88794" y="5303017"/>
            <a:ext cx="395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 smtClean="0"/>
              <a:t>الصلاة من غير وضوء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04552" y="929184"/>
            <a:ext cx="947885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الفرائض : قراءة الفاتحة – الركوع –السجود على الجبهة –النية -تكبيرة الاحرام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89" y="1561791"/>
            <a:ext cx="103546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السنن  : قراءة سورة بعد الفاتحة – قول سمع الله لمن حمده –تكبيرات الانتقال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311" y="2341701"/>
            <a:ext cx="102150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مكروهات   :الالتفاف – السجود على طرف الثوب – فرقعة الأصابع –النظر إلى الهاتف اثناء الصلاة –الحركة غير الكثيرة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56067" y="4655713"/>
            <a:ext cx="4765184" cy="22022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إعداد المعلمة : رقية عبد الله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7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196" y="155351"/>
            <a:ext cx="11076367" cy="643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1274739" y="324040"/>
            <a:ext cx="1007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u="sng" dirty="0"/>
              <a:t>اختاري الكلمة الشاذة من بين الكلمات التالية مع بيان السبب</a:t>
            </a:r>
            <a:endParaRPr lang="en-US" sz="3600" b="1" u="sng" dirty="0"/>
          </a:p>
        </p:txBody>
      </p:sp>
      <p:sp>
        <p:nvSpPr>
          <p:cNvPr id="4" name="Oval 3"/>
          <p:cNvSpPr/>
          <p:nvPr/>
        </p:nvSpPr>
        <p:spPr>
          <a:xfrm>
            <a:off x="9247030" y="1481071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الطمأنينة 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6467340" y="1481071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المسجد </a:t>
            </a: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3687650" y="1584101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البوصلة 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907960" y="1468192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المصباح 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772196" y="1287887"/>
            <a:ext cx="10954553" cy="24083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32003" y="4131972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الماء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452313" y="4131972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القبلة 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3672623" y="4235002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الساعة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892933" y="4119093"/>
            <a:ext cx="2343955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السجادة 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757169" y="3938788"/>
            <a:ext cx="10954553" cy="24083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7960" y="324040"/>
            <a:ext cx="121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عمل ثنائي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553" y="277526"/>
            <a:ext cx="7469746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4800" dirty="0" smtClean="0"/>
              <a:t>شروط صحة الصلاة 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9810477" y="4725668"/>
            <a:ext cx="1788014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الطهارة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>
            <a:off x="5933999" y="4846373"/>
            <a:ext cx="1860867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استقبال القبلة 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2861125" y="4831784"/>
            <a:ext cx="1852586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ستر العورة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81" y="1700914"/>
            <a:ext cx="2113207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65" y="178925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214916" y="4846373"/>
            <a:ext cx="1945286" cy="196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 smtClean="0"/>
              <a:t>دخول وقت</a:t>
            </a:r>
          </a:p>
          <a:p>
            <a:pPr algn="ctr"/>
            <a:r>
              <a:rPr lang="ar-AE" sz="3200" b="1" dirty="0" smtClean="0"/>
              <a:t>الصلاة 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82" y="1657082"/>
            <a:ext cx="1709116" cy="215459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" y="1736018"/>
            <a:ext cx="1939778" cy="2108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Arrow Connector 13"/>
          <p:cNvCxnSpPr/>
          <p:nvPr/>
        </p:nvCxnSpPr>
        <p:spPr>
          <a:xfrm flipH="1">
            <a:off x="4429667" y="1108523"/>
            <a:ext cx="1933292" cy="7975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</p:cNvCxnSpPr>
          <p:nvPr/>
        </p:nvCxnSpPr>
        <p:spPr>
          <a:xfrm flipH="1">
            <a:off x="1752479" y="1108523"/>
            <a:ext cx="4510947" cy="5485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</p:cNvCxnSpPr>
          <p:nvPr/>
        </p:nvCxnSpPr>
        <p:spPr>
          <a:xfrm>
            <a:off x="6263426" y="1108523"/>
            <a:ext cx="4039673" cy="5232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45939" y="1096746"/>
            <a:ext cx="248673" cy="6925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4" idx="0"/>
          </p:cNvCxnSpPr>
          <p:nvPr/>
        </p:nvCxnSpPr>
        <p:spPr>
          <a:xfrm>
            <a:off x="10704484" y="3811672"/>
            <a:ext cx="0" cy="91399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64433" y="3932377"/>
            <a:ext cx="0" cy="91399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87418" y="3767839"/>
            <a:ext cx="0" cy="91399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62124" y="3844039"/>
            <a:ext cx="0" cy="91399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907" y="1114804"/>
            <a:ext cx="1007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dirty="0" smtClean="0"/>
              <a:t>عددي أكبر عدد من أعمال الصلاة </a:t>
            </a:r>
          </a:p>
        </p:txBody>
      </p:sp>
      <p:sp>
        <p:nvSpPr>
          <p:cNvPr id="3" name="Smiley Face 2"/>
          <p:cNvSpPr/>
          <p:nvPr/>
        </p:nvSpPr>
        <p:spPr>
          <a:xfrm>
            <a:off x="837127" y="3090930"/>
            <a:ext cx="2112135" cy="2665926"/>
          </a:xfrm>
          <a:prstGeom prst="smileyFac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369972" y="270457"/>
            <a:ext cx="8156620" cy="2820473"/>
          </a:xfrm>
          <a:prstGeom prst="cloudCallout">
            <a:avLst>
              <a:gd name="adj1" fmla="val -52803"/>
              <a:gd name="adj2" fmla="val 839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7" y="0"/>
            <a:ext cx="11706896" cy="67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808" y="103030"/>
            <a:ext cx="2936383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AE" sz="4000" dirty="0" smtClean="0"/>
              <a:t>الصلاة </a:t>
            </a:r>
            <a:endParaRPr lang="en-US" sz="4000" dirty="0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6096000" y="810916"/>
            <a:ext cx="0" cy="6057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92192" y="1416676"/>
            <a:ext cx="5997262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89452" y="1455312"/>
            <a:ext cx="2" cy="360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92192" y="1455312"/>
            <a:ext cx="0" cy="5795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46263" y="1880314"/>
            <a:ext cx="208637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/>
              <a:t>فرائض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14661" y="2013490"/>
            <a:ext cx="2086377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/>
              <a:t>سنن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00800" y="2730045"/>
            <a:ext cx="5409128" cy="3970318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 smtClean="0"/>
              <a:t>1-النية                2- تكبيرة الاحرام </a:t>
            </a:r>
          </a:p>
          <a:p>
            <a:pPr algn="r" rtl="1"/>
            <a:r>
              <a:rPr lang="ar-AE" sz="2800" b="1" dirty="0" smtClean="0"/>
              <a:t>3-القيام لتكبيرة الاحرام </a:t>
            </a:r>
          </a:p>
          <a:p>
            <a:pPr algn="r" rtl="1"/>
            <a:r>
              <a:rPr lang="ar-AE" sz="2800" b="1" dirty="0" smtClean="0"/>
              <a:t>4-الفاتحة 5-القيام للفاتحة   </a:t>
            </a:r>
          </a:p>
          <a:p>
            <a:pPr algn="r" rtl="1"/>
            <a:r>
              <a:rPr lang="ar-AE" sz="2800" b="1" dirty="0" smtClean="0"/>
              <a:t> 6-الركوع    7- الرفع منه      </a:t>
            </a:r>
          </a:p>
          <a:p>
            <a:pPr algn="r" rtl="1"/>
            <a:r>
              <a:rPr lang="ar-AE" sz="2800" b="1" dirty="0" smtClean="0"/>
              <a:t> 8-الاعتدال في كل هيئة</a:t>
            </a:r>
          </a:p>
          <a:p>
            <a:pPr algn="r" rtl="1"/>
            <a:r>
              <a:rPr lang="ar-AE" sz="2800" b="1" dirty="0" smtClean="0"/>
              <a:t>9- الجلوس بين السجدتين     10-الطمأنينة</a:t>
            </a:r>
          </a:p>
          <a:p>
            <a:pPr algn="r" rtl="1"/>
            <a:r>
              <a:rPr lang="ar-AE" sz="2800" b="1" dirty="0" smtClean="0"/>
              <a:t>11- السجود على الجبهة </a:t>
            </a:r>
          </a:p>
          <a:p>
            <a:pPr algn="r" rtl="1"/>
            <a:r>
              <a:rPr lang="ar-AE" sz="2800" b="1" dirty="0" smtClean="0"/>
              <a:t>12- الرفع منه     13 –السلام </a:t>
            </a:r>
          </a:p>
          <a:p>
            <a:pPr algn="r" rtl="1"/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1820" y="2730045"/>
            <a:ext cx="5022761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 smtClean="0"/>
              <a:t>1- قراءة السورة بعد الفاتحة    </a:t>
            </a:r>
          </a:p>
          <a:p>
            <a:pPr algn="r" rtl="1"/>
            <a:r>
              <a:rPr lang="ar-AE" sz="2800" dirty="0" smtClean="0"/>
              <a:t>2- القيام للسورة </a:t>
            </a:r>
          </a:p>
          <a:p>
            <a:pPr algn="r" rtl="1"/>
            <a:r>
              <a:rPr lang="ar-AE" sz="2800" dirty="0" smtClean="0"/>
              <a:t>3- قول سمع الله لمن حمده    </a:t>
            </a:r>
          </a:p>
          <a:p>
            <a:pPr algn="r" rtl="1"/>
            <a:r>
              <a:rPr lang="ar-AE" sz="2800" dirty="0" smtClean="0"/>
              <a:t>  4- التكبير ما عدا تكبيرة الاحرام </a:t>
            </a:r>
          </a:p>
          <a:p>
            <a:pPr algn="r" rtl="1"/>
            <a:r>
              <a:rPr lang="ar-AE" sz="2800" dirty="0" smtClean="0"/>
              <a:t>5- الجهر في الصلاة الجهرية </a:t>
            </a:r>
          </a:p>
          <a:p>
            <a:pPr algn="r" rtl="1"/>
            <a:r>
              <a:rPr lang="ar-AE" sz="2800" dirty="0" smtClean="0"/>
              <a:t>6- السر في الصلاة النهارية </a:t>
            </a:r>
          </a:p>
          <a:p>
            <a:pPr algn="r" rtl="1"/>
            <a:r>
              <a:rPr lang="ar-AE" sz="2800" dirty="0" smtClean="0"/>
              <a:t>7- الصلاة على النبي صلى الله عليه وسلم </a:t>
            </a:r>
          </a:p>
          <a:p>
            <a:pPr algn="r" rtl="1"/>
            <a:r>
              <a:rPr lang="ar-AE" sz="2800" dirty="0" smtClean="0"/>
              <a:t>بعد التشهد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26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808" y="103030"/>
            <a:ext cx="2936383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AE" sz="4000" dirty="0" smtClean="0"/>
              <a:t>الصلاة </a:t>
            </a:r>
            <a:endParaRPr lang="en-US" sz="4000" dirty="0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6096000" y="810916"/>
            <a:ext cx="0" cy="6057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92190" y="1403796"/>
            <a:ext cx="5997262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6262" y="1820948"/>
            <a:ext cx="208637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/>
              <a:t>أفعال 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49003" y="2047486"/>
            <a:ext cx="2086377" cy="6463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/>
              <a:t>أقوال </a:t>
            </a:r>
            <a:endParaRPr lang="en-US" sz="36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989452" y="1455312"/>
            <a:ext cx="2" cy="360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92192" y="1455312"/>
            <a:ext cx="0" cy="5795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89450" y="2518579"/>
            <a:ext cx="1" cy="3018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83278" y="3470655"/>
            <a:ext cx="208637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/>
              <a:t>فرائض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13114" y="3461972"/>
            <a:ext cx="2086377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/>
              <a:t>سنن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25589" y="3546747"/>
            <a:ext cx="2086377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 smtClean="0"/>
              <a:t>فرائض</a:t>
            </a:r>
            <a:endParaRPr lang="en-US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3148" y="3591608"/>
            <a:ext cx="2086377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 smtClean="0"/>
              <a:t>سنن</a:t>
            </a:r>
            <a:endParaRPr lang="en-US" sz="4400" b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525553" y="2820473"/>
            <a:ext cx="3176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91989" y="3142712"/>
            <a:ext cx="31767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77165" y="2706442"/>
            <a:ext cx="15024" cy="418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702342" y="2820473"/>
            <a:ext cx="0" cy="6085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64191" y="2820473"/>
            <a:ext cx="0" cy="4655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9513" y="3172197"/>
            <a:ext cx="0" cy="298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94134" y="3142712"/>
            <a:ext cx="11805" cy="431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272789" y="4381207"/>
            <a:ext cx="279686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جميع أفعال الصلاة فرض إلا ثلاثة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13114" y="4293436"/>
            <a:ext cx="227633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 smtClean="0"/>
              <a:t>1-رفع اليدين عند 2-تكبيرة الإحرام </a:t>
            </a:r>
          </a:p>
          <a:p>
            <a:pPr algn="ctr"/>
            <a:r>
              <a:rPr lang="ar-AE" sz="2800" b="1" dirty="0" smtClean="0"/>
              <a:t>3-الجلوس للتشهد </a:t>
            </a:r>
          </a:p>
          <a:p>
            <a:pPr algn="ctr"/>
            <a:r>
              <a:rPr lang="ar-AE" sz="2800" b="1" dirty="0" err="1" smtClean="0"/>
              <a:t>والتيامن</a:t>
            </a:r>
            <a:r>
              <a:rPr lang="ar-AE" sz="2800" b="1" dirty="0" smtClean="0"/>
              <a:t> بالسلام 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92109" y="4601213"/>
            <a:ext cx="253982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/>
              <a:t>جميع أقوال الصلاة سنة</a:t>
            </a:r>
          </a:p>
          <a:p>
            <a:pPr algn="ctr" rtl="1"/>
            <a:r>
              <a:rPr lang="ar-AE" sz="4000" b="1" dirty="0" smtClean="0"/>
              <a:t>إلا ثلاثة 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82504" y="4524268"/>
            <a:ext cx="2708317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FF0000"/>
                </a:solidFill>
              </a:rPr>
              <a:t>1-تكبيرة الاحرام </a:t>
            </a:r>
          </a:p>
          <a:p>
            <a:pPr algn="ctr" rtl="1"/>
            <a:r>
              <a:rPr lang="ar-AE" sz="3200" b="1" dirty="0" smtClean="0">
                <a:solidFill>
                  <a:srgbClr val="FF0000"/>
                </a:solidFill>
              </a:rPr>
              <a:t>2-الفاتحة </a:t>
            </a:r>
          </a:p>
          <a:p>
            <a:pPr algn="ctr" rtl="1"/>
            <a:r>
              <a:rPr lang="ar-AE" sz="3200" b="1" dirty="0" smtClean="0">
                <a:solidFill>
                  <a:srgbClr val="FF0000"/>
                </a:solidFill>
              </a:rPr>
              <a:t>3- والسلام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11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44" grpId="0" animBg="1"/>
      <p:bldP spid="45" grpId="0" animBg="1"/>
      <p:bldP spid="47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548</Words>
  <Application>Microsoft Office PowerPoint</Application>
  <PresentationFormat>ملء الشاشة</PresentationFormat>
  <Paragraphs>152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همي الجنة همي الجنة</dc:creator>
  <cp:lastModifiedBy>البتانوني</cp:lastModifiedBy>
  <cp:revision>34</cp:revision>
  <dcterms:created xsi:type="dcterms:W3CDTF">2016-09-23T11:48:38Z</dcterms:created>
  <dcterms:modified xsi:type="dcterms:W3CDTF">2016-10-17T16:16:06Z</dcterms:modified>
</cp:coreProperties>
</file>