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1006" r:id="rId2"/>
    <p:sldId id="1003" r:id="rId3"/>
    <p:sldId id="424" r:id="rId4"/>
    <p:sldId id="412" r:id="rId5"/>
    <p:sldId id="420" r:id="rId6"/>
    <p:sldId id="443" r:id="rId7"/>
    <p:sldId id="442" r:id="rId8"/>
    <p:sldId id="988" r:id="rId9"/>
    <p:sldId id="958" r:id="rId10"/>
    <p:sldId id="992" r:id="rId11"/>
    <p:sldId id="989" r:id="rId12"/>
    <p:sldId id="425" r:id="rId13"/>
    <p:sldId id="422" r:id="rId14"/>
    <p:sldId id="991" r:id="rId15"/>
    <p:sldId id="993" r:id="rId16"/>
    <p:sldId id="998" r:id="rId17"/>
    <p:sldId id="996" r:id="rId18"/>
    <p:sldId id="995" r:id="rId19"/>
    <p:sldId id="994" r:id="rId20"/>
    <p:sldId id="971" r:id="rId21"/>
    <p:sldId id="999" r:id="rId22"/>
    <p:sldId id="1000" r:id="rId23"/>
    <p:sldId id="1001" r:id="rId24"/>
    <p:sldId id="990" r:id="rId25"/>
    <p:sldId id="9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  <a:srgbClr val="0099FF"/>
    <a:srgbClr val="CC66FF"/>
    <a:srgbClr val="FF33CC"/>
    <a:srgbClr val="FF99FF"/>
    <a:srgbClr val="006600"/>
    <a:srgbClr val="00CC00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6" autoAdjust="0"/>
    <p:restoredTop sz="94660"/>
  </p:normalViewPr>
  <p:slideViewPr>
    <p:cSldViewPr snapToGrid="0">
      <p:cViewPr varScale="1">
        <p:scale>
          <a:sx n="83" d="100"/>
          <a:sy n="83" d="100"/>
        </p:scale>
        <p:origin x="941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2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4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3605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93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7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38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92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5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8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0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53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4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7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9C6A2-168D-44E6-AB85-5B45C6955BF9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B426-7ECD-4605-9D4D-BB7156686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06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7.mp4"/><Relationship Id="rId7" Type="http://schemas.openxmlformats.org/officeDocument/2006/relationships/image" Target="../media/image2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image" Target="../media/image25.emf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27.jpeg"/><Relationship Id="rId10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9.png"/><Relationship Id="rId7" Type="http://schemas.openxmlformats.org/officeDocument/2006/relationships/audio" Target="../media/audio2.wav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jpe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audio" Target="../media/audio1.wav"/><Relationship Id="rId4" Type="http://schemas.openxmlformats.org/officeDocument/2006/relationships/image" Target="../media/image26.jpeg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06" y="857250"/>
            <a:ext cx="8864895" cy="5160140"/>
          </a:xfrm>
          <a:prstGeom prst="rect">
            <a:avLst/>
          </a:prstGeom>
        </p:spPr>
      </p:pic>
      <p:pic>
        <p:nvPicPr>
          <p:cNvPr id="2" name="Media1_Trim">
            <a:hlinkClick r:id="" action="ppaction://media"/>
            <a:extLst>
              <a:ext uri="{FF2B5EF4-FFF2-40B4-BE49-F238E27FC236}">
                <a16:creationId xmlns="" xmlns:a16="http://schemas.microsoft.com/office/drawing/2014/main" id="{8E139D50-A70B-4093-90ED-E877ACB7C1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6191" y="1208124"/>
            <a:ext cx="7878725" cy="357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1498" t="15799" r="21205" b="9375"/>
          <a:stretch/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4789228" y="1630136"/>
            <a:ext cx="3439236" cy="23183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000" b="1" dirty="0"/>
              <a:t>كتاب الطالب.</a:t>
            </a:r>
          </a:p>
          <a:p>
            <a:pPr algn="r"/>
            <a:r>
              <a:rPr lang="ar-AE" sz="3000" b="1" dirty="0"/>
              <a:t>القلم .</a:t>
            </a:r>
          </a:p>
          <a:p>
            <a:pPr algn="r"/>
            <a:r>
              <a:rPr lang="ar-AE" sz="3000" b="1" dirty="0"/>
              <a:t>الحاسوب أو الهاتف . </a:t>
            </a:r>
            <a:endParaRPr lang="en-US" sz="3000" b="1" dirty="0"/>
          </a:p>
        </p:txBody>
      </p:sp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09801" y="1462959"/>
            <a:ext cx="2443162" cy="235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34" y="3756497"/>
            <a:ext cx="2497394" cy="193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5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0B2448-46E7-4A5C-B949-2249D743D24E}"/>
              </a:ext>
            </a:extLst>
          </p:cNvPr>
          <p:cNvSpPr/>
          <p:nvPr/>
        </p:nvSpPr>
        <p:spPr>
          <a:xfrm>
            <a:off x="2283655" y="2914650"/>
            <a:ext cx="7624689" cy="14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7200" dirty="0" smtClean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الت</a:t>
            </a:r>
            <a:r>
              <a:rPr lang="ar-SA" sz="7200" dirty="0" smtClean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علم القبليّ</a:t>
            </a:r>
            <a:r>
              <a:rPr lang="ar-AE" sz="7200" dirty="0" smtClean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 </a:t>
            </a:r>
            <a:endParaRPr lang="en-US" sz="7200" b="0" cap="none" spc="0" dirty="0">
              <a:ln w="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  <p:pic>
        <p:nvPicPr>
          <p:cNvPr id="3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88" y="3600389"/>
            <a:ext cx="1464189" cy="13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9967CB-EE5C-4D2F-BD2F-7DFDCA700918}"/>
              </a:ext>
            </a:extLst>
          </p:cNvPr>
          <p:cNvSpPr/>
          <p:nvPr/>
        </p:nvSpPr>
        <p:spPr>
          <a:xfrm>
            <a:off x="2724557" y="931578"/>
            <a:ext cx="6490879" cy="20300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14960"/>
              </a:avLst>
            </a:prstTxWarp>
            <a:spAutoFit/>
          </a:bodyPr>
          <a:lstStyle/>
          <a:p>
            <a:pPr algn="ctr"/>
            <a:r>
              <a:rPr lang="ar-AE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عبر عن الصورة بجملة مفيدة 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C66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26" name="Picture 2" descr="مرسومة باليد رسوم متحركة جميل حلم, قصة الأطفال, حورية, صغيرة PNG وملف PSD  للتحميل مجان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31" y="1489165"/>
            <a:ext cx="6694305" cy="253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88" y="3600389"/>
            <a:ext cx="1464189" cy="13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4906E6-C044-4040-AF29-7BEE22B5400E}"/>
              </a:ext>
            </a:extLst>
          </p:cNvPr>
          <p:cNvSpPr/>
          <p:nvPr/>
        </p:nvSpPr>
        <p:spPr>
          <a:xfrm>
            <a:off x="3607012" y="919659"/>
            <a:ext cx="4977976" cy="1454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(AH) Manal Black" pitchFamily="2" charset="-78"/>
              </a:rPr>
              <a:t>سوف</a:t>
            </a:r>
            <a:r>
              <a:rPr lang="en-US" sz="6600" b="1" kern="120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6600" b="1" kern="120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(AH) Manal Black" pitchFamily="2" charset="-78"/>
              </a:rPr>
              <a:t>أتعلم</a:t>
            </a:r>
            <a:r>
              <a:rPr lang="en-US" sz="6600" b="1" kern="120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6600" b="1" kern="1200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(AH) Manal Black" pitchFamily="2" charset="-78"/>
              </a:rPr>
              <a:t>اليوم</a:t>
            </a:r>
            <a:r>
              <a:rPr lang="en-US" sz="6600" b="1" kern="120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+mj-lt"/>
                <a:ea typeface="+mj-ea"/>
                <a:cs typeface="(AH) Manal Black" pitchFamily="2" charset="-78"/>
              </a:rPr>
              <a:t>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11FB21-1834-46E0-99E9-51AC3A75F101}"/>
              </a:ext>
            </a:extLst>
          </p:cNvPr>
          <p:cNvSpPr/>
          <p:nvPr/>
        </p:nvSpPr>
        <p:spPr>
          <a:xfrm>
            <a:off x="3174274" y="3512458"/>
            <a:ext cx="55836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.</a:t>
            </a:r>
            <a:r>
              <a:rPr lang="ar-SA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أستخرج المهارات اللغوية السابقة من خلال قراءتي للقصة (التنوين –همزة القطع وهمزة الوصل -  اللام الشمسية واللام القمرية )</a:t>
            </a:r>
            <a:endParaRPr lang="ar-AE" sz="4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5B162E5-BE80-4FAA-9726-74143447EF0D}"/>
              </a:ext>
            </a:extLst>
          </p:cNvPr>
          <p:cNvSpPr/>
          <p:nvPr/>
        </p:nvSpPr>
        <p:spPr>
          <a:xfrm>
            <a:off x="4760101" y="2612224"/>
            <a:ext cx="4135705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أقرأ القصة قراءة صحيحة معبرة </a:t>
            </a:r>
            <a:r>
              <a:rPr lang="ar-AE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.</a:t>
            </a:r>
            <a:endParaRPr lang="ar-AE" sz="4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47CC10D-46DB-488B-AAE0-28305A2A97FE}"/>
              </a:ext>
            </a:extLst>
          </p:cNvPr>
          <p:cNvSpPr/>
          <p:nvPr/>
        </p:nvSpPr>
        <p:spPr>
          <a:xfrm>
            <a:off x="3643085" y="4507283"/>
            <a:ext cx="5114833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400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.</a:t>
            </a:r>
            <a:endParaRPr lang="ar-AE" sz="40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42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736116-058D-4F08-B5D8-337BA4F9EE5A}"/>
              </a:ext>
            </a:extLst>
          </p:cNvPr>
          <p:cNvSpPr/>
          <p:nvPr/>
        </p:nvSpPr>
        <p:spPr>
          <a:xfrm>
            <a:off x="548926" y="2464049"/>
            <a:ext cx="55470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4400" b="1" dirty="0" smtClean="0">
                <a:ln w="12700">
                  <a:solidFill>
                    <a:schemeClr val="tx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من كتاب النشاط قصة الحلم الجميل </a:t>
            </a:r>
            <a:r>
              <a:rPr lang="ar-AE" sz="4400" b="1" dirty="0" smtClean="0">
                <a:ln w="12700">
                  <a:solidFill>
                    <a:schemeClr val="tx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400" b="1" dirty="0">
              <a:ln w="12700">
                <a:solidFill>
                  <a:schemeClr val="tx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إقرأ - زينب المكحل طيور الجن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8926" y="1179080"/>
            <a:ext cx="609600" cy="609600"/>
          </a:xfrm>
          <a:prstGeom prst="rect">
            <a:avLst/>
          </a:prstGeom>
        </p:spPr>
      </p:pic>
      <p:pic>
        <p:nvPicPr>
          <p:cNvPr id="4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35BBDB9-3414-438D-8F85-76387CB77B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6288" y="3600389"/>
            <a:ext cx="1464189" cy="13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5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8"/>
          <a:stretch/>
        </p:blipFill>
        <p:spPr>
          <a:xfrm>
            <a:off x="-1" y="0"/>
            <a:ext cx="1176963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70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822960" y="666206"/>
            <a:ext cx="9757954" cy="5630091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6036" r="61932" b="3428"/>
          <a:stretch/>
        </p:blipFill>
        <p:spPr>
          <a:xfrm>
            <a:off x="2573383" y="1463040"/>
            <a:ext cx="5812971" cy="3971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429000" y="5590309"/>
            <a:ext cx="5569527" cy="705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smtClean="0"/>
              <a:t>أقر</a:t>
            </a:r>
            <a:r>
              <a:rPr lang="ar-AE" sz="4000" smtClean="0"/>
              <a:t>أ</a:t>
            </a:r>
            <a:r>
              <a:rPr lang="ar-SA" sz="4000" smtClean="0"/>
              <a:t> </a:t>
            </a:r>
            <a:r>
              <a:rPr lang="ar-SA" sz="4000" dirty="0" smtClean="0"/>
              <a:t>قراءة صحيحة معبرة </a:t>
            </a:r>
            <a:endParaRPr lang="en-US" sz="4000" dirty="0"/>
          </a:p>
        </p:txBody>
      </p:sp>
      <p:pic>
        <p:nvPicPr>
          <p:cNvPr id="5" name="انشودة القراءه للنجمه هديل غنام دندن الراشد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 flipV="1">
            <a:off x="130629" y="209006"/>
            <a:ext cx="11926388" cy="655755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13978" r="7658" b="60820"/>
          <a:stretch/>
        </p:blipFill>
        <p:spPr>
          <a:xfrm>
            <a:off x="613954" y="1031965"/>
            <a:ext cx="10254343" cy="410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تصفي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019" y="4997717"/>
            <a:ext cx="2912381" cy="1638214"/>
          </a:xfrm>
          <a:prstGeom prst="rect">
            <a:avLst/>
          </a:prstGeom>
        </p:spPr>
      </p:pic>
      <p:pic>
        <p:nvPicPr>
          <p:cNvPr id="5" name="صوت ساعه لمدة دقيقه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3810" t="546" r="24263" b="9502"/>
          <a:stretch/>
        </p:blipFill>
        <p:spPr>
          <a:xfrm>
            <a:off x="234195" y="0"/>
            <a:ext cx="1452797" cy="14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83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uble Wave 2"/>
          <p:cNvSpPr/>
          <p:nvPr/>
        </p:nvSpPr>
        <p:spPr>
          <a:xfrm>
            <a:off x="770709" y="640080"/>
            <a:ext cx="10463347" cy="5368834"/>
          </a:xfrm>
          <a:prstGeom prst="doubleWave">
            <a:avLst>
              <a:gd name="adj1" fmla="val 6250"/>
              <a:gd name="adj2" fmla="val -2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40100" r="11098" b="35987"/>
          <a:stretch/>
        </p:blipFill>
        <p:spPr>
          <a:xfrm>
            <a:off x="1436914" y="1737360"/>
            <a:ext cx="9026435" cy="3461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ت ساعه لمدة دقيق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3810" t="546" r="24263" b="9502"/>
          <a:stretch/>
        </p:blipFill>
        <p:spPr>
          <a:xfrm>
            <a:off x="234195" y="0"/>
            <a:ext cx="1452797" cy="14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تصفيق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019" y="4997717"/>
            <a:ext cx="2912381" cy="16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0"/>
            <a:ext cx="912876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43200" y="1676401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حلم محمد بأنه يطير على ظهر طائر كبير.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5791201"/>
            <a:ext cx="866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ذهب </a:t>
            </a:r>
            <a:r>
              <a:rPr lang="ar-AE" sz="3600" b="1">
                <a:solidFill>
                  <a:srgbClr val="0070C0"/>
                </a:solidFill>
              </a:rPr>
              <a:t>محمد </a:t>
            </a:r>
            <a:r>
              <a:rPr lang="ar-AE" sz="3600" b="1" smtClean="0">
                <a:solidFill>
                  <a:srgbClr val="0070C0"/>
                </a:solidFill>
              </a:rPr>
              <a:t>إلى المدرسة </a:t>
            </a:r>
            <a:r>
              <a:rPr lang="ar-AE" sz="3600" b="1" dirty="0">
                <a:solidFill>
                  <a:srgbClr val="0070C0"/>
                </a:solidFill>
              </a:rPr>
              <a:t>وقضى وقتًا جميلاً مع أصدقائه.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480060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فسر الوالدان حلم محمد.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37338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حكى محمد الحلم لوالديه.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270647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يتمنى محمد السفر إلى مكة المكرمة.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يروس كورونا - 7 خطوات للوقاية من انتشار الفيروس">
            <a:hlinkClick r:id="" action="ppaction://media"/>
            <a:extLst>
              <a:ext uri="{FF2B5EF4-FFF2-40B4-BE49-F238E27FC236}">
                <a16:creationId xmlns="" xmlns:a16="http://schemas.microsoft.com/office/drawing/2014/main" id="{88CE8BC9-0F4C-4EF0-8AB7-8890D0146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808" y="79662"/>
            <a:ext cx="10616184" cy="61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3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644103-5426-4DC3-B21D-CBC085AC93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71423" b="84268"/>
          <a:stretch/>
        </p:blipFill>
        <p:spPr>
          <a:xfrm>
            <a:off x="9501188" y="142876"/>
            <a:ext cx="2440825" cy="910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4C0965-B03D-4695-A314-E34EFE33AA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t="19540" r="1838" b="71114"/>
          <a:stretch/>
        </p:blipFill>
        <p:spPr>
          <a:xfrm>
            <a:off x="249987" y="305251"/>
            <a:ext cx="9079771" cy="585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629" y="305251"/>
            <a:ext cx="9209314" cy="7481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smtClean="0"/>
              <a:t>أقرأ </a:t>
            </a:r>
            <a:r>
              <a:rPr lang="ar-AE" sz="3200" smtClean="0"/>
              <a:t>أ</a:t>
            </a:r>
            <a:r>
              <a:rPr lang="ar-SA" sz="3200" smtClean="0"/>
              <a:t>ولاً </a:t>
            </a:r>
            <a:r>
              <a:rPr lang="ar-SA" sz="3200" dirty="0" smtClean="0"/>
              <a:t>ثم اجب </a:t>
            </a:r>
            <a:r>
              <a:rPr lang="ar-SA" sz="3200" smtClean="0"/>
              <a:t>عن ال</a:t>
            </a:r>
            <a:r>
              <a:rPr lang="ar-AE" sz="3200" smtClean="0"/>
              <a:t>أ</a:t>
            </a:r>
            <a:r>
              <a:rPr lang="ar-SA" sz="3200" smtClean="0"/>
              <a:t>سئلة </a:t>
            </a:r>
            <a:r>
              <a:rPr lang="ar-SA" sz="3200" dirty="0" smtClean="0"/>
              <a:t>التالية : 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7942217" y="1985554"/>
            <a:ext cx="3999796" cy="8826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/>
              <a:t>مالذي حلمه محمد؟ 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7942218" y="3030583"/>
            <a:ext cx="3840480" cy="1117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/>
              <a:t>ماهو لون الطائر؟ 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7824651" y="4310743"/>
            <a:ext cx="3958047" cy="13062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dirty="0" smtClean="0"/>
              <a:t>ما اسم المكان الذي يحب محمد السفر إليه؟ 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9511373" y="76464"/>
            <a:ext cx="259188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تصفي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019" y="4997717"/>
            <a:ext cx="2912381" cy="16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C12E0643-5D6C-4AE8-97E0-989E0919AB00}"/>
              </a:ext>
            </a:extLst>
          </p:cNvPr>
          <p:cNvSpPr/>
          <p:nvPr/>
        </p:nvSpPr>
        <p:spPr>
          <a:xfrm>
            <a:off x="0" y="3236142"/>
            <a:ext cx="12192000" cy="1390357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close up of a beach&#10;&#10;Description automatically generated">
            <a:extLst>
              <a:ext uri="{FF2B5EF4-FFF2-40B4-BE49-F238E27FC236}">
                <a16:creationId xmlns:a16="http://schemas.microsoft.com/office/drawing/2014/main" xmlns="" id="{33369481-BBE5-4BFC-8F20-61ABA53AF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5"/>
          <a:stretch/>
        </p:blipFill>
        <p:spPr>
          <a:xfrm>
            <a:off x="-1" y="5219658"/>
            <a:ext cx="12190827" cy="1655299"/>
          </a:xfrm>
          <a:prstGeom prst="rect">
            <a:avLst/>
          </a:prstGeom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2A9DF1C9-214E-4AF3-A886-A5401B85A133}"/>
              </a:ext>
            </a:extLst>
          </p:cNvPr>
          <p:cNvSpPr/>
          <p:nvPr/>
        </p:nvSpPr>
        <p:spPr>
          <a:xfrm>
            <a:off x="18452" y="265936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75EB8C41-DA62-4049-A541-0C05103C49B7}"/>
              </a:ext>
            </a:extLst>
          </p:cNvPr>
          <p:cNvSpPr/>
          <p:nvPr/>
        </p:nvSpPr>
        <p:spPr>
          <a:xfrm>
            <a:off x="1561514" y="265936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8474B044-EAE1-4F18-B68F-9409F2B2A2EF}"/>
              </a:ext>
            </a:extLst>
          </p:cNvPr>
          <p:cNvSpPr/>
          <p:nvPr/>
        </p:nvSpPr>
        <p:spPr>
          <a:xfrm>
            <a:off x="3123028" y="2647079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8CFF5932-4F3C-4313-BCE2-13FD6DA18A63}"/>
              </a:ext>
            </a:extLst>
          </p:cNvPr>
          <p:cNvSpPr/>
          <p:nvPr/>
        </p:nvSpPr>
        <p:spPr>
          <a:xfrm>
            <a:off x="4684542" y="2650859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E0FD45E3-855C-4FFB-B991-3AB4BEA0F7BC}"/>
              </a:ext>
            </a:extLst>
          </p:cNvPr>
          <p:cNvSpPr/>
          <p:nvPr/>
        </p:nvSpPr>
        <p:spPr>
          <a:xfrm>
            <a:off x="6246056" y="2640577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4305E57A-77A4-4C2F-A94E-A224212A954C}"/>
              </a:ext>
            </a:extLst>
          </p:cNvPr>
          <p:cNvSpPr/>
          <p:nvPr/>
        </p:nvSpPr>
        <p:spPr>
          <a:xfrm>
            <a:off x="7792622" y="2647078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82450551-D877-4144-8283-07B918791EAE}"/>
              </a:ext>
            </a:extLst>
          </p:cNvPr>
          <p:cNvSpPr/>
          <p:nvPr/>
        </p:nvSpPr>
        <p:spPr>
          <a:xfrm>
            <a:off x="0" y="4625925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7F6F03D7-7744-42C4-A3A1-9E1B4D31E27F}"/>
              </a:ext>
            </a:extLst>
          </p:cNvPr>
          <p:cNvSpPr/>
          <p:nvPr/>
        </p:nvSpPr>
        <p:spPr>
          <a:xfrm>
            <a:off x="3123028" y="463878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6C9FB2C4-3FBA-41FF-B561-A56F0711A0CE}"/>
              </a:ext>
            </a:extLst>
          </p:cNvPr>
          <p:cNvSpPr/>
          <p:nvPr/>
        </p:nvSpPr>
        <p:spPr>
          <a:xfrm>
            <a:off x="6246056" y="465757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27A2D5BA-F99D-4BA0-A0C3-A1239BC67806}"/>
              </a:ext>
            </a:extLst>
          </p:cNvPr>
          <p:cNvSpPr/>
          <p:nvPr/>
        </p:nvSpPr>
        <p:spPr>
          <a:xfrm>
            <a:off x="1561514" y="4630595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0C90DCB1-8132-4C50-B116-ECD40B761047}"/>
              </a:ext>
            </a:extLst>
          </p:cNvPr>
          <p:cNvSpPr/>
          <p:nvPr/>
        </p:nvSpPr>
        <p:spPr>
          <a:xfrm>
            <a:off x="4684542" y="463878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874C3369-4255-4001-B144-682F413470A0}"/>
              </a:ext>
            </a:extLst>
          </p:cNvPr>
          <p:cNvSpPr/>
          <p:nvPr/>
        </p:nvSpPr>
        <p:spPr>
          <a:xfrm>
            <a:off x="7792622" y="463878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xmlns="" id="{8981D326-6A10-4E7F-B7BE-B14129960FAD}"/>
              </a:ext>
            </a:extLst>
          </p:cNvPr>
          <p:cNvSpPr/>
          <p:nvPr/>
        </p:nvSpPr>
        <p:spPr>
          <a:xfrm>
            <a:off x="9354136" y="2655113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xmlns="" id="{42A93342-6426-4C85-8E3D-9B86EC037D89}"/>
              </a:ext>
            </a:extLst>
          </p:cNvPr>
          <p:cNvSpPr/>
          <p:nvPr/>
        </p:nvSpPr>
        <p:spPr>
          <a:xfrm>
            <a:off x="10930598" y="2640577"/>
            <a:ext cx="1261402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xmlns="" id="{2AAD89C5-4B16-4ADD-A20C-05FF9860903D}"/>
              </a:ext>
            </a:extLst>
          </p:cNvPr>
          <p:cNvSpPr/>
          <p:nvPr/>
        </p:nvSpPr>
        <p:spPr>
          <a:xfrm>
            <a:off x="9339188" y="4638787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xmlns="" id="{43D93227-3943-4BEA-B31D-EB46BF60D4FA}"/>
              </a:ext>
            </a:extLst>
          </p:cNvPr>
          <p:cNvSpPr/>
          <p:nvPr/>
        </p:nvSpPr>
        <p:spPr>
          <a:xfrm>
            <a:off x="10929425" y="4638787"/>
            <a:ext cx="1261402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4B527F56-29A1-4C80-AB94-DDB40492CC1D}"/>
              </a:ext>
            </a:extLst>
          </p:cNvPr>
          <p:cNvSpPr/>
          <p:nvPr/>
        </p:nvSpPr>
        <p:spPr>
          <a:xfrm>
            <a:off x="18452" y="3600171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901648FA-7AB4-4566-BC69-8332BEF3C5C6}"/>
              </a:ext>
            </a:extLst>
          </p:cNvPr>
          <p:cNvSpPr/>
          <p:nvPr/>
        </p:nvSpPr>
        <p:spPr>
          <a:xfrm>
            <a:off x="186513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5798EEE9-F4C3-412A-A444-6105A54F4BAB}"/>
              </a:ext>
            </a:extLst>
          </p:cNvPr>
          <p:cNvSpPr/>
          <p:nvPr/>
        </p:nvSpPr>
        <p:spPr>
          <a:xfrm>
            <a:off x="371181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28D8ADF1-C192-46FB-95C4-67A8E0496468}"/>
              </a:ext>
            </a:extLst>
          </p:cNvPr>
          <p:cNvSpPr/>
          <p:nvPr/>
        </p:nvSpPr>
        <p:spPr>
          <a:xfrm>
            <a:off x="555849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B06CCAB7-7428-4F5D-B944-D81AE66FE776}"/>
              </a:ext>
            </a:extLst>
          </p:cNvPr>
          <p:cNvSpPr/>
          <p:nvPr/>
        </p:nvSpPr>
        <p:spPr>
          <a:xfrm>
            <a:off x="740517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901FBB75-C848-45E1-8CE6-D9533FFBE0C0}"/>
              </a:ext>
            </a:extLst>
          </p:cNvPr>
          <p:cNvSpPr/>
          <p:nvPr/>
        </p:nvSpPr>
        <p:spPr>
          <a:xfrm>
            <a:off x="9167446" y="3645275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BB767919-E210-44A8-911F-28B98A32D5BC}"/>
              </a:ext>
            </a:extLst>
          </p:cNvPr>
          <p:cNvSpPr/>
          <p:nvPr/>
        </p:nvSpPr>
        <p:spPr>
          <a:xfrm>
            <a:off x="10915650" y="3645275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05ECFA-BA98-445D-B325-EFCBE11C6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1"/>
          <a:stretch/>
        </p:blipFill>
        <p:spPr>
          <a:xfrm>
            <a:off x="14066" y="0"/>
            <a:ext cx="12176761" cy="2630119"/>
          </a:xfrm>
          <a:prstGeom prst="rect">
            <a:avLst/>
          </a:prstGeom>
        </p:spPr>
      </p:pic>
      <p:pic>
        <p:nvPicPr>
          <p:cNvPr id="36" name="Picture 35" descr="A green traffic light&#10;&#10;Description automatically generated">
            <a:extLst>
              <a:ext uri="{FF2B5EF4-FFF2-40B4-BE49-F238E27FC236}">
                <a16:creationId xmlns:a16="http://schemas.microsoft.com/office/drawing/2014/main" xmlns="" id="{0FF2124D-F703-4CBD-BC63-73993B4D9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7" b="97448" l="10000" r="90000">
                        <a14:foregroundMark x1="59125" y1="5577" x2="43125" y2="7561"/>
                        <a14:foregroundMark x1="51500" y1="89603" x2="51250" y2="97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" y="1582212"/>
            <a:ext cx="752850" cy="995644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DAC1BF2-917A-4564-9D1C-6C247B7B62FF}"/>
              </a:ext>
            </a:extLst>
          </p:cNvPr>
          <p:cNvSpPr/>
          <p:nvPr/>
        </p:nvSpPr>
        <p:spPr>
          <a:xfrm>
            <a:off x="2458323" y="5232520"/>
            <a:ext cx="7274177" cy="59499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مفرد </a:t>
            </a:r>
            <a:r>
              <a:rPr lang="ar-AE" sz="3600" b="1" dirty="0" smtClean="0">
                <a:solidFill>
                  <a:srgbClr val="FF0000"/>
                </a:solidFill>
              </a:rPr>
              <a:t>ال</a:t>
            </a:r>
            <a:r>
              <a:rPr lang="ar-SA" sz="3600" b="1" dirty="0" smtClean="0">
                <a:solidFill>
                  <a:srgbClr val="FF0000"/>
                </a:solidFill>
              </a:rPr>
              <a:t>أحلام </a:t>
            </a:r>
            <a:r>
              <a:rPr lang="ar-AE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1" name="Oval 40">
            <a:hlinkClick r:id="" action="ppaction://hlinkshowjump?jump=nextslide">
              <a:snd r:embed="rId8" name="applause.wav"/>
            </a:hlinkClick>
            <a:extLst>
              <a:ext uri="{FF2B5EF4-FFF2-40B4-BE49-F238E27FC236}">
                <a16:creationId xmlns:a16="http://schemas.microsoft.com/office/drawing/2014/main" xmlns="" id="{AE548BB1-C717-436A-8C14-6E96828A2A60}"/>
              </a:ext>
            </a:extLst>
          </p:cNvPr>
          <p:cNvSpPr/>
          <p:nvPr/>
        </p:nvSpPr>
        <p:spPr>
          <a:xfrm>
            <a:off x="8713467" y="6015323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u="sng" dirty="0" smtClean="0">
                <a:solidFill>
                  <a:schemeClr val="tx1"/>
                </a:solidFill>
              </a:rPr>
              <a:t>ال</a:t>
            </a:r>
            <a:r>
              <a:rPr lang="ar-SA" sz="3600" b="1" u="sng" dirty="0" smtClean="0">
                <a:solidFill>
                  <a:schemeClr val="tx1"/>
                </a:solidFill>
              </a:rPr>
              <a:t>حلم </a:t>
            </a: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hlinkClick r:id="" action="ppaction://noaction">
              <a:snd r:embed="rId9" name="bomb.wav"/>
            </a:hlinkClick>
            <a:extLst>
              <a:ext uri="{FF2B5EF4-FFF2-40B4-BE49-F238E27FC236}">
                <a16:creationId xmlns:a16="http://schemas.microsoft.com/office/drawing/2014/main" xmlns="" id="{52A7C2FE-1466-427B-A4B0-809697725258}"/>
              </a:ext>
            </a:extLst>
          </p:cNvPr>
          <p:cNvSpPr/>
          <p:nvPr/>
        </p:nvSpPr>
        <p:spPr>
          <a:xfrm>
            <a:off x="4684542" y="5984245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 smtClean="0"/>
              <a:t>ال</a:t>
            </a:r>
            <a:r>
              <a:rPr lang="ar-SA" sz="3200" b="1" dirty="0" smtClean="0"/>
              <a:t>ملح </a:t>
            </a:r>
            <a:endParaRPr lang="en-US" dirty="0"/>
          </a:p>
        </p:txBody>
      </p:sp>
      <p:sp>
        <p:nvSpPr>
          <p:cNvPr id="43" name="Oval 42">
            <a:hlinkClick r:id="" action="ppaction://noaction">
              <a:snd r:embed="rId9" name="bomb.wav"/>
            </a:hlinkClick>
            <a:extLst>
              <a:ext uri="{FF2B5EF4-FFF2-40B4-BE49-F238E27FC236}">
                <a16:creationId xmlns:a16="http://schemas.microsoft.com/office/drawing/2014/main" xmlns="" id="{A41096A4-37F8-4470-B752-4877AF71BB61}"/>
              </a:ext>
            </a:extLst>
          </p:cNvPr>
          <p:cNvSpPr/>
          <p:nvPr/>
        </p:nvSpPr>
        <p:spPr>
          <a:xfrm>
            <a:off x="525282" y="5978510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 smtClean="0"/>
              <a:t>ا</a:t>
            </a:r>
            <a:r>
              <a:rPr lang="ar-SA" sz="4000" b="1" dirty="0" smtClean="0"/>
              <a:t>لحمل </a:t>
            </a:r>
            <a:endParaRPr lang="en-US" b="1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4E2F9FA-2E5A-4F8A-AF92-865758F71B49}"/>
              </a:ext>
            </a:extLst>
          </p:cNvPr>
          <p:cNvSpPr/>
          <p:nvPr/>
        </p:nvSpPr>
        <p:spPr>
          <a:xfrm>
            <a:off x="4441621" y="101420"/>
            <a:ext cx="204735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تذكرة خروج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Picture 29" descr="A close up of a car&#10;&#10;Description automatically generated">
            <a:extLst>
              <a:ext uri="{FF2B5EF4-FFF2-40B4-BE49-F238E27FC236}">
                <a16:creationId xmlns:a16="http://schemas.microsoft.com/office/drawing/2014/main" xmlns="" id="{85EF2EBB-9051-43C5-9327-3A75B5BC26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71" y="3219127"/>
            <a:ext cx="2113530" cy="970093"/>
          </a:xfrm>
          <a:prstGeom prst="rect">
            <a:avLst/>
          </a:prstGeom>
        </p:spPr>
      </p:pic>
      <p:pic>
        <p:nvPicPr>
          <p:cNvPr id="35" name="تصفي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647" y="677351"/>
            <a:ext cx="2912381" cy="16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beach&#10;&#10;Description automatically generated">
            <a:extLst>
              <a:ext uri="{FF2B5EF4-FFF2-40B4-BE49-F238E27FC236}">
                <a16:creationId xmlns:a16="http://schemas.microsoft.com/office/drawing/2014/main" xmlns="" id="{33369481-BBE5-4BFC-8F20-61ABA53AF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5"/>
          <a:stretch/>
        </p:blipFill>
        <p:spPr>
          <a:xfrm>
            <a:off x="-1" y="5219658"/>
            <a:ext cx="12190827" cy="1655299"/>
          </a:xfrm>
          <a:prstGeom prst="rect">
            <a:avLst/>
          </a:prstGeom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2A9DF1C9-214E-4AF3-A886-A5401B85A133}"/>
              </a:ext>
            </a:extLst>
          </p:cNvPr>
          <p:cNvSpPr/>
          <p:nvPr/>
        </p:nvSpPr>
        <p:spPr>
          <a:xfrm>
            <a:off x="18452" y="265936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75EB8C41-DA62-4049-A541-0C05103C49B7}"/>
              </a:ext>
            </a:extLst>
          </p:cNvPr>
          <p:cNvSpPr/>
          <p:nvPr/>
        </p:nvSpPr>
        <p:spPr>
          <a:xfrm>
            <a:off x="1561514" y="265936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8474B044-EAE1-4F18-B68F-9409F2B2A2EF}"/>
              </a:ext>
            </a:extLst>
          </p:cNvPr>
          <p:cNvSpPr/>
          <p:nvPr/>
        </p:nvSpPr>
        <p:spPr>
          <a:xfrm>
            <a:off x="3123028" y="2647079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8CFF5932-4F3C-4313-BCE2-13FD6DA18A63}"/>
              </a:ext>
            </a:extLst>
          </p:cNvPr>
          <p:cNvSpPr/>
          <p:nvPr/>
        </p:nvSpPr>
        <p:spPr>
          <a:xfrm>
            <a:off x="4684542" y="2650859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E0FD45E3-855C-4FFB-B991-3AB4BEA0F7BC}"/>
              </a:ext>
            </a:extLst>
          </p:cNvPr>
          <p:cNvSpPr/>
          <p:nvPr/>
        </p:nvSpPr>
        <p:spPr>
          <a:xfrm>
            <a:off x="6246056" y="2640577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4305E57A-77A4-4C2F-A94E-A224212A954C}"/>
              </a:ext>
            </a:extLst>
          </p:cNvPr>
          <p:cNvSpPr/>
          <p:nvPr/>
        </p:nvSpPr>
        <p:spPr>
          <a:xfrm>
            <a:off x="7792622" y="2647078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82450551-D877-4144-8283-07B918791EAE}"/>
              </a:ext>
            </a:extLst>
          </p:cNvPr>
          <p:cNvSpPr/>
          <p:nvPr/>
        </p:nvSpPr>
        <p:spPr>
          <a:xfrm>
            <a:off x="0" y="4625925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7F6F03D7-7744-42C4-A3A1-9E1B4D31E27F}"/>
              </a:ext>
            </a:extLst>
          </p:cNvPr>
          <p:cNvSpPr/>
          <p:nvPr/>
        </p:nvSpPr>
        <p:spPr>
          <a:xfrm>
            <a:off x="3123028" y="463878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6C9FB2C4-3FBA-41FF-B561-A56F0711A0CE}"/>
              </a:ext>
            </a:extLst>
          </p:cNvPr>
          <p:cNvSpPr/>
          <p:nvPr/>
        </p:nvSpPr>
        <p:spPr>
          <a:xfrm>
            <a:off x="6246056" y="465757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27A2D5BA-F99D-4BA0-A0C3-A1239BC67806}"/>
              </a:ext>
            </a:extLst>
          </p:cNvPr>
          <p:cNvSpPr/>
          <p:nvPr/>
        </p:nvSpPr>
        <p:spPr>
          <a:xfrm>
            <a:off x="1561514" y="4630595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0C90DCB1-8132-4C50-B116-ECD40B761047}"/>
              </a:ext>
            </a:extLst>
          </p:cNvPr>
          <p:cNvSpPr/>
          <p:nvPr/>
        </p:nvSpPr>
        <p:spPr>
          <a:xfrm>
            <a:off x="4684542" y="463878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874C3369-4255-4001-B144-682F413470A0}"/>
              </a:ext>
            </a:extLst>
          </p:cNvPr>
          <p:cNvSpPr/>
          <p:nvPr/>
        </p:nvSpPr>
        <p:spPr>
          <a:xfrm>
            <a:off x="7792622" y="463878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C12E0643-5D6C-4AE8-97E0-989E0919AB00}"/>
              </a:ext>
            </a:extLst>
          </p:cNvPr>
          <p:cNvSpPr/>
          <p:nvPr/>
        </p:nvSpPr>
        <p:spPr>
          <a:xfrm>
            <a:off x="0" y="3236142"/>
            <a:ext cx="12192000" cy="1390357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xmlns="" id="{8981D326-6A10-4E7F-B7BE-B14129960FAD}"/>
              </a:ext>
            </a:extLst>
          </p:cNvPr>
          <p:cNvSpPr/>
          <p:nvPr/>
        </p:nvSpPr>
        <p:spPr>
          <a:xfrm>
            <a:off x="9354136" y="2655113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xmlns="" id="{42A93342-6426-4C85-8E3D-9B86EC037D89}"/>
              </a:ext>
            </a:extLst>
          </p:cNvPr>
          <p:cNvSpPr/>
          <p:nvPr/>
        </p:nvSpPr>
        <p:spPr>
          <a:xfrm>
            <a:off x="10930598" y="2640577"/>
            <a:ext cx="1261402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xmlns="" id="{2AAD89C5-4B16-4ADD-A20C-05FF9860903D}"/>
              </a:ext>
            </a:extLst>
          </p:cNvPr>
          <p:cNvSpPr/>
          <p:nvPr/>
        </p:nvSpPr>
        <p:spPr>
          <a:xfrm>
            <a:off x="9339188" y="4638787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xmlns="" id="{43D93227-3943-4BEA-B31D-EB46BF60D4FA}"/>
              </a:ext>
            </a:extLst>
          </p:cNvPr>
          <p:cNvSpPr/>
          <p:nvPr/>
        </p:nvSpPr>
        <p:spPr>
          <a:xfrm>
            <a:off x="10929425" y="4638787"/>
            <a:ext cx="1261402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4B527F56-29A1-4C80-AB94-DDB40492CC1D}"/>
              </a:ext>
            </a:extLst>
          </p:cNvPr>
          <p:cNvSpPr/>
          <p:nvPr/>
        </p:nvSpPr>
        <p:spPr>
          <a:xfrm>
            <a:off x="18452" y="3600171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901648FA-7AB4-4566-BC69-8332BEF3C5C6}"/>
              </a:ext>
            </a:extLst>
          </p:cNvPr>
          <p:cNvSpPr/>
          <p:nvPr/>
        </p:nvSpPr>
        <p:spPr>
          <a:xfrm>
            <a:off x="186513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5798EEE9-F4C3-412A-A444-6105A54F4BAB}"/>
              </a:ext>
            </a:extLst>
          </p:cNvPr>
          <p:cNvSpPr/>
          <p:nvPr/>
        </p:nvSpPr>
        <p:spPr>
          <a:xfrm>
            <a:off x="371181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28D8ADF1-C192-46FB-95C4-67A8E0496468}"/>
              </a:ext>
            </a:extLst>
          </p:cNvPr>
          <p:cNvSpPr/>
          <p:nvPr/>
        </p:nvSpPr>
        <p:spPr>
          <a:xfrm>
            <a:off x="555849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B06CCAB7-7428-4F5D-B944-D81AE66FE776}"/>
              </a:ext>
            </a:extLst>
          </p:cNvPr>
          <p:cNvSpPr/>
          <p:nvPr/>
        </p:nvSpPr>
        <p:spPr>
          <a:xfrm>
            <a:off x="740517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901FBB75-C848-45E1-8CE6-D9533FFBE0C0}"/>
              </a:ext>
            </a:extLst>
          </p:cNvPr>
          <p:cNvSpPr/>
          <p:nvPr/>
        </p:nvSpPr>
        <p:spPr>
          <a:xfrm>
            <a:off x="9167446" y="3645275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BB767919-E210-44A8-911F-28B98A32D5BC}"/>
              </a:ext>
            </a:extLst>
          </p:cNvPr>
          <p:cNvSpPr/>
          <p:nvPr/>
        </p:nvSpPr>
        <p:spPr>
          <a:xfrm>
            <a:off x="10915650" y="3645275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close up of a car&#10;&#10;Description automatically generated">
            <a:extLst>
              <a:ext uri="{FF2B5EF4-FFF2-40B4-BE49-F238E27FC236}">
                <a16:creationId xmlns:a16="http://schemas.microsoft.com/office/drawing/2014/main" xmlns="" id="{85EF2EBB-9051-43C5-9327-3A75B5BC2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42" y="3274818"/>
            <a:ext cx="2113530" cy="9700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05ECFA-BA98-445D-B325-EFCBE11C6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1"/>
          <a:stretch/>
        </p:blipFill>
        <p:spPr>
          <a:xfrm>
            <a:off x="14066" y="0"/>
            <a:ext cx="12176761" cy="2630119"/>
          </a:xfrm>
          <a:prstGeom prst="rect">
            <a:avLst/>
          </a:prstGeom>
        </p:spPr>
      </p:pic>
      <p:pic>
        <p:nvPicPr>
          <p:cNvPr id="36" name="Picture 35" descr="A green traffic light&#10;&#10;Description automatically generated">
            <a:extLst>
              <a:ext uri="{FF2B5EF4-FFF2-40B4-BE49-F238E27FC236}">
                <a16:creationId xmlns:a16="http://schemas.microsoft.com/office/drawing/2014/main" xmlns="" id="{0FF2124D-F703-4CBD-BC63-73993B4D9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77" b="97448" l="10000" r="90000">
                        <a14:foregroundMark x1="59125" y1="5577" x2="43125" y2="7561"/>
                        <a14:foregroundMark x1="51500" y1="89603" x2="51250" y2="97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" y="1582212"/>
            <a:ext cx="752850" cy="995644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DAC1BF2-917A-4564-9D1C-6C247B7B62FF}"/>
              </a:ext>
            </a:extLst>
          </p:cNvPr>
          <p:cNvSpPr/>
          <p:nvPr/>
        </p:nvSpPr>
        <p:spPr>
          <a:xfrm>
            <a:off x="2458323" y="5232520"/>
            <a:ext cx="7274177" cy="59499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جمع كلمة ( </a:t>
            </a:r>
            <a:r>
              <a:rPr lang="ar-AE" sz="36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</a:t>
            </a:r>
            <a:r>
              <a:rPr lang="ar-SA" sz="36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طير </a:t>
            </a:r>
            <a:r>
              <a:rPr lang="ar-AE" sz="36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hlinkClick r:id="" action="ppaction://noaction">
              <a:snd r:embed="rId7" name="bomb.wav"/>
            </a:hlinkClick>
            <a:extLst>
              <a:ext uri="{FF2B5EF4-FFF2-40B4-BE49-F238E27FC236}">
                <a16:creationId xmlns:a16="http://schemas.microsoft.com/office/drawing/2014/main" xmlns="" id="{AE548BB1-C717-436A-8C14-6E96828A2A60}"/>
              </a:ext>
            </a:extLst>
          </p:cNvPr>
          <p:cNvSpPr/>
          <p:nvPr/>
        </p:nvSpPr>
        <p:spPr>
          <a:xfrm>
            <a:off x="8713467" y="6015323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لحمام</a:t>
            </a:r>
            <a:r>
              <a:rPr kumimoji="0" lang="ar-SA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hlinkClick r:id="" action="ppaction://hlinkshowjump?jump=nextslide">
              <a:snd r:embed="rId8" name="applause.wav"/>
            </a:hlinkClick>
            <a:extLst>
              <a:ext uri="{FF2B5EF4-FFF2-40B4-BE49-F238E27FC236}">
                <a16:creationId xmlns:a16="http://schemas.microsoft.com/office/drawing/2014/main" xmlns="" id="{52A7C2FE-1466-427B-A4B0-809697725258}"/>
              </a:ext>
            </a:extLst>
          </p:cNvPr>
          <p:cNvSpPr/>
          <p:nvPr/>
        </p:nvSpPr>
        <p:spPr>
          <a:xfrm>
            <a:off x="4684542" y="5984245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طيور</a:t>
            </a:r>
            <a:r>
              <a:rPr kumimoji="0" lang="ar-SA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hlinkClick r:id="" action="ppaction://noaction">
              <a:snd r:embed="rId7" name="bomb.wav"/>
            </a:hlinkClick>
            <a:extLst>
              <a:ext uri="{FF2B5EF4-FFF2-40B4-BE49-F238E27FC236}">
                <a16:creationId xmlns:a16="http://schemas.microsoft.com/office/drawing/2014/main" xmlns="" id="{A41096A4-37F8-4470-B752-4877AF71BB61}"/>
              </a:ext>
            </a:extLst>
          </p:cNvPr>
          <p:cNvSpPr/>
          <p:nvPr/>
        </p:nvSpPr>
        <p:spPr>
          <a:xfrm>
            <a:off x="525282" y="5978510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لعصفور</a:t>
            </a:r>
            <a:r>
              <a:rPr kumimoji="0" lang="ar-SA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4E2F9FA-2E5A-4F8A-AF92-865758F71B49}"/>
              </a:ext>
            </a:extLst>
          </p:cNvPr>
          <p:cNvSpPr/>
          <p:nvPr/>
        </p:nvSpPr>
        <p:spPr>
          <a:xfrm>
            <a:off x="4441621" y="101420"/>
            <a:ext cx="204735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تذكرة خروج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 up of a beach&#10;&#10;Description automatically generated">
            <a:extLst>
              <a:ext uri="{FF2B5EF4-FFF2-40B4-BE49-F238E27FC236}">
                <a16:creationId xmlns:a16="http://schemas.microsoft.com/office/drawing/2014/main" xmlns="" id="{33369481-BBE5-4BFC-8F20-61ABA53AF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5"/>
          <a:stretch/>
        </p:blipFill>
        <p:spPr>
          <a:xfrm>
            <a:off x="-1" y="5219658"/>
            <a:ext cx="12190827" cy="1655299"/>
          </a:xfrm>
          <a:prstGeom prst="rect">
            <a:avLst/>
          </a:prstGeom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xmlns="" id="{2A9DF1C9-214E-4AF3-A886-A5401B85A133}"/>
              </a:ext>
            </a:extLst>
          </p:cNvPr>
          <p:cNvSpPr/>
          <p:nvPr/>
        </p:nvSpPr>
        <p:spPr>
          <a:xfrm>
            <a:off x="18452" y="265936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xmlns="" id="{75EB8C41-DA62-4049-A541-0C05103C49B7}"/>
              </a:ext>
            </a:extLst>
          </p:cNvPr>
          <p:cNvSpPr/>
          <p:nvPr/>
        </p:nvSpPr>
        <p:spPr>
          <a:xfrm>
            <a:off x="1561514" y="265936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xmlns="" id="{8474B044-EAE1-4F18-B68F-9409F2B2A2EF}"/>
              </a:ext>
            </a:extLst>
          </p:cNvPr>
          <p:cNvSpPr/>
          <p:nvPr/>
        </p:nvSpPr>
        <p:spPr>
          <a:xfrm>
            <a:off x="3123028" y="2647079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xmlns="" id="{8CFF5932-4F3C-4313-BCE2-13FD6DA18A63}"/>
              </a:ext>
            </a:extLst>
          </p:cNvPr>
          <p:cNvSpPr/>
          <p:nvPr/>
        </p:nvSpPr>
        <p:spPr>
          <a:xfrm>
            <a:off x="4684542" y="2650859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xmlns="" id="{E0FD45E3-855C-4FFB-B991-3AB4BEA0F7BC}"/>
              </a:ext>
            </a:extLst>
          </p:cNvPr>
          <p:cNvSpPr/>
          <p:nvPr/>
        </p:nvSpPr>
        <p:spPr>
          <a:xfrm>
            <a:off x="6246056" y="2640577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xmlns="" id="{4305E57A-77A4-4C2F-A94E-A224212A954C}"/>
              </a:ext>
            </a:extLst>
          </p:cNvPr>
          <p:cNvSpPr/>
          <p:nvPr/>
        </p:nvSpPr>
        <p:spPr>
          <a:xfrm>
            <a:off x="7792622" y="2647078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xmlns="" id="{82450551-D877-4144-8283-07B918791EAE}"/>
              </a:ext>
            </a:extLst>
          </p:cNvPr>
          <p:cNvSpPr/>
          <p:nvPr/>
        </p:nvSpPr>
        <p:spPr>
          <a:xfrm>
            <a:off x="0" y="4625925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xmlns="" id="{7F6F03D7-7744-42C4-A3A1-9E1B4D31E27F}"/>
              </a:ext>
            </a:extLst>
          </p:cNvPr>
          <p:cNvSpPr/>
          <p:nvPr/>
        </p:nvSpPr>
        <p:spPr>
          <a:xfrm>
            <a:off x="3123028" y="463878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xmlns="" id="{6C9FB2C4-3FBA-41FF-B561-A56F0711A0CE}"/>
              </a:ext>
            </a:extLst>
          </p:cNvPr>
          <p:cNvSpPr/>
          <p:nvPr/>
        </p:nvSpPr>
        <p:spPr>
          <a:xfrm>
            <a:off x="6246056" y="4657577"/>
            <a:ext cx="1561514" cy="576775"/>
          </a:xfrm>
          <a:prstGeom prst="flowChart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xmlns="" id="{27A2D5BA-F99D-4BA0-A0C3-A1239BC67806}"/>
              </a:ext>
            </a:extLst>
          </p:cNvPr>
          <p:cNvSpPr/>
          <p:nvPr/>
        </p:nvSpPr>
        <p:spPr>
          <a:xfrm>
            <a:off x="1561514" y="4630595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xmlns="" id="{0C90DCB1-8132-4C50-B116-ECD40B761047}"/>
              </a:ext>
            </a:extLst>
          </p:cNvPr>
          <p:cNvSpPr/>
          <p:nvPr/>
        </p:nvSpPr>
        <p:spPr>
          <a:xfrm>
            <a:off x="4684542" y="463878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xmlns="" id="{874C3369-4255-4001-B144-682F413470A0}"/>
              </a:ext>
            </a:extLst>
          </p:cNvPr>
          <p:cNvSpPr/>
          <p:nvPr/>
        </p:nvSpPr>
        <p:spPr>
          <a:xfrm>
            <a:off x="7792622" y="4638787"/>
            <a:ext cx="1561514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xmlns="" id="{C12E0643-5D6C-4AE8-97E0-989E0919AB00}"/>
              </a:ext>
            </a:extLst>
          </p:cNvPr>
          <p:cNvSpPr/>
          <p:nvPr/>
        </p:nvSpPr>
        <p:spPr>
          <a:xfrm>
            <a:off x="0" y="3236142"/>
            <a:ext cx="12192000" cy="1390357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xmlns="" id="{8981D326-6A10-4E7F-B7BE-B14129960FAD}"/>
              </a:ext>
            </a:extLst>
          </p:cNvPr>
          <p:cNvSpPr/>
          <p:nvPr/>
        </p:nvSpPr>
        <p:spPr>
          <a:xfrm>
            <a:off x="9354136" y="2655113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xmlns="" id="{42A93342-6426-4C85-8E3D-9B86EC037D89}"/>
              </a:ext>
            </a:extLst>
          </p:cNvPr>
          <p:cNvSpPr/>
          <p:nvPr/>
        </p:nvSpPr>
        <p:spPr>
          <a:xfrm>
            <a:off x="10930598" y="2640577"/>
            <a:ext cx="1261402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xmlns="" id="{2AAD89C5-4B16-4ADD-A20C-05FF9860903D}"/>
              </a:ext>
            </a:extLst>
          </p:cNvPr>
          <p:cNvSpPr/>
          <p:nvPr/>
        </p:nvSpPr>
        <p:spPr>
          <a:xfrm>
            <a:off x="9339188" y="4638787"/>
            <a:ext cx="1561514" cy="576775"/>
          </a:xfrm>
          <a:prstGeom prst="flowChart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xmlns="" id="{43D93227-3943-4BEA-B31D-EB46BF60D4FA}"/>
              </a:ext>
            </a:extLst>
          </p:cNvPr>
          <p:cNvSpPr/>
          <p:nvPr/>
        </p:nvSpPr>
        <p:spPr>
          <a:xfrm>
            <a:off x="10929425" y="4638787"/>
            <a:ext cx="1261402" cy="576775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4B527F56-29A1-4C80-AB94-DDB40492CC1D}"/>
              </a:ext>
            </a:extLst>
          </p:cNvPr>
          <p:cNvSpPr/>
          <p:nvPr/>
        </p:nvSpPr>
        <p:spPr>
          <a:xfrm>
            <a:off x="18452" y="3600171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901648FA-7AB4-4566-BC69-8332BEF3C5C6}"/>
              </a:ext>
            </a:extLst>
          </p:cNvPr>
          <p:cNvSpPr/>
          <p:nvPr/>
        </p:nvSpPr>
        <p:spPr>
          <a:xfrm>
            <a:off x="186513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xmlns="" id="{5798EEE9-F4C3-412A-A444-6105A54F4BAB}"/>
              </a:ext>
            </a:extLst>
          </p:cNvPr>
          <p:cNvSpPr/>
          <p:nvPr/>
        </p:nvSpPr>
        <p:spPr>
          <a:xfrm>
            <a:off x="371181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28D8ADF1-C192-46FB-95C4-67A8E0496468}"/>
              </a:ext>
            </a:extLst>
          </p:cNvPr>
          <p:cNvSpPr/>
          <p:nvPr/>
        </p:nvSpPr>
        <p:spPr>
          <a:xfrm>
            <a:off x="555849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B06CCAB7-7428-4F5D-B944-D81AE66FE776}"/>
              </a:ext>
            </a:extLst>
          </p:cNvPr>
          <p:cNvSpPr/>
          <p:nvPr/>
        </p:nvSpPr>
        <p:spPr>
          <a:xfrm>
            <a:off x="7405172" y="3617130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901FBB75-C848-45E1-8CE6-D9533FFBE0C0}"/>
              </a:ext>
            </a:extLst>
          </p:cNvPr>
          <p:cNvSpPr/>
          <p:nvPr/>
        </p:nvSpPr>
        <p:spPr>
          <a:xfrm>
            <a:off x="9167446" y="3645275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xmlns="" id="{BB767919-E210-44A8-911F-28B98A32D5BC}"/>
              </a:ext>
            </a:extLst>
          </p:cNvPr>
          <p:cNvSpPr/>
          <p:nvPr/>
        </p:nvSpPr>
        <p:spPr>
          <a:xfrm>
            <a:off x="10915650" y="3645275"/>
            <a:ext cx="1308295" cy="57209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close up of a car&#10;&#10;Description automatically generated">
            <a:extLst>
              <a:ext uri="{FF2B5EF4-FFF2-40B4-BE49-F238E27FC236}">
                <a16:creationId xmlns:a16="http://schemas.microsoft.com/office/drawing/2014/main" xmlns="" id="{85EF2EBB-9051-43C5-9327-3A75B5BC2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45" y="3246859"/>
            <a:ext cx="2113530" cy="9700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E05ECFA-BA98-445D-B325-EFCBE11C6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1"/>
          <a:stretch/>
        </p:blipFill>
        <p:spPr>
          <a:xfrm>
            <a:off x="14066" y="0"/>
            <a:ext cx="12176761" cy="2630119"/>
          </a:xfrm>
          <a:prstGeom prst="rect">
            <a:avLst/>
          </a:prstGeom>
        </p:spPr>
      </p:pic>
      <p:pic>
        <p:nvPicPr>
          <p:cNvPr id="36" name="Picture 35" descr="A green traffic light&#10;&#10;Description automatically generated">
            <a:extLst>
              <a:ext uri="{FF2B5EF4-FFF2-40B4-BE49-F238E27FC236}">
                <a16:creationId xmlns:a16="http://schemas.microsoft.com/office/drawing/2014/main" xmlns="" id="{0FF2124D-F703-4CBD-BC63-73993B4D9A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7448" l="10000" r="90000">
                        <a14:foregroundMark x1="59125" y1="5577" x2="43125" y2="7561"/>
                        <a14:foregroundMark x1="51500" y1="89603" x2="51250" y2="97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" y="1582212"/>
            <a:ext cx="752850" cy="995644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DAC1BF2-917A-4564-9D1C-6C247B7B62FF}"/>
              </a:ext>
            </a:extLst>
          </p:cNvPr>
          <p:cNvSpPr/>
          <p:nvPr/>
        </p:nvSpPr>
        <p:spPr>
          <a:xfrm>
            <a:off x="1865133" y="5232520"/>
            <a:ext cx="7867368" cy="594991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أين ذهب محمد في نهاية القصة ؟</a:t>
            </a:r>
            <a:r>
              <a:rPr kumimoji="0" lang="ar-AE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hlinkClick r:id="" action="ppaction://noaction">
              <a:snd r:embed="rId9" name="bomb.wav"/>
            </a:hlinkClick>
            <a:extLst>
              <a:ext uri="{FF2B5EF4-FFF2-40B4-BE49-F238E27FC236}">
                <a16:creationId xmlns:a16="http://schemas.microsoft.com/office/drawing/2014/main" xmlns="" id="{AE548BB1-C717-436A-8C14-6E96828A2A60}"/>
              </a:ext>
            </a:extLst>
          </p:cNvPr>
          <p:cNvSpPr/>
          <p:nvPr/>
        </p:nvSpPr>
        <p:spPr>
          <a:xfrm>
            <a:off x="8713467" y="6015323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الحديقة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hlinkClick r:id="" action="ppaction://hlinkshowjump?jump=nextslide">
              <a:snd r:embed="rId10" name="applause.wav"/>
            </a:hlinkClick>
            <a:extLst>
              <a:ext uri="{FF2B5EF4-FFF2-40B4-BE49-F238E27FC236}">
                <a16:creationId xmlns:a16="http://schemas.microsoft.com/office/drawing/2014/main" xmlns="" id="{52A7C2FE-1466-427B-A4B0-809697725258}"/>
              </a:ext>
            </a:extLst>
          </p:cNvPr>
          <p:cNvSpPr/>
          <p:nvPr/>
        </p:nvSpPr>
        <p:spPr>
          <a:xfrm>
            <a:off x="4684542" y="5984245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المدرسة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hlinkClick r:id="" action="ppaction://noaction">
              <a:snd r:embed="rId9" name="bomb.wav"/>
            </a:hlinkClick>
            <a:extLst>
              <a:ext uri="{FF2B5EF4-FFF2-40B4-BE49-F238E27FC236}">
                <a16:creationId xmlns:a16="http://schemas.microsoft.com/office/drawing/2014/main" xmlns="" id="{A41096A4-37F8-4470-B752-4877AF71BB61}"/>
              </a:ext>
            </a:extLst>
          </p:cNvPr>
          <p:cNvSpPr/>
          <p:nvPr/>
        </p:nvSpPr>
        <p:spPr>
          <a:xfrm>
            <a:off x="525282" y="5978510"/>
            <a:ext cx="2554301" cy="81069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</a:t>
            </a:r>
            <a:r>
              <a:rPr kumimoji="0" lang="ar-SA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مسرح</a:t>
            </a:r>
            <a:r>
              <a:rPr kumimoji="0" lang="ar-SA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4E2F9FA-2E5A-4F8A-AF92-865758F71B49}"/>
              </a:ext>
            </a:extLst>
          </p:cNvPr>
          <p:cNvSpPr/>
          <p:nvPr/>
        </p:nvSpPr>
        <p:spPr>
          <a:xfrm>
            <a:off x="4441621" y="101420"/>
            <a:ext cx="204735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تذكرة خروج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BEBE9C97-F903-437E-9D87-DF303684B48F}"/>
              </a:ext>
            </a:extLst>
          </p:cNvPr>
          <p:cNvSpPr/>
          <p:nvPr/>
        </p:nvSpPr>
        <p:spPr>
          <a:xfrm>
            <a:off x="8059319" y="1449625"/>
            <a:ext cx="4009293" cy="146204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نلقاكم في الحصة القادمة</a:t>
            </a:r>
            <a:endParaRPr lang="en-US" sz="2400" b="1" dirty="0"/>
          </a:p>
        </p:txBody>
      </p:sp>
      <p:pic>
        <p:nvPicPr>
          <p:cNvPr id="37" name="تصفي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279" y="214441"/>
            <a:ext cx="2912381" cy="163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1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0B2448-46E7-4A5C-B949-2249D743D24E}"/>
              </a:ext>
            </a:extLst>
          </p:cNvPr>
          <p:cNvSpPr/>
          <p:nvPr/>
        </p:nvSpPr>
        <p:spPr>
          <a:xfrm>
            <a:off x="7111849" y="2423887"/>
            <a:ext cx="4093180" cy="3047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6600" dirty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استراتيجية بطاقة </a:t>
            </a:r>
            <a:r>
              <a:rPr lang="ar-AE" sz="660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مشاعر </a:t>
            </a:r>
            <a:r>
              <a:rPr lang="ar-AE" sz="6600" smtClean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وأفكار</a:t>
            </a:r>
            <a:endParaRPr lang="en-US" sz="6600" b="0" cap="none" spc="0" dirty="0">
              <a:ln w="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  <p:pic>
        <p:nvPicPr>
          <p:cNvPr id="3" name="Picture 2" descr="Free Thinking Animated Cliparts, Download Free Clip Art, Free Clip ...">
            <a:extLst>
              <a:ext uri="{FF2B5EF4-FFF2-40B4-BE49-F238E27FC236}">
                <a16:creationId xmlns:a16="http://schemas.microsoft.com/office/drawing/2014/main" xmlns="" id="{47B5F08D-8FF5-4CE6-B475-F09DB79F9E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52" y="1734289"/>
            <a:ext cx="2419644" cy="33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alentines Day Running Sticker by BuzzFeed Animation for iOS ...">
            <a:extLst>
              <a:ext uri="{FF2B5EF4-FFF2-40B4-BE49-F238E27FC236}">
                <a16:creationId xmlns:a16="http://schemas.microsoft.com/office/drawing/2014/main" xmlns="" id="{A6B2F9FD-8B8E-49BA-B179-5F0632ACEF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93" y="2816100"/>
            <a:ext cx="2814417" cy="28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288" y="3600389"/>
            <a:ext cx="1464189" cy="13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remember clip art gif">
            <a:extLst>
              <a:ext uri="{FF2B5EF4-FFF2-40B4-BE49-F238E27FC236}">
                <a16:creationId xmlns:a16="http://schemas.microsoft.com/office/drawing/2014/main" xmlns="" id="{5204472F-5BE7-48C7-8105-4ABD1FE5F4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4789" y="918546"/>
            <a:ext cx="4281456" cy="497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8EF578-B87D-46D5-B446-94035B6D5028}"/>
              </a:ext>
            </a:extLst>
          </p:cNvPr>
          <p:cNvSpPr/>
          <p:nvPr/>
        </p:nvSpPr>
        <p:spPr>
          <a:xfrm>
            <a:off x="6658044" y="2871983"/>
            <a:ext cx="5006336" cy="557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rtl="1">
              <a:lnSpc>
                <a:spcPct val="90000"/>
              </a:lnSpc>
              <a:spcAft>
                <a:spcPts val="600"/>
              </a:spcAft>
            </a:pPr>
            <a:r>
              <a:rPr lang="ar-S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عناصر قصة الحلم الجميل </a:t>
            </a:r>
            <a:r>
              <a:rPr lang="ar-AE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 </a:t>
            </a:r>
            <a:r>
              <a:rPr lang="ar-AE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168220-D557-43BB-8D69-7B87215D3EFC}"/>
              </a:ext>
            </a:extLst>
          </p:cNvPr>
          <p:cNvSpPr/>
          <p:nvPr/>
        </p:nvSpPr>
        <p:spPr>
          <a:xfrm>
            <a:off x="8058273" y="1579151"/>
            <a:ext cx="3249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AE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نستعد </a:t>
            </a:r>
            <a:r>
              <a:rPr lang="ar-AE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ليومِ غَدٍ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09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D79687-DBE3-4B9C-83CC-93C25F062D80}"/>
              </a:ext>
            </a:extLst>
          </p:cNvPr>
          <p:cNvSpPr/>
          <p:nvPr/>
        </p:nvSpPr>
        <p:spPr>
          <a:xfrm>
            <a:off x="1557838" y="974481"/>
            <a:ext cx="32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 rtl="1"/>
            <a:r>
              <a:rPr lang="ar-AE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عنوان الدرس</a:t>
            </a:r>
            <a:endParaRPr lang="en-US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736116-058D-4F08-B5D8-337BA4F9EE5A}"/>
              </a:ext>
            </a:extLst>
          </p:cNvPr>
          <p:cNvSpPr/>
          <p:nvPr/>
        </p:nvSpPr>
        <p:spPr>
          <a:xfrm>
            <a:off x="1647606" y="2347935"/>
            <a:ext cx="43613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5400" b="1" dirty="0">
                <a:ln w="12700">
                  <a:solidFill>
                    <a:schemeClr val="tx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نص </a:t>
            </a:r>
            <a:r>
              <a:rPr lang="ar-SA" sz="5400" b="1" dirty="0" smtClean="0">
                <a:ln w="12700">
                  <a:solidFill>
                    <a:schemeClr val="tx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قراءة </a:t>
            </a:r>
            <a:r>
              <a:rPr lang="ar-AE" sz="5400" b="1" dirty="0" smtClean="0">
                <a:ln w="12700">
                  <a:solidFill>
                    <a:schemeClr val="tx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0E452C-9D88-4E4F-BEB0-DA99E1EA73DA}"/>
              </a:ext>
            </a:extLst>
          </p:cNvPr>
          <p:cNvSpPr/>
          <p:nvPr/>
        </p:nvSpPr>
        <p:spPr>
          <a:xfrm>
            <a:off x="1280520" y="4121439"/>
            <a:ext cx="3424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</a:t>
            </a:r>
            <a:r>
              <a:rPr lang="ar-SA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الْحلمُ الجميل </a:t>
            </a:r>
            <a:r>
              <a:rPr lang="ar-AE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6009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7606" y="3271265"/>
            <a:ext cx="417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 smtClean="0"/>
              <a:t>من منمن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97726" y="3095897"/>
            <a:ext cx="3984171" cy="1149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dirty="0" smtClean="0"/>
              <a:t>من النصوص التطبيقيُّ :نص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45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B665E23-4402-42C8-8681-3C2195FBEC6A}"/>
              </a:ext>
            </a:extLst>
          </p:cNvPr>
          <p:cNvSpPr/>
          <p:nvPr/>
        </p:nvSpPr>
        <p:spPr>
          <a:xfrm>
            <a:off x="4782948" y="1518025"/>
            <a:ext cx="28793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اليوم 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AE" sz="4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الخميس</a:t>
            </a:r>
            <a:endParaRPr lang="ar-AE" sz="4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91BCDC3-2719-46F4-B0B7-AD97112C36EB}"/>
              </a:ext>
            </a:extLst>
          </p:cNvPr>
          <p:cNvSpPr/>
          <p:nvPr/>
        </p:nvSpPr>
        <p:spPr>
          <a:xfrm>
            <a:off x="2750340" y="2367046"/>
            <a:ext cx="69445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التاريخ 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AE" sz="4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ar-SA" sz="4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من شهر سبتمر 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2020 </a:t>
            </a:r>
            <a:r>
              <a:rPr lang="ar-AE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مـ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4052CF-B8A1-4F5C-B05B-4DDD0CB551B8}"/>
              </a:ext>
            </a:extLst>
          </p:cNvPr>
          <p:cNvSpPr/>
          <p:nvPr/>
        </p:nvSpPr>
        <p:spPr>
          <a:xfrm>
            <a:off x="3954995" y="3264340"/>
            <a:ext cx="4535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r>
              <a:rPr lang="ar-SA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محرم 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144</a:t>
            </a:r>
            <a:r>
              <a:rPr lang="ar-SA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AE" sz="4400" b="0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C6491C4-7CF2-45B3-80DE-801F21B76552}"/>
              </a:ext>
            </a:extLst>
          </p:cNvPr>
          <p:cNvSpPr/>
          <p:nvPr/>
        </p:nvSpPr>
        <p:spPr>
          <a:xfrm>
            <a:off x="3930983" y="3966972"/>
            <a:ext cx="4330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المادة : اللغة العربية </a:t>
            </a:r>
            <a:endParaRPr lang="ar-SA" sz="4800" b="0" cap="none" spc="0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29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57E041-0D96-41A2-A877-AB78A4DD6344}"/>
              </a:ext>
            </a:extLst>
          </p:cNvPr>
          <p:cNvSpPr/>
          <p:nvPr/>
        </p:nvSpPr>
        <p:spPr>
          <a:xfrm>
            <a:off x="2283655" y="2986088"/>
            <a:ext cx="7624689" cy="14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7200" dirty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قوانين التعلم عن بعد</a:t>
            </a:r>
            <a:endParaRPr lang="en-US" sz="7200" b="0" cap="none" spc="0" dirty="0">
              <a:ln w="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6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79269" y="0"/>
            <a:ext cx="2286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55371" y="0"/>
            <a:ext cx="2377440" cy="13454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B29C61-66FF-4476-A7D7-55FBA1802A75}"/>
              </a:ext>
            </a:extLst>
          </p:cNvPr>
          <p:cNvSpPr/>
          <p:nvPr/>
        </p:nvSpPr>
        <p:spPr>
          <a:xfrm>
            <a:off x="2597980" y="2914650"/>
            <a:ext cx="7624689" cy="14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7200" dirty="0">
                <a:ln w="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قوانين الصف الافتراضي</a:t>
            </a:r>
            <a:endParaRPr lang="en-US" sz="7200" b="0" cap="none" spc="0" dirty="0">
              <a:ln w="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  <p:pic>
        <p:nvPicPr>
          <p:cNvPr id="4" name="Teddy Bear Teddy Bear Turn Around Song Kids Rhymes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35BBDB9-3414-438D-8F85-76387CB77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288" y="3600389"/>
            <a:ext cx="1464189" cy="13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10541726" y="104503"/>
            <a:ext cx="1463040" cy="1005840"/>
          </a:xfrm>
          <a:prstGeom prst="doubleWave">
            <a:avLst>
              <a:gd name="adj1" fmla="val 6250"/>
              <a:gd name="adj2" fmla="val 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183</TotalTime>
  <Words>225</Words>
  <Application>Microsoft Office PowerPoint</Application>
  <PresentationFormat>Widescreen</PresentationFormat>
  <Paragraphs>50</Paragraphs>
  <Slides>25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(AH) Manal Black</vt:lpstr>
      <vt:lpstr>Arial</vt:lpstr>
      <vt:lpstr>Calibri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Saeed Hamdan Al Muqbali</dc:creator>
  <cp:lastModifiedBy>HP</cp:lastModifiedBy>
  <cp:revision>23</cp:revision>
  <dcterms:created xsi:type="dcterms:W3CDTF">2020-06-15T21:41:00Z</dcterms:created>
  <dcterms:modified xsi:type="dcterms:W3CDTF">2021-09-11T11:28:36Z</dcterms:modified>
</cp:coreProperties>
</file>