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8" r:id="rId2"/>
    <p:sldId id="1806" r:id="rId3"/>
    <p:sldId id="1800" r:id="rId4"/>
    <p:sldId id="259" r:id="rId5"/>
    <p:sldId id="264" r:id="rId6"/>
    <p:sldId id="265" r:id="rId7"/>
    <p:sldId id="266" r:id="rId8"/>
    <p:sldId id="316" r:id="rId9"/>
    <p:sldId id="1801" r:id="rId10"/>
    <p:sldId id="1802" r:id="rId11"/>
    <p:sldId id="268" r:id="rId12"/>
    <p:sldId id="269" r:id="rId13"/>
    <p:sldId id="270" r:id="rId14"/>
    <p:sldId id="317" r:id="rId15"/>
    <p:sldId id="318" r:id="rId16"/>
    <p:sldId id="319" r:id="rId17"/>
    <p:sldId id="320" r:id="rId18"/>
    <p:sldId id="321" r:id="rId19"/>
    <p:sldId id="256" r:id="rId20"/>
    <p:sldId id="257" r:id="rId21"/>
    <p:sldId id="1803" r:id="rId22"/>
    <p:sldId id="322" r:id="rId23"/>
    <p:sldId id="325" r:id="rId24"/>
    <p:sldId id="324" r:id="rId25"/>
    <p:sldId id="1805" r:id="rId26"/>
    <p:sldId id="1804" r:id="rId27"/>
    <p:sldId id="1808" r:id="rId28"/>
    <p:sldId id="1809" r:id="rId29"/>
    <p:sldId id="546" r:id="rId30"/>
    <p:sldId id="54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D2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4660"/>
  </p:normalViewPr>
  <p:slideViewPr>
    <p:cSldViewPr snapToGrid="0">
      <p:cViewPr>
        <p:scale>
          <a:sx n="50" d="100"/>
          <a:sy n="50" d="100"/>
        </p:scale>
        <p:origin x="762" y="4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C2DCE4-C17B-4CA4-A14D-5FD84C777E6D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F7AE15-5A83-456A-9A20-5183B350E5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299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g7560649797_0_28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g7560649797_0_28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1200" b="0" dirty="0">
                <a:solidFill>
                  <a:schemeClr val="bg1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تصميم</a:t>
            </a:r>
            <a:r>
              <a:rPr lang="ar-BH" sz="1200" b="0" dirty="0">
                <a:solidFill>
                  <a:schemeClr val="bg1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 اللعبة </a:t>
            </a:r>
            <a:r>
              <a:rPr lang="ar-AE" sz="1200" b="0" dirty="0">
                <a:solidFill>
                  <a:schemeClr val="bg1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: زياد محمد</a:t>
            </a:r>
            <a:endParaRPr lang="en-AE" sz="1200" b="0" dirty="0">
              <a:solidFill>
                <a:schemeClr val="bg1"/>
              </a:solidFill>
              <a:latin typeface="A Massir Ballpoint" panose="00000100000000000000" pitchFamily="2" charset="-78"/>
              <a:cs typeface="A Massir Ballpoint" panose="00000100000000000000" pitchFamily="2" charset="-7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F7AE15-5A83-456A-9A20-5183B350E5A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4339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1200" b="0" dirty="0">
                <a:solidFill>
                  <a:schemeClr val="bg1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تصميم</a:t>
            </a:r>
            <a:r>
              <a:rPr lang="ar-BH" sz="1200" b="0" dirty="0">
                <a:solidFill>
                  <a:schemeClr val="bg1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 اللعبة </a:t>
            </a:r>
            <a:r>
              <a:rPr lang="ar-AE" sz="1200" b="0" dirty="0">
                <a:solidFill>
                  <a:schemeClr val="bg1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: زياد محمد</a:t>
            </a:r>
            <a:endParaRPr lang="en-AE" sz="1200" b="0" dirty="0">
              <a:solidFill>
                <a:schemeClr val="bg1"/>
              </a:solidFill>
              <a:latin typeface="A Massir Ballpoint" panose="00000100000000000000" pitchFamily="2" charset="-78"/>
              <a:cs typeface="A Massir Ballpoint" panose="00000100000000000000" pitchFamily="2" charset="-7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F7AE15-5A83-456A-9A20-5183B350E5A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073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1200" b="0" dirty="0">
                <a:solidFill>
                  <a:schemeClr val="bg1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تصميم</a:t>
            </a:r>
            <a:r>
              <a:rPr lang="ar-BH" sz="1200" b="0" dirty="0">
                <a:solidFill>
                  <a:schemeClr val="bg1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 اللعبة </a:t>
            </a:r>
            <a:r>
              <a:rPr lang="ar-AE" sz="1200" b="0" dirty="0">
                <a:solidFill>
                  <a:schemeClr val="bg1"/>
                </a:solidFill>
                <a:latin typeface="A Massir Ballpoint" panose="00000100000000000000" pitchFamily="2" charset="-78"/>
                <a:cs typeface="A Massir Ballpoint" panose="00000100000000000000" pitchFamily="2" charset="-78"/>
              </a:rPr>
              <a:t>: زياد محمد</a:t>
            </a:r>
            <a:endParaRPr lang="en-AE" sz="1200" b="0" dirty="0">
              <a:solidFill>
                <a:schemeClr val="bg1"/>
              </a:solidFill>
              <a:latin typeface="A Massir Ballpoint" panose="00000100000000000000" pitchFamily="2" charset="-78"/>
              <a:cs typeface="A Massir Ballpoint" panose="00000100000000000000" pitchFamily="2" charset="-7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F7AE15-5A83-456A-9A20-5183B350E5A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872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844CA-865C-447A-B93C-31BFC2E63D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3F8C2C-26BE-406F-B54E-4C414FE8B5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1080F4-2D20-42F1-8A16-B148624AB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3A1A-59E6-4F43-959E-D0B098DECFEA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D0B8AF-D3B8-4EC0-A49C-65F255156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942C24-2559-48E5-AD2D-AF130B1BF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5434C-1D32-43FA-8691-D298CC84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0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182B-F240-4567-8938-749BC02CB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951016-3834-409D-8A5A-7AA378C8FE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FC2503-4009-47D5-AEB2-BF0E154DA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3A1A-59E6-4F43-959E-D0B098DECFEA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0D634D-ECAF-4002-B780-6AB81D1B6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1A6AF3-6329-45E5-97F4-5493B6411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5434C-1D32-43FA-8691-D298CC84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442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9C7FF2-9E84-4340-9D0B-FF5C4B4304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8D346-5236-483E-B52F-35D5E08C88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47AEF-4878-46BF-9077-DFC16B2B4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3A1A-59E6-4F43-959E-D0B098DECFEA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DC9CFD-F838-4132-A3ED-4D5AF1B65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0B9037-F9BC-4910-9823-76D095D38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5434C-1D32-43FA-8691-D298CC84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7276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03716FD7-248D-4D2C-9ECF-238121608F6C}"/>
              </a:ext>
            </a:extLst>
          </p:cNvPr>
          <p:cNvSpPr/>
          <p:nvPr userDrawn="1"/>
        </p:nvSpPr>
        <p:spPr bwMode="auto">
          <a:xfrm>
            <a:off x="609601" y="438150"/>
            <a:ext cx="10960100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609598" y="478895"/>
            <a:ext cx="10960100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92535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e" type="title">
  <p:cSld name="Base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089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FBF8B2-ECC9-4008-8DE0-9B94099E5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8AF6D1-5E5F-473F-A17B-54396FE577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6A326E-9D90-499F-8D30-DD774FF31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3A1A-59E6-4F43-959E-D0B098DECFEA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890BE8-F067-47E1-AF65-C1FC813DF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CF4A8F-B6EA-44AA-B88A-BC8623726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5434C-1D32-43FA-8691-D298CC84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612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96AED-C317-4714-9A29-24C987014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7F0F73-CBDF-491F-A67A-B76EE22CD9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1CC8E-8E1E-4BFD-8874-858E4905F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3A1A-59E6-4F43-959E-D0B098DECFEA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7BAFD7-BF21-492E-B87B-9D21243B8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91F392-815D-43BF-9F7E-EFFF4D82C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5434C-1D32-43FA-8691-D298CC84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620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5AADE-EDBE-4947-90C9-514C82E63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E1FA98-74A5-4452-8207-C13BCFBFC3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3AD212-C0EA-4E56-AEC2-C5D282EAC8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819393-0CC2-4A63-89B4-33D2DF637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3A1A-59E6-4F43-959E-D0B098DECFEA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2F9C53-E2AF-4A1B-820F-FC2AF5DBB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ECE0B4-59BC-4DCE-BBC2-2B2111517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5434C-1D32-43FA-8691-D298CC84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334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B352C-2790-4998-AAA5-B3E44489F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340328-2A9C-4F85-8217-2CAD7AB45D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2A83FC-6CF4-4251-9B0C-A5C657E98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7F63E9-957C-4E47-B6C1-7B18AFAF62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EB0B20-475C-49A7-B311-8C1BEDC79B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D8AC4E-A8F3-40F6-BCF8-F8E279F47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3A1A-59E6-4F43-959E-D0B098DECFEA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C9D142-7335-41F1-B1FE-0916AC407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41EB20-1E1A-4D6C-8549-17BC7A851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5434C-1D32-43FA-8691-D298CC84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024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0FE8B-2902-4668-B36F-682906A54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DF2E8F-97E0-4ABF-84B6-4ABE79ADF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3A1A-59E6-4F43-959E-D0B098DECFEA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CD711B-4F0B-4AB2-A807-7A524490F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1A63A8-D95A-47EE-BC73-8ED2E0FAF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5434C-1D32-43FA-8691-D298CC84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661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A007A7-EC78-4003-9137-6996A8C88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3A1A-59E6-4F43-959E-D0B098DECFEA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79D7F5-8EC8-4192-A342-A4C972D27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7EBA64-D442-436D-8A28-1FB23423A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5434C-1D32-43FA-8691-D298CC84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972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73134-CA88-4779-B232-29E3F1AFC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840C9-DF91-4E86-9D8A-693B8AB08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AB31C0-E7A6-4B35-96D8-3B131684B9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7860E6-570A-4DB0-8AD2-BFBEDDF5B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3A1A-59E6-4F43-959E-D0B098DECFEA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9FFEA0-3C4B-44F0-A120-007860B7C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51828C-0B0B-4C10-9034-FD868F4F6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5434C-1D32-43FA-8691-D298CC84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126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69748-459C-43C1-B5C9-01AAB41BD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6847A1-7A8F-4944-B9FF-E837A7982A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D25F2-766F-45E9-9AC4-1D5DD3B9F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5F73F5-4CD0-471D-91C4-42A81C82C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A3A1A-59E6-4F43-959E-D0B098DECFEA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8662A6-DA61-43CB-AC75-8145FEB04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617AA4-3DEE-436D-820D-44CEDE5E1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5434C-1D32-43FA-8691-D298CC84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813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640893-6ADE-41F0-8D53-F9CF85F5F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B97737-74D1-47A0-8099-12D4C1CB8D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1E793-D702-4FD3-ADFE-5EA1D792E0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A3A1A-59E6-4F43-959E-D0B098DECFEA}" type="datetimeFigureOut">
              <a:rPr lang="en-US" smtClean="0"/>
              <a:t>9/5/2021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8E890B-B46A-4BD0-9AA0-9B75A1820B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AF2C80-5A2B-42B9-8574-9382D5455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35434C-1D32-43FA-8691-D298CC841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088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gif"/><Relationship Id="rId9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1.png"/><Relationship Id="rId7" Type="http://schemas.microsoft.com/office/2007/relationships/hdphoto" Target="../media/hdphoto10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hdphoto" Target="../media/hdphoto9.wdp"/><Relationship Id="rId4" Type="http://schemas.openxmlformats.org/officeDocument/2006/relationships/image" Target="../media/image27.png"/><Relationship Id="rId9" Type="http://schemas.openxmlformats.org/officeDocument/2006/relationships/image" Target="../media/image2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.png"/><Relationship Id="rId7" Type="http://schemas.openxmlformats.org/officeDocument/2006/relationships/image" Target="../media/image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microsoft.com/office/2007/relationships/hdphoto" Target="../media/hdphoto10.wdp"/><Relationship Id="rId4" Type="http://schemas.openxmlformats.org/officeDocument/2006/relationships/image" Target="../media/image28.png"/><Relationship Id="rId9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1.png"/><Relationship Id="rId7" Type="http://schemas.microsoft.com/office/2007/relationships/hdphoto" Target="../media/hdphoto10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hdphoto" Target="../media/hdphoto12.wdp"/><Relationship Id="rId4" Type="http://schemas.openxmlformats.org/officeDocument/2006/relationships/image" Target="../media/image30.png"/><Relationship Id="rId9" Type="http://schemas.openxmlformats.org/officeDocument/2006/relationships/image" Target="../media/image2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1.png"/><Relationship Id="rId7" Type="http://schemas.microsoft.com/office/2007/relationships/hdphoto" Target="../media/hdphoto13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microsoft.com/office/2007/relationships/hdphoto" Target="../media/hdphoto10.wdp"/><Relationship Id="rId4" Type="http://schemas.openxmlformats.org/officeDocument/2006/relationships/image" Target="../media/image28.png"/><Relationship Id="rId9" Type="http://schemas.openxmlformats.org/officeDocument/2006/relationships/image" Target="../media/image2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1.png"/><Relationship Id="rId7" Type="http://schemas.microsoft.com/office/2007/relationships/hdphoto" Target="../media/hdphoto14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microsoft.com/office/2007/relationships/hdphoto" Target="../media/hdphoto10.wdp"/><Relationship Id="rId4" Type="http://schemas.openxmlformats.org/officeDocument/2006/relationships/image" Target="../media/image28.png"/><Relationship Id="rId9" Type="http://schemas.openxmlformats.org/officeDocument/2006/relationships/image" Target="../media/image2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1.png"/><Relationship Id="rId7" Type="http://schemas.microsoft.com/office/2007/relationships/hdphoto" Target="../media/hdphoto15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microsoft.com/office/2007/relationships/hdphoto" Target="../media/hdphoto10.wdp"/><Relationship Id="rId4" Type="http://schemas.openxmlformats.org/officeDocument/2006/relationships/image" Target="../media/image28.png"/><Relationship Id="rId9" Type="http://schemas.openxmlformats.org/officeDocument/2006/relationships/image" Target="../media/image2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.png"/><Relationship Id="rId7" Type="http://schemas.openxmlformats.org/officeDocument/2006/relationships/image" Target="../media/image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gif"/><Relationship Id="rId5" Type="http://schemas.microsoft.com/office/2007/relationships/hdphoto" Target="../media/hdphoto10.wdp"/><Relationship Id="rId4" Type="http://schemas.openxmlformats.org/officeDocument/2006/relationships/image" Target="../media/image28.png"/><Relationship Id="rId9" Type="http://schemas.microsoft.com/office/2007/relationships/hdphoto" Target="../media/hdphoto16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1.png"/><Relationship Id="rId7" Type="http://schemas.microsoft.com/office/2007/relationships/hdphoto" Target="../media/hdphoto17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microsoft.com/office/2007/relationships/hdphoto" Target="../media/hdphoto10.wdp"/><Relationship Id="rId4" Type="http://schemas.openxmlformats.org/officeDocument/2006/relationships/image" Target="../media/image28.png"/><Relationship Id="rId9" Type="http://schemas.openxmlformats.org/officeDocument/2006/relationships/image" Target="../media/image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slide" Target="slide21.xml"/><Relationship Id="rId18" Type="http://schemas.openxmlformats.org/officeDocument/2006/relationships/slide" Target="slide24.xml"/><Relationship Id="rId3" Type="http://schemas.openxmlformats.org/officeDocument/2006/relationships/image" Target="../media/image1.png"/><Relationship Id="rId21" Type="http://schemas.openxmlformats.org/officeDocument/2006/relationships/image" Target="../media/image44.png"/><Relationship Id="rId7" Type="http://schemas.microsoft.com/office/2007/relationships/hdphoto" Target="../media/hdphoto18.wdp"/><Relationship Id="rId12" Type="http://schemas.microsoft.com/office/2007/relationships/hdphoto" Target="../media/hdphoto20.wdp"/><Relationship Id="rId17" Type="http://schemas.openxmlformats.org/officeDocument/2006/relationships/slide" Target="slide22.xml"/><Relationship Id="rId2" Type="http://schemas.openxmlformats.org/officeDocument/2006/relationships/notesSlide" Target="../notesSlides/notesSlide3.xml"/><Relationship Id="rId16" Type="http://schemas.openxmlformats.org/officeDocument/2006/relationships/slide" Target="slide25.xml"/><Relationship Id="rId20" Type="http://schemas.openxmlformats.org/officeDocument/2006/relationships/slide" Target="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5" Type="http://schemas.openxmlformats.org/officeDocument/2006/relationships/image" Target="../media/image39.png"/><Relationship Id="rId15" Type="http://schemas.openxmlformats.org/officeDocument/2006/relationships/slide" Target="slide23.xml"/><Relationship Id="rId10" Type="http://schemas.openxmlformats.org/officeDocument/2006/relationships/image" Target="../media/image42.png"/><Relationship Id="rId19" Type="http://schemas.openxmlformats.org/officeDocument/2006/relationships/slide" Target="slide26.xml"/><Relationship Id="rId4" Type="http://schemas.openxmlformats.org/officeDocument/2006/relationships/image" Target="../media/image38.png"/><Relationship Id="rId9" Type="http://schemas.microsoft.com/office/2007/relationships/hdphoto" Target="../media/hdphoto19.wdp"/><Relationship Id="rId1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12" Type="http://schemas.openxmlformats.org/officeDocument/2006/relationships/image" Target="../media/image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5.wav"/><Relationship Id="rId11" Type="http://schemas.openxmlformats.org/officeDocument/2006/relationships/image" Target="../media/image44.png"/><Relationship Id="rId5" Type="http://schemas.openxmlformats.org/officeDocument/2006/relationships/audio" Target="../media/audio4.wav"/><Relationship Id="rId15" Type="http://schemas.microsoft.com/office/2007/relationships/hdphoto" Target="../media/hdphoto10.wdp"/><Relationship Id="rId10" Type="http://schemas.openxmlformats.org/officeDocument/2006/relationships/slide" Target="slide20.xml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7.png"/><Relationship Id="rId1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4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12" Type="http://schemas.openxmlformats.org/officeDocument/2006/relationships/slide" Target="slide2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png"/><Relationship Id="rId11" Type="http://schemas.openxmlformats.org/officeDocument/2006/relationships/image" Target="../media/image45.png"/><Relationship Id="rId5" Type="http://schemas.openxmlformats.org/officeDocument/2006/relationships/audio" Target="../media/audio5.wav"/><Relationship Id="rId10" Type="http://schemas.openxmlformats.org/officeDocument/2006/relationships/image" Target="../media/image2.gif"/><Relationship Id="rId4" Type="http://schemas.openxmlformats.org/officeDocument/2006/relationships/audio" Target="../media/audio4.wav"/><Relationship Id="rId9" Type="http://schemas.openxmlformats.org/officeDocument/2006/relationships/image" Target="../media/image3.gif"/><Relationship Id="rId1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image" Target="../media/image3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12" Type="http://schemas.openxmlformats.org/officeDocument/2006/relationships/image" Target="../media/image3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png"/><Relationship Id="rId11" Type="http://schemas.microsoft.com/office/2007/relationships/hdphoto" Target="../media/hdphoto10.wdp"/><Relationship Id="rId5" Type="http://schemas.openxmlformats.org/officeDocument/2006/relationships/audio" Target="../media/audio5.wav"/><Relationship Id="rId10" Type="http://schemas.openxmlformats.org/officeDocument/2006/relationships/image" Target="../media/image28.png"/><Relationship Id="rId4" Type="http://schemas.openxmlformats.org/officeDocument/2006/relationships/audio" Target="../media/audio4.wav"/><Relationship Id="rId9" Type="http://schemas.openxmlformats.org/officeDocument/2006/relationships/image" Target="../media/image44.png"/><Relationship Id="rId14" Type="http://schemas.openxmlformats.org/officeDocument/2006/relationships/image" Target="../media/image2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13" Type="http://schemas.openxmlformats.org/officeDocument/2006/relationships/image" Target="../media/image3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12" Type="http://schemas.openxmlformats.org/officeDocument/2006/relationships/image" Target="../media/image3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png"/><Relationship Id="rId11" Type="http://schemas.microsoft.com/office/2007/relationships/hdphoto" Target="../media/hdphoto10.wdp"/><Relationship Id="rId5" Type="http://schemas.openxmlformats.org/officeDocument/2006/relationships/audio" Target="../media/audio5.wav"/><Relationship Id="rId10" Type="http://schemas.openxmlformats.org/officeDocument/2006/relationships/image" Target="../media/image28.png"/><Relationship Id="rId4" Type="http://schemas.openxmlformats.org/officeDocument/2006/relationships/audio" Target="../media/audio4.wav"/><Relationship Id="rId9" Type="http://schemas.openxmlformats.org/officeDocument/2006/relationships/image" Target="../media/image44.png"/><Relationship Id="rId14" Type="http://schemas.openxmlformats.org/officeDocument/2006/relationships/image" Target="../media/image2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12" Type="http://schemas.microsoft.com/office/2007/relationships/hdphoto" Target="../media/hdphoto10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png"/><Relationship Id="rId11" Type="http://schemas.openxmlformats.org/officeDocument/2006/relationships/image" Target="../media/image28.png"/><Relationship Id="rId5" Type="http://schemas.openxmlformats.org/officeDocument/2006/relationships/audio" Target="../media/audio5.wav"/><Relationship Id="rId10" Type="http://schemas.openxmlformats.org/officeDocument/2006/relationships/image" Target="../media/image44.png"/><Relationship Id="rId4" Type="http://schemas.openxmlformats.org/officeDocument/2006/relationships/audio" Target="../media/audio4.wav"/><Relationship Id="rId9" Type="http://schemas.openxmlformats.org/officeDocument/2006/relationships/slide" Target="slide20.xml"/><Relationship Id="rId14" Type="http://schemas.openxmlformats.org/officeDocument/2006/relationships/image" Target="../media/image2.gif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3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12" Type="http://schemas.openxmlformats.org/officeDocument/2006/relationships/image" Target="../media/image4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.png"/><Relationship Id="rId11" Type="http://schemas.openxmlformats.org/officeDocument/2006/relationships/slide" Target="slide20.xml"/><Relationship Id="rId5" Type="http://schemas.openxmlformats.org/officeDocument/2006/relationships/audio" Target="../media/audio5.wav"/><Relationship Id="rId10" Type="http://schemas.openxmlformats.org/officeDocument/2006/relationships/image" Target="../media/image45.png"/><Relationship Id="rId4" Type="http://schemas.openxmlformats.org/officeDocument/2006/relationships/audio" Target="../media/audio4.wav"/><Relationship Id="rId9" Type="http://schemas.openxmlformats.org/officeDocument/2006/relationships/image" Target="../media/image37.png"/><Relationship Id="rId14" Type="http://schemas.openxmlformats.org/officeDocument/2006/relationships/image" Target="../media/image2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gif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.gif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gif"/><Relationship Id="rId5" Type="http://schemas.openxmlformats.org/officeDocument/2006/relationships/image" Target="../media/image3.gif"/><Relationship Id="rId4" Type="http://schemas.openxmlformats.org/officeDocument/2006/relationships/image" Target="../media/image48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6.wdp"/><Relationship Id="rId3" Type="http://schemas.openxmlformats.org/officeDocument/2006/relationships/image" Target="../media/image1.png"/><Relationship Id="rId7" Type="http://schemas.microsoft.com/office/2007/relationships/hdphoto" Target="../media/hdphoto3.wdp"/><Relationship Id="rId12" Type="http://schemas.openxmlformats.org/officeDocument/2006/relationships/image" Target="../media/image12.png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microsoft.com/office/2007/relationships/hdphoto" Target="../media/hdphoto7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microsoft.com/office/2007/relationships/hdphoto" Target="../media/hdphoto5.wdp"/><Relationship Id="rId5" Type="http://schemas.openxmlformats.org/officeDocument/2006/relationships/image" Target="../media/image2.gif"/><Relationship Id="rId15" Type="http://schemas.openxmlformats.org/officeDocument/2006/relationships/image" Target="../media/image14.png"/><Relationship Id="rId10" Type="http://schemas.openxmlformats.org/officeDocument/2006/relationships/image" Target="../media/image11.png"/><Relationship Id="rId4" Type="http://schemas.openxmlformats.org/officeDocument/2006/relationships/image" Target="../media/image3.gif"/><Relationship Id="rId9" Type="http://schemas.microsoft.com/office/2007/relationships/hdphoto" Target="../media/hdphoto4.wdp"/><Relationship Id="rId14" Type="http://schemas.openxmlformats.org/officeDocument/2006/relationships/image" Target="../media/image1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gif"/><Relationship Id="rId5" Type="http://schemas.openxmlformats.org/officeDocument/2006/relationships/image" Target="../media/image3.gif"/><Relationship Id="rId4" Type="http://schemas.openxmlformats.org/officeDocument/2006/relationships/image" Target="../media/image49.gi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gif"/><Relationship Id="rId4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gif"/><Relationship Id="rId5" Type="http://schemas.openxmlformats.org/officeDocument/2006/relationships/image" Target="../media/image19.png"/><Relationship Id="rId10" Type="http://schemas.openxmlformats.org/officeDocument/2006/relationships/image" Target="../media/image24.gif"/><Relationship Id="rId4" Type="http://schemas.openxmlformats.org/officeDocument/2006/relationships/image" Target="../media/image1.png"/><Relationship Id="rId9" Type="http://schemas.openxmlformats.org/officeDocument/2006/relationships/image" Target="../media/image2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649DD7A-EBC3-4059-86BC-EA7C5BA843E0}"/>
              </a:ext>
            </a:extLst>
          </p:cNvPr>
          <p:cNvSpPr txBox="1"/>
          <p:nvPr/>
        </p:nvSpPr>
        <p:spPr>
          <a:xfrm>
            <a:off x="4442111" y="1360551"/>
            <a:ext cx="4473365" cy="3708708"/>
          </a:xfrm>
          <a:custGeom>
            <a:avLst/>
            <a:gdLst>
              <a:gd name="connsiteX0" fmla="*/ 0 w 4473365"/>
              <a:gd name="connsiteY0" fmla="*/ 0 h 3708708"/>
              <a:gd name="connsiteX1" fmla="*/ 4473365 w 4473365"/>
              <a:gd name="connsiteY1" fmla="*/ 0 h 3708708"/>
              <a:gd name="connsiteX2" fmla="*/ 4473365 w 4473365"/>
              <a:gd name="connsiteY2" fmla="*/ 3708708 h 3708708"/>
              <a:gd name="connsiteX3" fmla="*/ 0 w 4473365"/>
              <a:gd name="connsiteY3" fmla="*/ 3708708 h 3708708"/>
              <a:gd name="connsiteX4" fmla="*/ 0 w 4473365"/>
              <a:gd name="connsiteY4" fmla="*/ 0 h 3708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3365" h="3708708" extrusionOk="0">
                <a:moveTo>
                  <a:pt x="0" y="0"/>
                </a:moveTo>
                <a:cubicBezTo>
                  <a:pt x="1628626" y="-5264"/>
                  <a:pt x="3882980" y="84467"/>
                  <a:pt x="4473365" y="0"/>
                </a:cubicBezTo>
                <a:cubicBezTo>
                  <a:pt x="4345192" y="853353"/>
                  <a:pt x="4602515" y="2799679"/>
                  <a:pt x="4473365" y="3708708"/>
                </a:cubicBezTo>
                <a:cubicBezTo>
                  <a:pt x="2820372" y="3815028"/>
                  <a:pt x="1542048" y="3701059"/>
                  <a:pt x="0" y="3708708"/>
                </a:cubicBezTo>
                <a:cubicBezTo>
                  <a:pt x="160128" y="2091573"/>
                  <a:pt x="25049" y="997029"/>
                  <a:pt x="0" y="0"/>
                </a:cubicBezTo>
                <a:close/>
              </a:path>
            </a:pathLst>
          </a:custGeom>
          <a:noFill/>
          <a:ln w="76200">
            <a:noFill/>
            <a:extLst>
              <a:ext uri="{C807C97D-BFC1-408E-A445-0C87EB9F89A2}">
                <ask:lineSketchStyleProps xmlns:ask="http://schemas.microsoft.com/office/drawing/2018/sketchyshapes" sd="265021699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000" dirty="0">
                <a:solidFill>
                  <a:srgbClr val="FF0000"/>
                </a:solidFill>
                <a:cs typeface="(AH) Manal Black" pitchFamily="2" charset="-78"/>
              </a:rPr>
              <a:t>أ</a:t>
            </a:r>
            <a:r>
              <a:rPr lang="ar-BH" sz="4000" dirty="0">
                <a:cs typeface="(AH) Manal Black" pitchFamily="2" charset="-78"/>
              </a:rPr>
              <a:t>هْلًا و</a:t>
            </a:r>
            <a:r>
              <a:rPr lang="ar-BH" sz="4000" dirty="0">
                <a:solidFill>
                  <a:srgbClr val="FF0000"/>
                </a:solidFill>
                <a:cs typeface="(AH) Manal Black" pitchFamily="2" charset="-78"/>
              </a:rPr>
              <a:t>َ</a:t>
            </a:r>
            <a:r>
              <a:rPr lang="ar-BH" sz="4000" dirty="0">
                <a:cs typeface="(AH) Manal Black" pitchFamily="2" charset="-78"/>
              </a:rPr>
              <a:t>سْهْلًا بِكُم </a:t>
            </a:r>
          </a:p>
          <a:p>
            <a:pPr algn="ctr" rtl="1">
              <a:lnSpc>
                <a:spcPct val="150000"/>
              </a:lnSpc>
            </a:pPr>
            <a:r>
              <a:rPr lang="ar-BH" sz="4000" dirty="0">
                <a:cs typeface="(AH) Manal Black" pitchFamily="2" charset="-78"/>
              </a:rPr>
              <a:t>أَصْدِقائي الْعَباقِرة</a:t>
            </a:r>
          </a:p>
          <a:p>
            <a:pPr algn="ctr" rtl="1">
              <a:lnSpc>
                <a:spcPct val="150000"/>
              </a:lnSpc>
            </a:pPr>
            <a:r>
              <a:rPr lang="ar-BH" sz="4000" dirty="0">
                <a:cs typeface="(AH) Manal Black" pitchFamily="2" charset="-78"/>
              </a:rPr>
              <a:t>أَتمنى لَكُم الْمُتْعة والاسْتِفادة مِن دَرْسِنا لليَوْم.</a:t>
            </a:r>
            <a:endParaRPr lang="en-US" sz="4000" dirty="0">
              <a:cs typeface="(AH) Manal Black" pitchFamily="2" charset="-78"/>
            </a:endParaRPr>
          </a:p>
        </p:txBody>
      </p:sp>
      <p:pic>
        <p:nvPicPr>
          <p:cNvPr id="7" name="Picture 6" descr="A picture containing person&#10;&#10;Description automatically generated">
            <a:extLst>
              <a:ext uri="{FF2B5EF4-FFF2-40B4-BE49-F238E27FC236}">
                <a16:creationId xmlns:a16="http://schemas.microsoft.com/office/drawing/2014/main" id="{2DA5D3C5-09E9-49EF-BD65-34F0C68FE3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59" y="424205"/>
            <a:ext cx="688436" cy="5375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F352C18-C1F2-44DE-B38B-9530240D1F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59" y="854793"/>
            <a:ext cx="688436" cy="505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1" name="Table 38">
            <a:extLst>
              <a:ext uri="{FF2B5EF4-FFF2-40B4-BE49-F238E27FC236}">
                <a16:creationId xmlns:a16="http://schemas.microsoft.com/office/drawing/2014/main" id="{5CC37FD7-5097-4EA1-B5E3-F284EE35BE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0415588"/>
              </p:ext>
            </p:extLst>
          </p:nvPr>
        </p:nvGraphicFramePr>
        <p:xfrm>
          <a:off x="562258" y="424206"/>
          <a:ext cx="688436" cy="59745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8436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447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dirty="0"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dirty="0"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5540">
                <a:tc>
                  <a:txBody>
                    <a:bodyPr/>
                    <a:lstStyle/>
                    <a:p>
                      <a:pPr algn="ctr" rtl="1"/>
                      <a:r>
                        <a:rPr lang="ar-BH" sz="1400" dirty="0">
                          <a:cs typeface="(AH) Manal Black" pitchFamily="2" charset="-78"/>
                        </a:rPr>
                        <a:t>التَّرحيب</a:t>
                      </a:r>
                      <a:endParaRPr lang="en-US" sz="1400" dirty="0"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2213">
                <a:tc>
                  <a:txBody>
                    <a:bodyPr/>
                    <a:lstStyle/>
                    <a:p>
                      <a:pPr algn="ctr" rtl="1"/>
                      <a:r>
                        <a:rPr lang="ar-BH" sz="1200" dirty="0"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2213">
                <a:tc>
                  <a:txBody>
                    <a:bodyPr/>
                    <a:lstStyle/>
                    <a:p>
                      <a:pPr algn="ctr" rtl="1"/>
                      <a:r>
                        <a:rPr lang="ar-BH" sz="1400" dirty="0">
                          <a:cs typeface="(AH) Manal Black" pitchFamily="2" charset="-78"/>
                        </a:rPr>
                        <a:t>السَّطر الْإملائي</a:t>
                      </a:r>
                      <a:endParaRPr lang="en-US" sz="1400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2213">
                <a:tc>
                  <a:txBody>
                    <a:bodyPr/>
                    <a:lstStyle/>
                    <a:p>
                      <a:pPr algn="ctr" rtl="1"/>
                      <a:r>
                        <a:rPr lang="ar-BH" sz="1400" dirty="0"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2213">
                <a:tc>
                  <a:txBody>
                    <a:bodyPr/>
                    <a:lstStyle/>
                    <a:p>
                      <a:pPr algn="ctr" rtl="1"/>
                      <a:r>
                        <a:rPr lang="ar-BH" sz="1400" dirty="0"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2213">
                <a:tc>
                  <a:txBody>
                    <a:bodyPr/>
                    <a:lstStyle/>
                    <a:p>
                      <a:pPr algn="ctr" rtl="1"/>
                      <a:r>
                        <a:rPr lang="ar-BH" sz="1400" dirty="0">
                          <a:cs typeface="(AH) Manal Black" pitchFamily="2" charset="-78"/>
                        </a:rPr>
                        <a:t>عِرْض الدَّرس</a:t>
                      </a:r>
                      <a:endParaRPr lang="en-US" sz="1400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68590">
                <a:tc>
                  <a:txBody>
                    <a:bodyPr/>
                    <a:lstStyle/>
                    <a:p>
                      <a:pPr algn="ctr" rtl="1"/>
                      <a:r>
                        <a:rPr lang="ar-BH" sz="1400" dirty="0">
                          <a:cs typeface="(AH) Manal Black" pitchFamily="2" charset="-78"/>
                        </a:rPr>
                        <a:t>الْأَنْشِطة</a:t>
                      </a:r>
                      <a:endParaRPr lang="en-US" sz="1400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2213">
                <a:tc>
                  <a:txBody>
                    <a:bodyPr/>
                    <a:lstStyle/>
                    <a:p>
                      <a:pPr algn="ctr" rtl="1"/>
                      <a:r>
                        <a:rPr lang="ar-BH" sz="1400" dirty="0"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400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2213">
                <a:tc>
                  <a:txBody>
                    <a:bodyPr/>
                    <a:lstStyle/>
                    <a:p>
                      <a:pPr algn="ctr" rtl="1"/>
                      <a:r>
                        <a:rPr lang="ar-BH" sz="1400" dirty="0"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400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2213">
                <a:tc>
                  <a:txBody>
                    <a:bodyPr/>
                    <a:lstStyle/>
                    <a:p>
                      <a:pPr algn="ctr" rtl="1"/>
                      <a:r>
                        <a:rPr lang="ar-BH" sz="1400" dirty="0">
                          <a:cs typeface="(AH) Manal Black" pitchFamily="2" charset="-78"/>
                        </a:rPr>
                        <a:t>عبر عن شعورك</a:t>
                      </a:r>
                      <a:endParaRPr lang="en-US" sz="1400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5551">
                <a:tc>
                  <a:txBody>
                    <a:bodyPr/>
                    <a:lstStyle/>
                    <a:p>
                      <a:pPr algn="ctr" rtl="1"/>
                      <a:r>
                        <a:rPr lang="ar-BH" sz="1400" dirty="0">
                          <a:cs typeface="(AH) Manal Black" pitchFamily="2" charset="-78"/>
                        </a:rPr>
                        <a:t>التَّواصل</a:t>
                      </a:r>
                      <a:endParaRPr lang="en-US" sz="1400" dirty="0"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pic>
        <p:nvPicPr>
          <p:cNvPr id="18" name="Picture 2" descr="Image result for â«ÙØ³Ø¹ÙØ¯Ø© Ø§ÙØ³ÙØ­ÙØ§Ø©â¬â">
            <a:extLst>
              <a:ext uri="{FF2B5EF4-FFF2-40B4-BE49-F238E27FC236}">
                <a16:creationId xmlns:a16="http://schemas.microsoft.com/office/drawing/2014/main" id="{4A98FE16-8B2A-4FB1-AE79-565E4F3BEF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6167" b="72167" l="10875" r="34750">
                        <a14:foregroundMark x1="10875" y1="62833" x2="10875" y2="62833"/>
                        <a14:foregroundMark x1="29000" y1="29000" x2="29000" y2="29000"/>
                        <a14:foregroundMark x1="25125" y1="28167" x2="25125" y2="28167"/>
                        <a14:foregroundMark x1="29875" y1="26333" x2="29875" y2="26333"/>
                        <a14:foregroundMark x1="14375" y1="72167" x2="14375" y2="72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16" t="23918" r="62405" b="23071"/>
          <a:stretch/>
        </p:blipFill>
        <p:spPr bwMode="auto">
          <a:xfrm>
            <a:off x="1317952" y="3411498"/>
            <a:ext cx="3657600" cy="3779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9846949" y="89156"/>
            <a:ext cx="2103120" cy="203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2387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9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7.40741E-7 L -4.166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7 -2.59259E-6 L -2.08333E-7 -0.07222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7 2.96296E-6 L -2.08333E-7 -0.07223 " pathEditMode="relative" rAng="0" ptsTypes="AA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عالم القصص مسعودة السلحفاة">
            <a:hlinkClick r:id="" action="ppaction://media"/>
            <a:extLst>
              <a:ext uri="{FF2B5EF4-FFF2-40B4-BE49-F238E27FC236}">
                <a16:creationId xmlns:a16="http://schemas.microsoft.com/office/drawing/2014/main" id="{71589855-0A8B-4E1B-B58E-1FA65EF15B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5360" y="548640"/>
            <a:ext cx="10241280" cy="5760720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759557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4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D11856-743D-4950-8D32-1CBD48F39F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56" b="96197" l="3546" r="96277">
                        <a14:foregroundMark x1="8333" y1="81432" x2="8333" y2="81432"/>
                        <a14:foregroundMark x1="48404" y1="81432" x2="48404" y2="81432"/>
                        <a14:foregroundMark x1="48404" y1="84787" x2="48404" y2="84787"/>
                        <a14:foregroundMark x1="91844" y1="30425" x2="91844" y2="30425"/>
                        <a14:foregroundMark x1="95035" y1="8949" x2="95035" y2="8949"/>
                        <a14:foregroundMark x1="96277" y1="3356" x2="96277" y2="3356"/>
                        <a14:foregroundMark x1="69504" y1="96197" x2="69504" y2="96197"/>
                        <a14:foregroundMark x1="3546" y1="87025" x2="3546" y2="87025"/>
                        <a14:foregroundMark x1="3546" y1="87025" x2="3546" y2="870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862" y="4133788"/>
            <a:ext cx="2651760" cy="260404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402752D-1611-4A4D-A052-F23D989FB5EC}"/>
              </a:ext>
            </a:extLst>
          </p:cNvPr>
          <p:cNvSpPr/>
          <p:nvPr/>
        </p:nvSpPr>
        <p:spPr>
          <a:xfrm>
            <a:off x="6059218" y="2398451"/>
            <a:ext cx="3308533" cy="164814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lIns="96012" tIns="48006" rIns="96012" bIns="48006">
            <a:spAutoFit/>
          </a:bodyPr>
          <a:lstStyle/>
          <a:p>
            <a:pPr algn="ctr"/>
            <a:r>
              <a:rPr lang="ar-AE" sz="1008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رَقــائِقِ</a:t>
            </a:r>
            <a:r>
              <a:rPr lang="ar-AE" sz="567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endParaRPr lang="en-US" sz="567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1C6C9F5-EE87-482A-9972-D80DC26B0EB3}"/>
              </a:ext>
            </a:extLst>
          </p:cNvPr>
          <p:cNvSpPr/>
          <p:nvPr/>
        </p:nvSpPr>
        <p:spPr>
          <a:xfrm>
            <a:off x="3479769" y="2398451"/>
            <a:ext cx="2580770" cy="1648143"/>
          </a:xfrm>
          <a:prstGeom prst="rect">
            <a:avLst/>
          </a:prstGeom>
          <a:noFill/>
        </p:spPr>
        <p:txBody>
          <a:bodyPr wrap="none" lIns="96012" tIns="48006" rIns="96012" bIns="48006">
            <a:spAutoFit/>
          </a:bodyPr>
          <a:lstStyle/>
          <a:p>
            <a:pPr algn="ctr"/>
            <a:r>
              <a:rPr lang="ar-AE" sz="1008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الذُّرَةِ.</a:t>
            </a:r>
            <a:endParaRPr lang="en-US" sz="1008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B65BF5-02EB-427F-950D-F7223481043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600" b="72100" l="36375" r="56500">
                        <a14:foregroundMark x1="52000" y1="71400" x2="38750" y2="71000"/>
                        <a14:foregroundMark x1="52000" y1="59600" x2="52000" y2="59600"/>
                        <a14:foregroundMark x1="52500" y1="60200" x2="48250" y2="62600"/>
                        <a14:foregroundMark x1="48250" y1="63500" x2="41125" y2="69700"/>
                        <a14:foregroundMark x1="40875" y1="69700" x2="44875" y2="64500"/>
                        <a14:foregroundMark x1="43750" y1="65000" x2="38875" y2="71600"/>
                        <a14:foregroundMark x1="38875" y1="71600" x2="38000" y2="72100"/>
                        <a14:foregroundMark x1="56500" y1="70800" x2="56500" y2="70800"/>
                        <a14:foregroundMark x1="50625" y1="61900" x2="52250" y2="60900"/>
                        <a14:foregroundMark x1="52250" y1="60900" x2="48500" y2="62100"/>
                      </a14:backgroundRemoval>
                    </a14:imgEffect>
                  </a14:imgLayer>
                </a14:imgProps>
              </a:ext>
            </a:extLst>
          </a:blip>
          <a:srcRect l="34929" t="55365" r="40949" b="29684"/>
          <a:stretch/>
        </p:blipFill>
        <p:spPr>
          <a:xfrm>
            <a:off x="10073606" y="5148776"/>
            <a:ext cx="1433766" cy="1226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مربع نص 4">
            <a:extLst>
              <a:ext uri="{FF2B5EF4-FFF2-40B4-BE49-F238E27FC236}">
                <a16:creationId xmlns:a16="http://schemas.microsoft.com/office/drawing/2014/main" id="{B243C87E-BF74-4AE7-837D-667406080233}"/>
              </a:ext>
            </a:extLst>
          </p:cNvPr>
          <p:cNvSpPr txBox="1"/>
          <p:nvPr/>
        </p:nvSpPr>
        <p:spPr>
          <a:xfrm>
            <a:off x="6096000" y="7212079"/>
            <a:ext cx="2811439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BH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  </a:t>
            </a:r>
            <a:r>
              <a:rPr lang="ar-AE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ق</a:t>
            </a:r>
            <a:r>
              <a:rPr lang="ar-BH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ِ</a:t>
            </a:r>
            <a:r>
              <a:rPr lang="ar-AE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ط</a:t>
            </a:r>
            <a:r>
              <a:rPr lang="ar-BH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َ</a:t>
            </a:r>
            <a:r>
              <a:rPr lang="ar-AE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ع</a:t>
            </a:r>
            <a:r>
              <a:rPr lang="ar-BH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ٌ</a:t>
            </a:r>
            <a:r>
              <a:rPr lang="ar-AE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 ر</a:t>
            </a:r>
            <a:r>
              <a:rPr lang="ar-BH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َ</a:t>
            </a:r>
            <a:r>
              <a:rPr lang="ar-AE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قيق</a:t>
            </a:r>
            <a:r>
              <a:rPr lang="ar-BH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َ</a:t>
            </a:r>
            <a:r>
              <a:rPr lang="ar-AE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ة</a:t>
            </a:r>
            <a:r>
              <a:rPr lang="ar-BH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ٌ</a:t>
            </a:r>
            <a:endParaRPr lang="ar-AE" sz="4800" b="1" dirty="0">
              <a:solidFill>
                <a:schemeClr val="tx1">
                  <a:lumMod val="85000"/>
                  <a:lumOff val="15000"/>
                </a:schemeClr>
              </a:solidFill>
              <a:cs typeface="(AH) Manal Black" pitchFamily="2" charset="-78"/>
            </a:endParaRPr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FB5BA70-355F-4C54-8AEC-4EC87C6604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48" y="3496353"/>
            <a:ext cx="608157" cy="5570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 descr="A picture containing person&#10;&#10;Description automatically generated">
            <a:extLst>
              <a:ext uri="{FF2B5EF4-FFF2-40B4-BE49-F238E27FC236}">
                <a16:creationId xmlns:a16="http://schemas.microsoft.com/office/drawing/2014/main" id="{0DA09462-D151-49A5-BBDF-AEDC6A0FFA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02" y="365633"/>
            <a:ext cx="628603" cy="439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9" name="Table 38">
            <a:extLst>
              <a:ext uri="{FF2B5EF4-FFF2-40B4-BE49-F238E27FC236}">
                <a16:creationId xmlns:a16="http://schemas.microsoft.com/office/drawing/2014/main" id="{1DDD0703-7A27-4FDF-9467-0AAC671D05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1415880"/>
              </p:ext>
            </p:extLst>
          </p:nvPr>
        </p:nvGraphicFramePr>
        <p:xfrm>
          <a:off x="555300" y="383732"/>
          <a:ext cx="658834" cy="60342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4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5521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20035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577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8964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37333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multimedia_alert_chime_short_musical_notification_003_649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48148E-6 L 0.00365 -0.3122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1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513E102-C852-4F71-A123-42768D014AEB}"/>
              </a:ext>
            </a:extLst>
          </p:cNvPr>
          <p:cNvSpPr/>
          <p:nvPr/>
        </p:nvSpPr>
        <p:spPr>
          <a:xfrm>
            <a:off x="2976572" y="2374713"/>
            <a:ext cx="4552465" cy="164814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lIns="96012" tIns="48006" rIns="96012" bIns="48006">
            <a:spAutoFit/>
          </a:bodyPr>
          <a:lstStyle/>
          <a:p>
            <a:pPr algn="ctr"/>
            <a:r>
              <a:rPr lang="ar-AE" sz="1008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الْمُقَرْمَشِ.</a:t>
            </a:r>
            <a:r>
              <a:rPr lang="ar-AE" sz="567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endParaRPr lang="en-US" sz="567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C24973-206E-4F14-9644-0BD0EC13B4BF}"/>
              </a:ext>
            </a:extLst>
          </p:cNvPr>
          <p:cNvSpPr/>
          <p:nvPr/>
        </p:nvSpPr>
        <p:spPr>
          <a:xfrm>
            <a:off x="7530237" y="2374713"/>
            <a:ext cx="2616037" cy="1648143"/>
          </a:xfrm>
          <a:prstGeom prst="rect">
            <a:avLst/>
          </a:prstGeom>
          <a:noFill/>
        </p:spPr>
        <p:txBody>
          <a:bodyPr wrap="none" lIns="96012" tIns="48006" rIns="96012" bIns="48006">
            <a:spAutoFit/>
          </a:bodyPr>
          <a:lstStyle/>
          <a:p>
            <a:pPr algn="ctr"/>
            <a:r>
              <a:rPr lang="ar-AE" sz="1008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الْخَسّ</a:t>
            </a:r>
            <a:endParaRPr lang="en-US" sz="1008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BC6B1C-A7AE-4EB7-902E-899D3FA57E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600" b="72100" l="36375" r="56500">
                        <a14:foregroundMark x1="52000" y1="71400" x2="38750" y2="71000"/>
                        <a14:foregroundMark x1="52000" y1="59600" x2="52000" y2="59600"/>
                        <a14:foregroundMark x1="52500" y1="60200" x2="48250" y2="62600"/>
                        <a14:foregroundMark x1="48250" y1="63500" x2="41125" y2="69700"/>
                        <a14:foregroundMark x1="40875" y1="69700" x2="44875" y2="64500"/>
                        <a14:foregroundMark x1="43750" y1="65000" x2="38875" y2="71600"/>
                        <a14:foregroundMark x1="38875" y1="71600" x2="38000" y2="72100"/>
                        <a14:foregroundMark x1="56500" y1="70800" x2="56500" y2="70800"/>
                        <a14:foregroundMark x1="50625" y1="61900" x2="52250" y2="60900"/>
                        <a14:foregroundMark x1="52250" y1="60900" x2="48500" y2="62100"/>
                      </a14:backgroundRemoval>
                    </a14:imgEffect>
                  </a14:imgLayer>
                </a14:imgProps>
              </a:ext>
            </a:extLst>
          </a:blip>
          <a:srcRect l="34929" t="55365" r="40949" b="29684"/>
          <a:stretch/>
        </p:blipFill>
        <p:spPr>
          <a:xfrm>
            <a:off x="10073606" y="5148776"/>
            <a:ext cx="1433766" cy="1226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F4DE27-1F98-4898-9E65-D21A6B30C886}"/>
              </a:ext>
            </a:extLst>
          </p:cNvPr>
          <p:cNvSpPr txBox="1"/>
          <p:nvPr/>
        </p:nvSpPr>
        <p:spPr>
          <a:xfrm>
            <a:off x="4994386" y="7462033"/>
            <a:ext cx="29765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AE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الر</a:t>
            </a:r>
            <a:r>
              <a:rPr lang="ar-BH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َّ</a:t>
            </a:r>
            <a:r>
              <a:rPr lang="ar-AE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قيق</a:t>
            </a:r>
            <a:r>
              <a:rPr lang="ar-BH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َ</a:t>
            </a:r>
            <a:r>
              <a:rPr lang="ar-AE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ة ال</a:t>
            </a:r>
            <a:r>
              <a:rPr lang="ar-BH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ْ</a:t>
            </a:r>
            <a:r>
              <a:rPr lang="ar-AE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جاف</a:t>
            </a:r>
            <a:r>
              <a:rPr lang="ar-BH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َ</a:t>
            </a:r>
            <a:r>
              <a:rPr lang="ar-AE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ة </a:t>
            </a:r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0F1AFCB-AC8D-4AB6-960D-420F0DD071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05" y="3524489"/>
            <a:ext cx="608157" cy="5570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 descr="A picture containing person&#10;&#10;Description automatically generated">
            <a:extLst>
              <a:ext uri="{FF2B5EF4-FFF2-40B4-BE49-F238E27FC236}">
                <a16:creationId xmlns:a16="http://schemas.microsoft.com/office/drawing/2014/main" id="{4A07A801-4AC4-41C8-B158-8B07590D45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59" y="393769"/>
            <a:ext cx="628603" cy="439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0" name="Table 38">
            <a:extLst>
              <a:ext uri="{FF2B5EF4-FFF2-40B4-BE49-F238E27FC236}">
                <a16:creationId xmlns:a16="http://schemas.microsoft.com/office/drawing/2014/main" id="{CE741ED6-5636-468F-A1FE-998DD529AF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1058124"/>
              </p:ext>
            </p:extLst>
          </p:nvPr>
        </p:nvGraphicFramePr>
        <p:xfrm>
          <a:off x="505157" y="411868"/>
          <a:ext cx="658834" cy="60342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4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5521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20035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577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8964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73025CFF-5088-417B-8971-18687EAC97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519" b="94173" l="7447" r="93617">
                        <a14:foregroundMark x1="7801" y1="17105" x2="7801" y2="17105"/>
                        <a14:foregroundMark x1="36879" y1="7519" x2="36879" y2="7519"/>
                        <a14:foregroundMark x1="93794" y1="33271" x2="93794" y2="33271"/>
                        <a14:foregroundMark x1="27128" y1="94173" x2="27128" y2="94173"/>
                        <a14:foregroundMark x1="21454" y1="91917" x2="21454" y2="91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1172">
            <a:off x="979450" y="2892269"/>
            <a:ext cx="2468880" cy="381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037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multimedia_alert_chime_short_musical_notification_003_649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11111E-6 L -0.00013 -0.3747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/>
      <p:bldP spid="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10C57F4-73C3-46DA-8838-701B972F4F2E}"/>
              </a:ext>
            </a:extLst>
          </p:cNvPr>
          <p:cNvSpPr txBox="1"/>
          <p:nvPr/>
        </p:nvSpPr>
        <p:spPr>
          <a:xfrm>
            <a:off x="-837028" y="7639042"/>
            <a:ext cx="1674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b="1" dirty="0">
                <a:latin typeface="Aldhabi" panose="01000000000000000000" pitchFamily="2" charset="-78"/>
                <a:cs typeface="Aldhabi" panose="01000000000000000000" pitchFamily="2" charset="-78"/>
              </a:rPr>
              <a:t>إعداد المعلمة / سناء الجعفري.</a:t>
            </a:r>
            <a:endParaRPr lang="en-US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CBD207-2028-4840-8158-C5683953C667}"/>
              </a:ext>
            </a:extLst>
          </p:cNvPr>
          <p:cNvSpPr/>
          <p:nvPr/>
        </p:nvSpPr>
        <p:spPr>
          <a:xfrm>
            <a:off x="6699819" y="2645417"/>
            <a:ext cx="3164264" cy="164814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lIns="96012" tIns="48006" rIns="96012" bIns="48006">
            <a:spAutoFit/>
          </a:bodyPr>
          <a:lstStyle/>
          <a:p>
            <a:pPr algn="ctr"/>
            <a:r>
              <a:rPr lang="ar-AE" sz="1008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قَضَمْتُ</a:t>
            </a:r>
            <a:r>
              <a:rPr lang="ar-AE" sz="567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endParaRPr lang="en-US" sz="567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8E6C0B-1EA1-446B-B788-AFB83725B8EA}"/>
              </a:ext>
            </a:extLst>
          </p:cNvPr>
          <p:cNvSpPr/>
          <p:nvPr/>
        </p:nvSpPr>
        <p:spPr>
          <a:xfrm>
            <a:off x="3097254" y="2645417"/>
            <a:ext cx="3422347" cy="1648143"/>
          </a:xfrm>
          <a:prstGeom prst="rect">
            <a:avLst/>
          </a:prstGeom>
          <a:noFill/>
        </p:spPr>
        <p:txBody>
          <a:bodyPr wrap="none" lIns="96012" tIns="48006" rIns="96012" bIns="48006">
            <a:spAutoFit/>
          </a:bodyPr>
          <a:lstStyle/>
          <a:p>
            <a:pPr algn="ctr"/>
            <a:r>
              <a:rPr lang="ar-AE" sz="1008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التُّفّاحَةَ.</a:t>
            </a:r>
            <a:endParaRPr lang="en-US" sz="1008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4DD4E3-8628-49FA-BBDC-E4A9703AD9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667" b="86667" l="27500" r="71250">
                        <a14:foregroundMark x1="27500" y1="52667" x2="27500" y2="52667"/>
                        <a14:foregroundMark x1="55000" y1="20000" x2="55000" y2="20000"/>
                        <a14:foregroundMark x1="58500" y1="11667" x2="58500" y2="11667"/>
                        <a14:foregroundMark x1="71250" y1="63667" x2="71250" y2="63667"/>
                        <a14:foregroundMark x1="68500" y1="80667" x2="41500" y2="84333"/>
                        <a14:foregroundMark x1="41500" y1="84333" x2="33750" y2="81000"/>
                        <a14:foregroundMark x1="33750" y1="81000" x2="60500" y2="85667"/>
                        <a14:foregroundMark x1="60500" y1="85667" x2="69750" y2="81333"/>
                        <a14:foregroundMark x1="69750" y1="81333" x2="70250" y2="80667"/>
                        <a14:foregroundMark x1="70250" y1="80667" x2="44750" y2="86667"/>
                        <a14:foregroundMark x1="44750" y1="86667" x2="34500" y2="84000"/>
                        <a14:foregroundMark x1="34500" y1="84000" x2="30000" y2="7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96" t="7500" r="25235" b="6999"/>
          <a:stretch/>
        </p:blipFill>
        <p:spPr>
          <a:xfrm>
            <a:off x="1002037" y="3389647"/>
            <a:ext cx="2651760" cy="32922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6F2BD4-1014-4E36-94B4-C8C6407456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600" b="72100" l="36375" r="56500">
                        <a14:foregroundMark x1="52000" y1="71400" x2="38750" y2="71000"/>
                        <a14:foregroundMark x1="52000" y1="59600" x2="52000" y2="59600"/>
                        <a14:foregroundMark x1="52500" y1="60200" x2="48250" y2="62600"/>
                        <a14:foregroundMark x1="48250" y1="63500" x2="41125" y2="69700"/>
                        <a14:foregroundMark x1="40875" y1="69700" x2="44875" y2="64500"/>
                        <a14:foregroundMark x1="43750" y1="65000" x2="38875" y2="71600"/>
                        <a14:foregroundMark x1="38875" y1="71600" x2="38000" y2="72100"/>
                        <a14:foregroundMark x1="56500" y1="70800" x2="56500" y2="70800"/>
                        <a14:foregroundMark x1="50625" y1="61900" x2="52250" y2="60900"/>
                        <a14:foregroundMark x1="52250" y1="60900" x2="48500" y2="62100"/>
                      </a14:backgroundRemoval>
                    </a14:imgEffect>
                  </a14:imgLayer>
                </a14:imgProps>
              </a:ext>
            </a:extLst>
          </a:blip>
          <a:srcRect l="34929" t="55365" r="40949" b="29684"/>
          <a:stretch/>
        </p:blipFill>
        <p:spPr>
          <a:xfrm>
            <a:off x="10073606" y="5208083"/>
            <a:ext cx="1433766" cy="1226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910C1F-A3A4-4D8D-899D-6BA9566E7700}"/>
              </a:ext>
            </a:extLst>
          </p:cNvPr>
          <p:cNvSpPr txBox="1"/>
          <p:nvPr/>
        </p:nvSpPr>
        <p:spPr>
          <a:xfrm>
            <a:off x="5068195" y="7408209"/>
            <a:ext cx="29028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AE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ق</a:t>
            </a:r>
            <a:r>
              <a:rPr lang="ar-BH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َ</a:t>
            </a:r>
            <a:r>
              <a:rPr lang="ar-AE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ط</a:t>
            </a:r>
            <a:r>
              <a:rPr lang="ar-BH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َ</a:t>
            </a:r>
            <a:r>
              <a:rPr lang="ar-AE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عت</a:t>
            </a:r>
            <a:r>
              <a:rPr lang="ar-BH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ُ</a:t>
            </a:r>
            <a:r>
              <a:rPr lang="ar-AE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 ب</a:t>
            </a:r>
            <a:r>
              <a:rPr lang="ar-BH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ِ</a:t>
            </a:r>
            <a:r>
              <a:rPr lang="ar-AE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أ</a:t>
            </a:r>
            <a:r>
              <a:rPr lang="ar-BH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َ</a:t>
            </a:r>
            <a:r>
              <a:rPr lang="ar-AE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س</a:t>
            </a:r>
            <a:r>
              <a:rPr lang="ar-BH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ْ</a:t>
            </a:r>
            <a:r>
              <a:rPr lang="ar-AE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ناني</a:t>
            </a:r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E79F722-3660-424D-9DBC-37E954094F0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1" y="3524489"/>
            <a:ext cx="608157" cy="5570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 descr="A picture containing person&#10;&#10;Description automatically generated">
            <a:extLst>
              <a:ext uri="{FF2B5EF4-FFF2-40B4-BE49-F238E27FC236}">
                <a16:creationId xmlns:a16="http://schemas.microsoft.com/office/drawing/2014/main" id="{9DC54751-7C46-41B1-9BE0-BD887285B4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95" y="393769"/>
            <a:ext cx="628603" cy="439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2" name="Table 38">
            <a:extLst>
              <a:ext uri="{FF2B5EF4-FFF2-40B4-BE49-F238E27FC236}">
                <a16:creationId xmlns:a16="http://schemas.microsoft.com/office/drawing/2014/main" id="{AA5BFC04-AE9A-466C-A063-0C5D2DD799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2804630"/>
              </p:ext>
            </p:extLst>
          </p:nvPr>
        </p:nvGraphicFramePr>
        <p:xfrm>
          <a:off x="533293" y="411868"/>
          <a:ext cx="658834" cy="60342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4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5521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20035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577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8964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71225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multimedia_alert_chime_short_musical_notification_003_649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4.375E-6 -0.3495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9" grpId="0"/>
      <p:bldP spid="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8810AC-EBBC-42C9-86A2-7B95069CEF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600" b="72100" l="36375" r="56500">
                        <a14:foregroundMark x1="52000" y1="71400" x2="38750" y2="71000"/>
                        <a14:foregroundMark x1="52000" y1="59600" x2="52000" y2="59600"/>
                        <a14:foregroundMark x1="52500" y1="60200" x2="48250" y2="62600"/>
                        <a14:foregroundMark x1="48250" y1="63500" x2="41125" y2="69700"/>
                        <a14:foregroundMark x1="40875" y1="69700" x2="44875" y2="64500"/>
                        <a14:foregroundMark x1="43750" y1="65000" x2="38875" y2="71600"/>
                        <a14:foregroundMark x1="38875" y1="71600" x2="38000" y2="72100"/>
                        <a14:foregroundMark x1="56500" y1="70800" x2="56500" y2="70800"/>
                        <a14:foregroundMark x1="50625" y1="61900" x2="52250" y2="60900"/>
                        <a14:foregroundMark x1="52250" y1="60900" x2="48500" y2="62100"/>
                      </a14:backgroundRemoval>
                    </a14:imgEffect>
                  </a14:imgLayer>
                </a14:imgProps>
              </a:ext>
            </a:extLst>
          </a:blip>
          <a:srcRect l="34929" t="55365" r="40949" b="29684"/>
          <a:stretch/>
        </p:blipFill>
        <p:spPr>
          <a:xfrm>
            <a:off x="10073606" y="5176912"/>
            <a:ext cx="1433766" cy="1226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AA6EEF9-7B75-437E-BB60-A7E984706C22}"/>
              </a:ext>
            </a:extLst>
          </p:cNvPr>
          <p:cNvSpPr/>
          <p:nvPr/>
        </p:nvSpPr>
        <p:spPr>
          <a:xfrm>
            <a:off x="6858032" y="2604929"/>
            <a:ext cx="1812932" cy="1648143"/>
          </a:xfrm>
          <a:prstGeom prst="rect">
            <a:avLst/>
          </a:prstGeom>
          <a:noFill/>
        </p:spPr>
        <p:txBody>
          <a:bodyPr wrap="none" lIns="96012" tIns="48006" rIns="96012" bIns="48006">
            <a:spAutoFit/>
          </a:bodyPr>
          <a:lstStyle/>
          <a:p>
            <a:pPr algn="ctr"/>
            <a:r>
              <a:rPr lang="ar-AE" sz="1008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هَيّا </a:t>
            </a:r>
            <a:endParaRPr lang="en-US" sz="1008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27B183F-FD20-4933-B874-51312225E0F0}"/>
              </a:ext>
            </a:extLst>
          </p:cNvPr>
          <p:cNvSpPr/>
          <p:nvPr/>
        </p:nvSpPr>
        <p:spPr>
          <a:xfrm>
            <a:off x="3676256" y="2604929"/>
            <a:ext cx="3181897" cy="164814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lIns="96012" tIns="48006" rIns="96012" bIns="48006">
            <a:spAutoFit/>
          </a:bodyPr>
          <a:lstStyle/>
          <a:p>
            <a:pPr algn="ctr"/>
            <a:r>
              <a:rPr lang="ar-AE" sz="1008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نُجَرّبُ.</a:t>
            </a:r>
            <a:r>
              <a:rPr lang="ar-AE" sz="567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endParaRPr lang="en-US" sz="567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F69716-095E-463A-B336-67689CFF15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01" b="97009" l="5085" r="96186">
                        <a14:foregroundMark x1="8898" y1="53419" x2="9322" y2="62393"/>
                        <a14:foregroundMark x1="35169" y1="92308" x2="44068" y2="93162"/>
                        <a14:foregroundMark x1="38983" y1="97009" x2="38983" y2="97009"/>
                        <a14:foregroundMark x1="5085" y1="62393" x2="5085" y2="62393"/>
                        <a14:foregroundMark x1="26271" y1="54274" x2="42797" y2="46581"/>
                        <a14:foregroundMark x1="46186" y1="44444" x2="60593" y2="40171"/>
                        <a14:foregroundMark x1="93220" y1="64957" x2="93220" y2="64957"/>
                        <a14:foregroundMark x1="71186" y1="64530" x2="50000" y2="64530"/>
                        <a14:foregroundMark x1="74576" y1="17949" x2="91949" y2="22650"/>
                        <a14:foregroundMark x1="91949" y1="22650" x2="80932" y2="8974"/>
                        <a14:foregroundMark x1="79661" y1="8974" x2="94915" y2="21368"/>
                        <a14:foregroundMark x1="94915" y1="21368" x2="78390" y2="36752"/>
                        <a14:foregroundMark x1="78390" y1="36752" x2="72881" y2="35470"/>
                        <a14:foregroundMark x1="72881" y1="35470" x2="67797" y2="14530"/>
                        <a14:foregroundMark x1="67797" y1="14530" x2="70763" y2="11538"/>
                        <a14:foregroundMark x1="70763" y1="11538" x2="86864" y2="4701"/>
                        <a14:foregroundMark x1="86864" y1="4701" x2="96186" y2="13675"/>
                        <a14:foregroundMark x1="96186" y1="14103" x2="93220" y2="34188"/>
                        <a14:foregroundMark x1="93220" y1="34188" x2="74576" y2="36752"/>
                        <a14:foregroundMark x1="74576" y1="36752" x2="74576" y2="36752"/>
                        <a14:foregroundMark x1="74576" y1="36752" x2="61864" y2="20513"/>
                        <a14:foregroundMark x1="61864" y1="20513" x2="62288" y2="16667"/>
                        <a14:foregroundMark x1="62288" y1="16667" x2="81356" y2="13248"/>
                        <a14:foregroundMark x1="81356" y1="13248" x2="83898" y2="13248"/>
                        <a14:foregroundMark x1="83898" y1="13248" x2="78814" y2="30769"/>
                        <a14:foregroundMark x1="78814" y1="30769" x2="79661" y2="33761"/>
                        <a14:foregroundMark x1="79661" y1="33761" x2="64407" y2="29487"/>
                        <a14:foregroundMark x1="89831" y1="36752" x2="85593" y2="38034"/>
                        <a14:foregroundMark x1="93220" y1="32906" x2="95339" y2="29487"/>
                        <a14:foregroundMark x1="71186" y1="11966" x2="72881" y2="282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44" y="3862270"/>
            <a:ext cx="2651760" cy="26292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F32C32-5C18-422E-B54F-8A1D2C4BDABB}"/>
              </a:ext>
            </a:extLst>
          </p:cNvPr>
          <p:cNvSpPr txBox="1"/>
          <p:nvPr/>
        </p:nvSpPr>
        <p:spPr>
          <a:xfrm>
            <a:off x="5267204" y="7516785"/>
            <a:ext cx="15363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AE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ن</a:t>
            </a:r>
            <a:r>
              <a:rPr lang="ar-BH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َ</a:t>
            </a:r>
            <a:r>
              <a:rPr lang="ar-AE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خ</a:t>
            </a:r>
            <a:r>
              <a:rPr lang="ar-BH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ْ</a:t>
            </a:r>
            <a:r>
              <a:rPr lang="ar-AE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ت</a:t>
            </a:r>
            <a:r>
              <a:rPr lang="ar-BH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َ</a:t>
            </a:r>
            <a:r>
              <a:rPr lang="ar-AE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ب</a:t>
            </a:r>
            <a:r>
              <a:rPr lang="ar-BH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ِ</a:t>
            </a:r>
            <a:r>
              <a:rPr lang="ar-AE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ر</a:t>
            </a:r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A71F734-5448-4599-949C-403A15A52E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1" y="3524489"/>
            <a:ext cx="608157" cy="5570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 descr="A picture containing person&#10;&#10;Description automatically generated">
            <a:extLst>
              <a:ext uri="{FF2B5EF4-FFF2-40B4-BE49-F238E27FC236}">
                <a16:creationId xmlns:a16="http://schemas.microsoft.com/office/drawing/2014/main" id="{F9F1724C-DDBE-42D8-AD1E-7584273244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95" y="393769"/>
            <a:ext cx="628603" cy="439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0" name="Table 38">
            <a:extLst>
              <a:ext uri="{FF2B5EF4-FFF2-40B4-BE49-F238E27FC236}">
                <a16:creationId xmlns:a16="http://schemas.microsoft.com/office/drawing/2014/main" id="{50CDDA51-E367-4184-8532-1C89846467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814658"/>
              </p:ext>
            </p:extLst>
          </p:nvPr>
        </p:nvGraphicFramePr>
        <p:xfrm>
          <a:off x="533293" y="411868"/>
          <a:ext cx="658834" cy="60342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4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5521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20035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577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8964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62736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multimedia_alert_chime_short_musical_notification_003_649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95 0.00301 L 0.00495 -0.3803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7" grpId="0"/>
      <p:bldP spid="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721C29-0619-4AAD-859F-0957E686F7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600" b="72100" l="36375" r="56500">
                        <a14:foregroundMark x1="52000" y1="71400" x2="38750" y2="71000"/>
                        <a14:foregroundMark x1="52000" y1="59600" x2="52000" y2="59600"/>
                        <a14:foregroundMark x1="52500" y1="60200" x2="48250" y2="62600"/>
                        <a14:foregroundMark x1="48250" y1="63500" x2="41125" y2="69700"/>
                        <a14:foregroundMark x1="40875" y1="69700" x2="44875" y2="64500"/>
                        <a14:foregroundMark x1="43750" y1="65000" x2="38875" y2="71600"/>
                        <a14:foregroundMark x1="38875" y1="71600" x2="38000" y2="72100"/>
                        <a14:foregroundMark x1="56500" y1="70800" x2="56500" y2="70800"/>
                        <a14:foregroundMark x1="50625" y1="61900" x2="52250" y2="60900"/>
                        <a14:foregroundMark x1="52250" y1="60900" x2="48500" y2="62100"/>
                      </a14:backgroundRemoval>
                    </a14:imgEffect>
                  </a14:imgLayer>
                </a14:imgProps>
              </a:ext>
            </a:extLst>
          </a:blip>
          <a:srcRect l="34929" t="55365" r="40949" b="29684"/>
          <a:stretch/>
        </p:blipFill>
        <p:spPr>
          <a:xfrm>
            <a:off x="10073606" y="5176912"/>
            <a:ext cx="1433766" cy="1226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A5D8196-8823-486E-8539-494398430F6D}"/>
              </a:ext>
            </a:extLst>
          </p:cNvPr>
          <p:cNvSpPr/>
          <p:nvPr/>
        </p:nvSpPr>
        <p:spPr>
          <a:xfrm>
            <a:off x="1275031" y="1863458"/>
            <a:ext cx="3308533" cy="15188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lIns="96012" tIns="48006" rIns="96012" bIns="48006">
            <a:spAutoFit/>
          </a:bodyPr>
          <a:lstStyle/>
          <a:p>
            <a:pPr algn="ctr"/>
            <a:r>
              <a:rPr lang="ar-AE" sz="924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وَشَهِيَّةٌ.</a:t>
            </a:r>
            <a:r>
              <a:rPr lang="ar-AE" sz="504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endParaRPr lang="en-US" sz="504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9D9FA7-1F9C-4BDF-B3F7-AFDC3F6A707F}"/>
              </a:ext>
            </a:extLst>
          </p:cNvPr>
          <p:cNvSpPr/>
          <p:nvPr/>
        </p:nvSpPr>
        <p:spPr>
          <a:xfrm>
            <a:off x="4227555" y="1868355"/>
            <a:ext cx="6998647" cy="1518877"/>
          </a:xfrm>
          <a:prstGeom prst="rect">
            <a:avLst/>
          </a:prstGeom>
          <a:noFill/>
        </p:spPr>
        <p:txBody>
          <a:bodyPr wrap="none" lIns="96012" tIns="48006" rIns="96012" bIns="48006">
            <a:spAutoFit/>
          </a:bodyPr>
          <a:lstStyle/>
          <a:p>
            <a:pPr algn="ctr"/>
            <a:r>
              <a:rPr lang="ar-AE" sz="924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حَبّاتُ التّين مُفيدَة</a:t>
            </a:r>
            <a:r>
              <a:rPr lang="ar-BH" sz="924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ٌ</a:t>
            </a:r>
            <a:r>
              <a:rPr lang="ar-AE" sz="924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endParaRPr lang="en-US" sz="924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7650B6-A409-4D65-AE90-47B1CCA7B4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88" b="95820" l="2837" r="96277">
                        <a14:foregroundMark x1="39539" y1="89068" x2="17376" y2="83119"/>
                        <a14:foregroundMark x1="17376" y1="83119" x2="22872" y2="49035"/>
                        <a14:foregroundMark x1="8511" y1="66559" x2="7270" y2="86656"/>
                        <a14:foregroundMark x1="7270" y1="86656" x2="25177" y2="93248"/>
                        <a14:foregroundMark x1="67376" y1="5788" x2="67376" y2="5788"/>
                        <a14:foregroundMark x1="89716" y1="55788" x2="68440" y2="94855"/>
                        <a14:foregroundMark x1="68440" y1="94855" x2="68440" y2="95820"/>
                        <a14:foregroundMark x1="71809" y1="94855" x2="91844" y2="64148"/>
                        <a14:foregroundMark x1="92908" y1="65756" x2="92908" y2="83119"/>
                        <a14:foregroundMark x1="92908" y1="83119" x2="85284" y2="92444"/>
                        <a14:foregroundMark x1="96277" y1="54019" x2="96277" y2="54019"/>
                        <a14:foregroundMark x1="2837" y1="79904" x2="2837" y2="79904"/>
                        <a14:foregroundMark x1="64007" y1="65756" x2="64007" y2="65756"/>
                        <a14:foregroundMark x1="64007" y1="65756" x2="71809" y2="64148"/>
                        <a14:foregroundMark x1="58511" y1="68328" x2="57447" y2="89068"/>
                        <a14:foregroundMark x1="86348" y1="94051" x2="91844" y2="782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862" y="3382335"/>
            <a:ext cx="2651760" cy="31099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B0CE9B-43D1-4974-9747-E461EBF75595}"/>
              </a:ext>
            </a:extLst>
          </p:cNvPr>
          <p:cNvSpPr txBox="1"/>
          <p:nvPr/>
        </p:nvSpPr>
        <p:spPr>
          <a:xfrm>
            <a:off x="5624250" y="7292362"/>
            <a:ext cx="19531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AE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ل</a:t>
            </a:r>
            <a:r>
              <a:rPr lang="ar-BH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َ</a:t>
            </a:r>
            <a:r>
              <a:rPr lang="ar-AE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ذيذ</a:t>
            </a:r>
            <a:r>
              <a:rPr lang="ar-BH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َ</a:t>
            </a:r>
            <a:r>
              <a:rPr lang="ar-AE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ة</a:t>
            </a:r>
            <a:r>
              <a:rPr lang="ar-BH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ٌ</a:t>
            </a:r>
            <a:endParaRPr lang="ar-AE" sz="4800" b="1" dirty="0">
              <a:solidFill>
                <a:schemeClr val="tx1">
                  <a:lumMod val="85000"/>
                  <a:lumOff val="15000"/>
                </a:schemeClr>
              </a:solidFill>
              <a:cs typeface="(AH) Manal Black" pitchFamily="2" charset="-78"/>
            </a:endParaRPr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6471AFD-DA57-468C-A7C7-4532BDC8F4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1" y="3524489"/>
            <a:ext cx="608157" cy="5570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 descr="A picture containing person&#10;&#10;Description automatically generated">
            <a:extLst>
              <a:ext uri="{FF2B5EF4-FFF2-40B4-BE49-F238E27FC236}">
                <a16:creationId xmlns:a16="http://schemas.microsoft.com/office/drawing/2014/main" id="{54F22359-4179-462E-B4DB-DF03311AF0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95" y="393769"/>
            <a:ext cx="628603" cy="439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0" name="Table 38">
            <a:extLst>
              <a:ext uri="{FF2B5EF4-FFF2-40B4-BE49-F238E27FC236}">
                <a16:creationId xmlns:a16="http://schemas.microsoft.com/office/drawing/2014/main" id="{659FB294-7841-419D-9AF1-21F5AB6597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3055353"/>
              </p:ext>
            </p:extLst>
          </p:nvPr>
        </p:nvGraphicFramePr>
        <p:xfrm>
          <a:off x="533293" y="411868"/>
          <a:ext cx="658834" cy="60342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4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5521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20035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577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8964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89919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multimedia_alert_chime_short_musical_notification_003_649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26 0.01135 L -0.00664 -0.3905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2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/>
      <p:bldP spid="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586E7B-09DA-4EE7-85F0-8A16F2E4C2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600" b="72100" l="36375" r="56500">
                        <a14:foregroundMark x1="52000" y1="71400" x2="38750" y2="71000"/>
                        <a14:foregroundMark x1="52000" y1="59600" x2="52000" y2="59600"/>
                        <a14:foregroundMark x1="52500" y1="60200" x2="48250" y2="62600"/>
                        <a14:foregroundMark x1="48250" y1="63500" x2="41125" y2="69700"/>
                        <a14:foregroundMark x1="40875" y1="69700" x2="44875" y2="64500"/>
                        <a14:foregroundMark x1="43750" y1="65000" x2="38875" y2="71600"/>
                        <a14:foregroundMark x1="38875" y1="71600" x2="38000" y2="72100"/>
                        <a14:foregroundMark x1="56500" y1="70800" x2="56500" y2="70800"/>
                        <a14:foregroundMark x1="50625" y1="61900" x2="52250" y2="60900"/>
                        <a14:foregroundMark x1="52250" y1="60900" x2="48500" y2="62100"/>
                      </a14:backgroundRemoval>
                    </a14:imgEffect>
                  </a14:imgLayer>
                </a14:imgProps>
              </a:ext>
            </a:extLst>
          </a:blip>
          <a:srcRect l="34929" t="55365" r="40949" b="29684"/>
          <a:stretch/>
        </p:blipFill>
        <p:spPr>
          <a:xfrm>
            <a:off x="10073606" y="5176912"/>
            <a:ext cx="1433766" cy="1226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B0088DC-A29D-4358-9837-26E5F2A48AC0}"/>
              </a:ext>
            </a:extLst>
          </p:cNvPr>
          <p:cNvSpPr/>
          <p:nvPr/>
        </p:nvSpPr>
        <p:spPr>
          <a:xfrm>
            <a:off x="2320962" y="2370464"/>
            <a:ext cx="3185103" cy="15188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lIns="96012" tIns="48006" rIns="96012" bIns="48006">
            <a:spAutoFit/>
          </a:bodyPr>
          <a:lstStyle/>
          <a:p>
            <a:pPr algn="ctr"/>
            <a:r>
              <a:rPr lang="ar-AE" sz="924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وَطَرِيَّةٌ.</a:t>
            </a:r>
            <a:r>
              <a:rPr lang="ar-AE" sz="504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endParaRPr lang="en-US" sz="504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F1C568-A66C-46DA-8B5C-8EBA451A6A2F}"/>
              </a:ext>
            </a:extLst>
          </p:cNvPr>
          <p:cNvSpPr/>
          <p:nvPr/>
        </p:nvSpPr>
        <p:spPr>
          <a:xfrm>
            <a:off x="5506065" y="2370464"/>
            <a:ext cx="5350759" cy="1518877"/>
          </a:xfrm>
          <a:prstGeom prst="rect">
            <a:avLst/>
          </a:prstGeom>
          <a:noFill/>
        </p:spPr>
        <p:txBody>
          <a:bodyPr wrap="none" lIns="96012" tIns="48006" rIns="96012" bIns="48006">
            <a:spAutoFit/>
          </a:bodyPr>
          <a:lstStyle/>
          <a:p>
            <a:pPr algn="ctr"/>
            <a:r>
              <a:rPr lang="ar-AE" sz="924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الْكَعْكَةُ طازِجَةٌ</a:t>
            </a:r>
            <a:endParaRPr lang="en-US" sz="924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8C6937-F686-4AA7-895C-B5324C0691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667" b="92667" l="7943" r="95723">
                        <a14:foregroundMark x1="7943" y1="54500" x2="2444" y2="77167"/>
                        <a14:foregroundMark x1="2444" y1="77167" x2="29328" y2="94167"/>
                        <a14:foregroundMark x1="29328" y1="94167" x2="56212" y2="96500"/>
                        <a14:foregroundMark x1="56212" y1="96500" x2="81059" y2="93500"/>
                        <a14:foregroundMark x1="81059" y1="93500" x2="91446" y2="76333"/>
                        <a14:foregroundMark x1="91446" y1="76333" x2="85947" y2="61833"/>
                        <a14:foregroundMark x1="85947" y1="61833" x2="51324" y2="55667"/>
                        <a14:foregroundMark x1="51324" y1="55667" x2="13442" y2="56167"/>
                        <a14:foregroundMark x1="12424" y1="62167" x2="70265" y2="63000"/>
                        <a14:foregroundMark x1="95723" y1="81833" x2="42566" y2="92833"/>
                        <a14:foregroundMark x1="42566" y1="92833" x2="23625" y2="92833"/>
                        <a14:foregroundMark x1="23625" y1="92833" x2="8961" y2="87833"/>
                        <a14:foregroundMark x1="8961" y1="87833" x2="68432" y2="86167"/>
                        <a14:foregroundMark x1="68432" y1="86167" x2="74542" y2="86167"/>
                        <a14:foregroundMark x1="74542" y1="86167" x2="22403" y2="84500"/>
                        <a14:foregroundMark x1="12424" y1="81000" x2="7943" y2="58833"/>
                        <a14:foregroundMark x1="93483" y1="49333" x2="93483" y2="49333"/>
                        <a14:foregroundMark x1="50102" y1="18500" x2="50102" y2="8167"/>
                        <a14:foregroundMark x1="50102" y1="5667" x2="50102" y2="5667"/>
                        <a14:foregroundMark x1="52342" y1="3833" x2="52342" y2="3833"/>
                        <a14:foregroundMark x1="52342" y1="3833" x2="53564" y2="12500"/>
                        <a14:foregroundMark x1="95723" y1="54500" x2="95723" y2="5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44" y="3732971"/>
            <a:ext cx="2194560" cy="2847612"/>
          </a:xfrm>
          <a:prstGeom prst="rect">
            <a:avLst/>
          </a:prstGeom>
        </p:spPr>
      </p:pic>
      <p:sp>
        <p:nvSpPr>
          <p:cNvPr id="6" name="مربع نص 2">
            <a:extLst>
              <a:ext uri="{FF2B5EF4-FFF2-40B4-BE49-F238E27FC236}">
                <a16:creationId xmlns:a16="http://schemas.microsoft.com/office/drawing/2014/main" id="{C1503930-6641-4F63-8195-4E1890B6CA5A}"/>
              </a:ext>
            </a:extLst>
          </p:cNvPr>
          <p:cNvSpPr txBox="1"/>
          <p:nvPr/>
        </p:nvSpPr>
        <p:spPr>
          <a:xfrm>
            <a:off x="5506065" y="7224982"/>
            <a:ext cx="2442949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ل</a:t>
            </a:r>
            <a:r>
              <a:rPr lang="ar-BH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َ</a:t>
            </a:r>
            <a:r>
              <a:rPr lang="ar-AE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ي</a:t>
            </a:r>
            <a:r>
              <a:rPr lang="ar-BH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ِّ</a:t>
            </a:r>
            <a:r>
              <a:rPr lang="ar-AE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ن</a:t>
            </a:r>
            <a:r>
              <a:rPr lang="ar-BH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َـ</a:t>
            </a:r>
            <a:r>
              <a:rPr lang="ar-AE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ة</a:t>
            </a:r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EE443B3-0D16-45CA-8F28-224E10E08B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05" y="3524489"/>
            <a:ext cx="608157" cy="5570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 descr="A picture containing person&#10;&#10;Description automatically generated">
            <a:extLst>
              <a:ext uri="{FF2B5EF4-FFF2-40B4-BE49-F238E27FC236}">
                <a16:creationId xmlns:a16="http://schemas.microsoft.com/office/drawing/2014/main" id="{8DF90BAF-CA19-4A45-83AD-B2CB761261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59" y="393769"/>
            <a:ext cx="628603" cy="439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9" name="Table 38">
            <a:extLst>
              <a:ext uri="{FF2B5EF4-FFF2-40B4-BE49-F238E27FC236}">
                <a16:creationId xmlns:a16="http://schemas.microsoft.com/office/drawing/2014/main" id="{BBCF8089-3CBC-480D-A2F8-4F61408C85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1058124"/>
              </p:ext>
            </p:extLst>
          </p:nvPr>
        </p:nvGraphicFramePr>
        <p:xfrm>
          <a:off x="505157" y="411868"/>
          <a:ext cx="658834" cy="60342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4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5521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20035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577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8964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40574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multimedia_alert_chime_short_musical_notification_003_649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7037E-7 L -0.0039 -0.3592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-1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1EE9235-B68E-49FD-B48D-55DEF05B6C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600" b="72100" l="36375" r="56500">
                        <a14:foregroundMark x1="52000" y1="71400" x2="38750" y2="71000"/>
                        <a14:foregroundMark x1="52000" y1="59600" x2="52000" y2="59600"/>
                        <a14:foregroundMark x1="52500" y1="60200" x2="48250" y2="62600"/>
                        <a14:foregroundMark x1="48250" y1="63500" x2="41125" y2="69700"/>
                        <a14:foregroundMark x1="40875" y1="69700" x2="44875" y2="64500"/>
                        <a14:foregroundMark x1="43750" y1="65000" x2="38875" y2="71600"/>
                        <a14:foregroundMark x1="38875" y1="71600" x2="38000" y2="72100"/>
                        <a14:foregroundMark x1="56500" y1="70800" x2="56500" y2="70800"/>
                        <a14:foregroundMark x1="50625" y1="61900" x2="52250" y2="60900"/>
                        <a14:foregroundMark x1="52250" y1="60900" x2="48500" y2="62100"/>
                      </a14:backgroundRemoval>
                    </a14:imgEffect>
                  </a14:imgLayer>
                </a14:imgProps>
              </a:ext>
            </a:extLst>
          </a:blip>
          <a:srcRect l="34929" t="55365" r="40949" b="29684"/>
          <a:stretch/>
        </p:blipFill>
        <p:spPr>
          <a:xfrm>
            <a:off x="10073606" y="5190359"/>
            <a:ext cx="1433766" cy="1226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0A3F349-6DC6-4505-88E9-6F709AB27B83}"/>
              </a:ext>
            </a:extLst>
          </p:cNvPr>
          <p:cNvSpPr/>
          <p:nvPr/>
        </p:nvSpPr>
        <p:spPr>
          <a:xfrm>
            <a:off x="3832504" y="2336167"/>
            <a:ext cx="5342745" cy="15188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lIns="96012" tIns="48006" rIns="96012" bIns="48006">
            <a:spAutoFit/>
          </a:bodyPr>
          <a:lstStyle/>
          <a:p>
            <a:pPr algn="ctr" rtl="1"/>
            <a:r>
              <a:rPr lang="ar-AE" sz="924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ما لَذَّ وَ طابَ.</a:t>
            </a:r>
            <a:r>
              <a:rPr lang="ar-AE" sz="504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endParaRPr lang="en-US" sz="504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مربع نص 2">
            <a:extLst>
              <a:ext uri="{FF2B5EF4-FFF2-40B4-BE49-F238E27FC236}">
                <a16:creationId xmlns:a16="http://schemas.microsoft.com/office/drawing/2014/main" id="{ACEFE00C-0E5A-42DB-9ADB-9D480E92D03F}"/>
              </a:ext>
            </a:extLst>
          </p:cNvPr>
          <p:cNvSpPr txBox="1"/>
          <p:nvPr/>
        </p:nvSpPr>
        <p:spPr>
          <a:xfrm>
            <a:off x="5304949" y="7102007"/>
            <a:ext cx="3540877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AE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أن</a:t>
            </a:r>
            <a:r>
              <a:rPr lang="ar-BH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ْ</a:t>
            </a:r>
            <a:r>
              <a:rPr lang="ar-AE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واع ك</a:t>
            </a:r>
            <a:r>
              <a:rPr lang="ar-BH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َ</a:t>
            </a:r>
            <a:r>
              <a:rPr lang="ar-AE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ثيرة و</a:t>
            </a:r>
            <a:r>
              <a:rPr lang="ar-BH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َ</a:t>
            </a:r>
            <a:r>
              <a:rPr lang="ar-AE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ل</a:t>
            </a:r>
            <a:r>
              <a:rPr lang="ar-BH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َ</a:t>
            </a:r>
            <a:r>
              <a:rPr lang="ar-AE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ذيذ</a:t>
            </a:r>
            <a:r>
              <a:rPr lang="ar-BH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َ</a:t>
            </a:r>
            <a:r>
              <a:rPr lang="ar-AE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ة م</a:t>
            </a:r>
            <a:r>
              <a:rPr lang="ar-BH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ِ</a:t>
            </a:r>
            <a:r>
              <a:rPr lang="ar-AE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ن الط</a:t>
            </a:r>
            <a:r>
              <a:rPr lang="ar-BH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َّ</a:t>
            </a:r>
            <a:r>
              <a:rPr lang="ar-AE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عام</a:t>
            </a:r>
          </a:p>
        </p:txBody>
      </p:sp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34D2167-886C-4139-BCAF-93FBD65729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73" y="3524489"/>
            <a:ext cx="608157" cy="5570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 descr="A picture containing person&#10;&#10;Description automatically generated">
            <a:extLst>
              <a:ext uri="{FF2B5EF4-FFF2-40B4-BE49-F238E27FC236}">
                <a16:creationId xmlns:a16="http://schemas.microsoft.com/office/drawing/2014/main" id="{9615D615-3945-4430-8B4D-F3344EC02C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27" y="393769"/>
            <a:ext cx="628603" cy="439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8" name="Table 38">
            <a:extLst>
              <a:ext uri="{FF2B5EF4-FFF2-40B4-BE49-F238E27FC236}">
                <a16:creationId xmlns:a16="http://schemas.microsoft.com/office/drawing/2014/main" id="{83D3293A-9291-4AFC-881C-42D096F8AF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2651601"/>
              </p:ext>
            </p:extLst>
          </p:nvPr>
        </p:nvGraphicFramePr>
        <p:xfrm>
          <a:off x="519225" y="411868"/>
          <a:ext cx="658834" cy="60342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4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5521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20035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577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8964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2B660C80-516C-49A8-97EB-842A72D057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27" b="95074" l="3369" r="95922">
                        <a14:foregroundMark x1="5851" y1="32677" x2="46277" y2="78161"/>
                        <a14:foregroundMark x1="21454" y1="89327" x2="20745" y2="87521"/>
                        <a14:foregroundMark x1="14007" y1="74713" x2="14007" y2="74713"/>
                        <a14:foregroundMark x1="9043" y1="74713" x2="9043" y2="74713"/>
                        <a14:foregroundMark x1="9043" y1="74713" x2="15780" y2="74713"/>
                        <a14:foregroundMark x1="15780" y1="73727" x2="28901" y2="66995"/>
                        <a14:foregroundMark x1="21454" y1="61741" x2="3369" y2="34319"/>
                        <a14:foregroundMark x1="8333" y1="29228" x2="18972" y2="26601"/>
                        <a14:foregroundMark x1="95922" y1="45484" x2="84397" y2="55829"/>
                        <a14:foregroundMark x1="52128" y1="95238" x2="52128" y2="95238"/>
                        <a14:foregroundMark x1="67021" y1="56650" x2="69326" y2="33826"/>
                        <a14:foregroundMark x1="69326" y1="33826" x2="43972" y2="27586"/>
                        <a14:foregroundMark x1="43972" y1="27586" x2="30142" y2="37767"/>
                        <a14:foregroundMark x1="30142" y1="37767" x2="28901" y2="41215"/>
                        <a14:foregroundMark x1="45567" y1="2627" x2="45567" y2="2627"/>
                        <a14:foregroundMark x1="89362" y1="72906" x2="89362" y2="72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099" y="3855044"/>
            <a:ext cx="2743200" cy="264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9347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multimedia_alert_chime_short_musical_notification_003_649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16 0 L -0.01133 -0.3854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1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A783B8-1459-4855-B3F6-2A780AB467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600" b="72100" l="36375" r="56500">
                        <a14:foregroundMark x1="52000" y1="71400" x2="38750" y2="71000"/>
                        <a14:foregroundMark x1="52000" y1="59600" x2="52000" y2="59600"/>
                        <a14:foregroundMark x1="52500" y1="60200" x2="48250" y2="62600"/>
                        <a14:foregroundMark x1="48250" y1="63500" x2="41125" y2="69700"/>
                        <a14:foregroundMark x1="40875" y1="69700" x2="44875" y2="64500"/>
                        <a14:foregroundMark x1="43750" y1="65000" x2="38875" y2="71600"/>
                        <a14:foregroundMark x1="38875" y1="71600" x2="38000" y2="72100"/>
                        <a14:foregroundMark x1="56500" y1="70800" x2="56500" y2="70800"/>
                        <a14:foregroundMark x1="50625" y1="61900" x2="52250" y2="60900"/>
                        <a14:foregroundMark x1="52250" y1="60900" x2="48500" y2="62100"/>
                      </a14:backgroundRemoval>
                    </a14:imgEffect>
                  </a14:imgLayer>
                </a14:imgProps>
              </a:ext>
            </a:extLst>
          </a:blip>
          <a:srcRect l="34929" t="55365" r="40949" b="29684"/>
          <a:stretch/>
        </p:blipFill>
        <p:spPr>
          <a:xfrm>
            <a:off x="10073606" y="5176912"/>
            <a:ext cx="1433766" cy="12268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2A95F7D-B341-428B-907F-7C3F1DE18F45}"/>
              </a:ext>
            </a:extLst>
          </p:cNvPr>
          <p:cNvSpPr/>
          <p:nvPr/>
        </p:nvSpPr>
        <p:spPr>
          <a:xfrm>
            <a:off x="6363565" y="2407175"/>
            <a:ext cx="2604816" cy="15188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lIns="96012" tIns="48006" rIns="96012" bIns="48006">
            <a:spAutoFit/>
          </a:bodyPr>
          <a:lstStyle/>
          <a:p>
            <a:pPr algn="ctr"/>
            <a:r>
              <a:rPr lang="ar-AE" sz="924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شَهَقَتِ</a:t>
            </a:r>
            <a:endParaRPr lang="en-US" sz="504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F653AB-0E23-478A-870A-D06255DF86C3}"/>
              </a:ext>
            </a:extLst>
          </p:cNvPr>
          <p:cNvSpPr/>
          <p:nvPr/>
        </p:nvSpPr>
        <p:spPr>
          <a:xfrm>
            <a:off x="3917846" y="2407175"/>
            <a:ext cx="2446119" cy="1518877"/>
          </a:xfrm>
          <a:prstGeom prst="rect">
            <a:avLst/>
          </a:prstGeom>
          <a:noFill/>
        </p:spPr>
        <p:txBody>
          <a:bodyPr wrap="none" lIns="96012" tIns="48006" rIns="96012" bIns="48006">
            <a:spAutoFit/>
          </a:bodyPr>
          <a:lstStyle/>
          <a:p>
            <a:pPr algn="ctr"/>
            <a:r>
              <a:rPr lang="ar-AE" sz="924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الْفَتاةُ.</a:t>
            </a:r>
            <a:endParaRPr lang="en-US" sz="924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F9A702-3D92-4993-8BB3-8CBEF807DC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6538" y1="43210" x2="46538" y2="38889"/>
                        <a14:foregroundMark x1="48462" y1="37037" x2="59615" y2="33642"/>
                        <a14:foregroundMark x1="59615" y1="33642" x2="47692" y2="33642"/>
                        <a14:foregroundMark x1="38462" y1="44136" x2="25385" y2="52160"/>
                        <a14:foregroundMark x1="50769" y1="54012" x2="54231" y2="57716"/>
                        <a14:foregroundMark x1="71154" y1="75926" x2="23846" y2="75000"/>
                        <a14:foregroundMark x1="23846" y1="75000" x2="11154" y2="71914"/>
                        <a14:foregroundMark x1="22692" y1="60802" x2="44231" y2="64506"/>
                        <a14:foregroundMark x1="44231" y1="64506" x2="60000" y2="62963"/>
                        <a14:foregroundMark x1="58846" y1="56790" x2="41154" y2="51852"/>
                        <a14:foregroundMark x1="41154" y1="51852" x2="37692" y2="53704"/>
                        <a14:foregroundMark x1="37692" y1="53704" x2="56538" y2="47840"/>
                        <a14:foregroundMark x1="56538" y1="47840" x2="42308" y2="46296"/>
                        <a14:foregroundMark x1="42308" y1="46605" x2="43462" y2="59259"/>
                        <a14:foregroundMark x1="62308" y1="51543" x2="63846" y2="484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862" y="3429000"/>
            <a:ext cx="3107443" cy="3899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مربع نص 2">
            <a:extLst>
              <a:ext uri="{FF2B5EF4-FFF2-40B4-BE49-F238E27FC236}">
                <a16:creationId xmlns:a16="http://schemas.microsoft.com/office/drawing/2014/main" id="{6ED6FF21-9DB1-4DF1-946A-2282A6595985}"/>
              </a:ext>
            </a:extLst>
          </p:cNvPr>
          <p:cNvSpPr txBox="1"/>
          <p:nvPr/>
        </p:nvSpPr>
        <p:spPr>
          <a:xfrm>
            <a:off x="5708301" y="7641771"/>
            <a:ext cx="3316406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AE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اص</a:t>
            </a:r>
            <a:r>
              <a:rPr lang="ar-BH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ْ</a:t>
            </a:r>
            <a:r>
              <a:rPr lang="ar-AE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د</a:t>
            </a:r>
            <a:r>
              <a:rPr lang="ar-BH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َ</a:t>
            </a:r>
            <a:r>
              <a:rPr lang="ar-AE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ر</a:t>
            </a:r>
            <a:r>
              <a:rPr lang="ar-BH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َ</a:t>
            </a:r>
            <a:r>
              <a:rPr lang="ar-AE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ت ص</a:t>
            </a:r>
            <a:r>
              <a:rPr lang="ar-BH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َ</a:t>
            </a:r>
            <a:r>
              <a:rPr lang="ar-AE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وتًا عاليًا م</a:t>
            </a:r>
            <a:r>
              <a:rPr lang="ar-BH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ِ</a:t>
            </a:r>
            <a:r>
              <a:rPr lang="ar-AE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ن الن</a:t>
            </a:r>
            <a:r>
              <a:rPr lang="ar-BH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َّ</a:t>
            </a:r>
            <a:r>
              <a:rPr lang="ar-AE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ف</a:t>
            </a:r>
            <a:r>
              <a:rPr lang="ar-BH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َ</a:t>
            </a:r>
            <a:r>
              <a:rPr lang="ar-AE" sz="4800" b="1" dirty="0">
                <a:solidFill>
                  <a:schemeClr val="tx1">
                    <a:lumMod val="85000"/>
                    <a:lumOff val="15000"/>
                  </a:schemeClr>
                </a:solidFill>
                <a:cs typeface="(AH) Manal Black" pitchFamily="2" charset="-78"/>
              </a:rPr>
              <a:t>س</a:t>
            </a:r>
          </a:p>
        </p:txBody>
      </p:sp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3ACCE8B-992D-4C78-866C-7EA4301034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41" y="3524489"/>
            <a:ext cx="608157" cy="5570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 descr="A picture containing person&#10;&#10;Description automatically generated">
            <a:extLst>
              <a:ext uri="{FF2B5EF4-FFF2-40B4-BE49-F238E27FC236}">
                <a16:creationId xmlns:a16="http://schemas.microsoft.com/office/drawing/2014/main" id="{AA0C7EDD-D772-4E3B-87FB-0BF8D96842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95" y="393769"/>
            <a:ext cx="628603" cy="4394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9" name="Table 38">
            <a:extLst>
              <a:ext uri="{FF2B5EF4-FFF2-40B4-BE49-F238E27FC236}">
                <a16:creationId xmlns:a16="http://schemas.microsoft.com/office/drawing/2014/main" id="{4A4B704B-BC5C-4E09-ADBE-78798B1D1D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2390763"/>
              </p:ext>
            </p:extLst>
          </p:nvPr>
        </p:nvGraphicFramePr>
        <p:xfrm>
          <a:off x="533293" y="411868"/>
          <a:ext cx="658834" cy="60342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4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5521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20035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577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81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8964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8759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multimedia_alert_chime_short_musical_notification_003_649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4 -3.7037E-6 L 0.00117 -0.47384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-2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6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extLst>
              <a:ext uri="{FF2B5EF4-FFF2-40B4-BE49-F238E27FC236}">
                <a16:creationId xmlns:a16="http://schemas.microsoft.com/office/drawing/2014/main" id="{47F73E0A-4B96-4360-A39C-3B41D7C3186A}"/>
              </a:ext>
            </a:extLst>
          </p:cNvPr>
          <p:cNvSpPr txBox="1"/>
          <p:nvPr/>
        </p:nvSpPr>
        <p:spPr>
          <a:xfrm>
            <a:off x="2658534" y="537754"/>
            <a:ext cx="792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4400" dirty="0">
                <a:solidFill>
                  <a:srgbClr val="23283E"/>
                </a:solidFill>
                <a:latin typeface="A Massir Ballpoint" panose="00000100000000000000" pitchFamily="2" charset="-78"/>
                <a:cs typeface="(AH) Manal Black" pitchFamily="2" charset="-78"/>
              </a:rPr>
              <a:t>ل</a:t>
            </a:r>
            <a:r>
              <a:rPr lang="ar-BH" sz="4400" dirty="0">
                <a:solidFill>
                  <a:srgbClr val="23283E"/>
                </a:solidFill>
                <a:latin typeface="A Massir Ballpoint" panose="00000100000000000000" pitchFamily="2" charset="-78"/>
                <a:cs typeface="(AH) Manal Black" pitchFamily="2" charset="-78"/>
              </a:rPr>
              <a:t>ُ</a:t>
            </a:r>
            <a:r>
              <a:rPr lang="ar-AE" sz="4400" dirty="0">
                <a:solidFill>
                  <a:srgbClr val="23283E"/>
                </a:solidFill>
                <a:latin typeface="A Massir Ballpoint" panose="00000100000000000000" pitchFamily="2" charset="-78"/>
                <a:cs typeface="(AH) Manal Black" pitchFamily="2" charset="-78"/>
              </a:rPr>
              <a:t>ع</a:t>
            </a:r>
            <a:r>
              <a:rPr lang="ar-BH" sz="4400" dirty="0">
                <a:solidFill>
                  <a:srgbClr val="23283E"/>
                </a:solidFill>
                <a:latin typeface="A Massir Ballpoint" panose="00000100000000000000" pitchFamily="2" charset="-78"/>
                <a:cs typeface="(AH) Manal Black" pitchFamily="2" charset="-78"/>
              </a:rPr>
              <a:t>ْ</a:t>
            </a:r>
            <a:r>
              <a:rPr lang="ar-AE" sz="4400" dirty="0">
                <a:solidFill>
                  <a:srgbClr val="23283E"/>
                </a:solidFill>
                <a:latin typeface="A Massir Ballpoint" panose="00000100000000000000" pitchFamily="2" charset="-78"/>
                <a:cs typeface="(AH) Manal Black" pitchFamily="2" charset="-78"/>
              </a:rPr>
              <a:t>ب</a:t>
            </a:r>
            <a:r>
              <a:rPr lang="ar-BH" sz="4400" dirty="0">
                <a:solidFill>
                  <a:srgbClr val="23283E"/>
                </a:solidFill>
                <a:latin typeface="A Massir Ballpoint" panose="00000100000000000000" pitchFamily="2" charset="-78"/>
                <a:cs typeface="(AH) Manal Black" pitchFamily="2" charset="-78"/>
              </a:rPr>
              <a:t>َ</a:t>
            </a:r>
            <a:r>
              <a:rPr lang="ar-AE" sz="4400" dirty="0">
                <a:solidFill>
                  <a:srgbClr val="23283E"/>
                </a:solidFill>
                <a:latin typeface="A Massir Ballpoint" panose="00000100000000000000" pitchFamily="2" charset="-78"/>
                <a:cs typeface="(AH) Manal Black" pitchFamily="2" charset="-78"/>
              </a:rPr>
              <a:t>ة ع</a:t>
            </a:r>
            <a:r>
              <a:rPr lang="ar-BH" sz="4400" dirty="0">
                <a:solidFill>
                  <a:srgbClr val="23283E"/>
                </a:solidFill>
                <a:latin typeface="A Massir Ballpoint" panose="00000100000000000000" pitchFamily="2" charset="-78"/>
                <a:cs typeface="(AH) Manal Black" pitchFamily="2" charset="-78"/>
              </a:rPr>
              <a:t>َ</a:t>
            </a:r>
            <a:r>
              <a:rPr lang="ar-AE" sz="4400" dirty="0" err="1">
                <a:solidFill>
                  <a:srgbClr val="23283E"/>
                </a:solidFill>
                <a:latin typeface="A Massir Ballpoint" panose="00000100000000000000" pitchFamily="2" charset="-78"/>
                <a:cs typeface="(AH) Manal Black" pitchFamily="2" charset="-78"/>
              </a:rPr>
              <a:t>لى</a:t>
            </a:r>
            <a:r>
              <a:rPr lang="ar-AE" sz="4400" dirty="0">
                <a:solidFill>
                  <a:srgbClr val="23283E"/>
                </a:solidFill>
                <a:latin typeface="A Massir Ballpoint" panose="00000100000000000000" pitchFamily="2" charset="-78"/>
                <a:cs typeface="(AH) Manal Black" pitchFamily="2" charset="-78"/>
              </a:rPr>
              <a:t> ماذا ت</a:t>
            </a:r>
            <a:r>
              <a:rPr lang="ar-BH" sz="4400" dirty="0">
                <a:solidFill>
                  <a:srgbClr val="23283E"/>
                </a:solidFill>
                <a:latin typeface="A Massir Ballpoint" panose="00000100000000000000" pitchFamily="2" charset="-78"/>
                <a:cs typeface="(AH) Manal Black" pitchFamily="2" charset="-78"/>
              </a:rPr>
              <a:t>َ</a:t>
            </a:r>
            <a:r>
              <a:rPr lang="ar-AE" sz="4400" dirty="0">
                <a:solidFill>
                  <a:srgbClr val="23283E"/>
                </a:solidFill>
                <a:latin typeface="A Massir Ballpoint" panose="00000100000000000000" pitchFamily="2" charset="-78"/>
                <a:cs typeface="(AH) Manal Black" pitchFamily="2" charset="-78"/>
              </a:rPr>
              <a:t>ط</a:t>
            </a:r>
            <a:r>
              <a:rPr lang="ar-BH" sz="4400" dirty="0">
                <a:solidFill>
                  <a:srgbClr val="23283E"/>
                </a:solidFill>
                <a:latin typeface="A Massir Ballpoint" panose="00000100000000000000" pitchFamily="2" charset="-78"/>
                <a:cs typeface="(AH) Manal Black" pitchFamily="2" charset="-78"/>
              </a:rPr>
              <a:t>ُ</a:t>
            </a:r>
            <a:r>
              <a:rPr lang="ar-AE" sz="4400" dirty="0">
                <a:solidFill>
                  <a:srgbClr val="23283E"/>
                </a:solidFill>
                <a:latin typeface="A Massir Ballpoint" panose="00000100000000000000" pitchFamily="2" charset="-78"/>
                <a:cs typeface="(AH) Manal Black" pitchFamily="2" charset="-78"/>
              </a:rPr>
              <a:t>ل الن</a:t>
            </a:r>
            <a:r>
              <a:rPr lang="ar-BH" sz="4400" dirty="0">
                <a:solidFill>
                  <a:srgbClr val="23283E"/>
                </a:solidFill>
                <a:latin typeface="A Massir Ballpoint" panose="00000100000000000000" pitchFamily="2" charset="-78"/>
                <a:cs typeface="(AH) Manal Black" pitchFamily="2" charset="-78"/>
              </a:rPr>
              <a:t>َّ</a:t>
            </a:r>
            <a:r>
              <a:rPr lang="ar-AE" sz="4400" dirty="0">
                <a:solidFill>
                  <a:srgbClr val="23283E"/>
                </a:solidFill>
                <a:latin typeface="A Massir Ballpoint" panose="00000100000000000000" pitchFamily="2" charset="-78"/>
                <a:cs typeface="(AH) Manal Black" pitchFamily="2" charset="-78"/>
              </a:rPr>
              <a:t>اف</a:t>
            </a:r>
            <a:r>
              <a:rPr lang="ar-BH" sz="4400" dirty="0">
                <a:solidFill>
                  <a:srgbClr val="23283E"/>
                </a:solidFill>
                <a:latin typeface="A Massir Ballpoint" panose="00000100000000000000" pitchFamily="2" charset="-78"/>
                <a:cs typeface="(AH) Manal Black" pitchFamily="2" charset="-78"/>
              </a:rPr>
              <a:t>ِ</a:t>
            </a:r>
            <a:r>
              <a:rPr lang="ar-AE" sz="4400" dirty="0">
                <a:solidFill>
                  <a:srgbClr val="23283E"/>
                </a:solidFill>
                <a:latin typeface="A Massir Ballpoint" panose="00000100000000000000" pitchFamily="2" charset="-78"/>
                <a:cs typeface="(AH) Manal Black" pitchFamily="2" charset="-78"/>
              </a:rPr>
              <a:t>ذ</a:t>
            </a:r>
            <a:r>
              <a:rPr lang="ar-BH" sz="4400" dirty="0">
                <a:solidFill>
                  <a:srgbClr val="23283E"/>
                </a:solidFill>
                <a:latin typeface="A Massir Ballpoint" panose="00000100000000000000" pitchFamily="2" charset="-78"/>
                <a:cs typeface="(AH) Manal Black" pitchFamily="2" charset="-78"/>
              </a:rPr>
              <a:t>َ</a:t>
            </a:r>
            <a:r>
              <a:rPr lang="ar-AE" sz="4400" dirty="0">
                <a:solidFill>
                  <a:srgbClr val="23283E"/>
                </a:solidFill>
                <a:latin typeface="A Massir Ballpoint" panose="00000100000000000000" pitchFamily="2" charset="-78"/>
                <a:cs typeface="(AH) Manal Black" pitchFamily="2" charset="-78"/>
              </a:rPr>
              <a:t>ة؟</a:t>
            </a:r>
            <a:endParaRPr lang="en-AE" sz="4400" dirty="0">
              <a:solidFill>
                <a:srgbClr val="23283E"/>
              </a:solidFill>
              <a:latin typeface="A Massir Ballpoint" panose="00000100000000000000" pitchFamily="2" charset="-78"/>
              <a:cs typeface="(AH) Manal Black" pitchFamily="2" charset="-78"/>
            </a:endParaRPr>
          </a:p>
        </p:txBody>
      </p: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4DD647F1-8D01-4C2A-872B-6010B069CE7C}"/>
              </a:ext>
            </a:extLst>
          </p:cNvPr>
          <p:cNvGrpSpPr/>
          <p:nvPr/>
        </p:nvGrpSpPr>
        <p:grpSpPr>
          <a:xfrm>
            <a:off x="647799" y="330474"/>
            <a:ext cx="1585949" cy="1715038"/>
            <a:chOff x="843742" y="422294"/>
            <a:chExt cx="1585949" cy="1715038"/>
          </a:xfrm>
        </p:grpSpPr>
        <p:pic>
          <p:nvPicPr>
            <p:cNvPr id="7" name="صورة 6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C025CBE-E883-4FCF-A503-4CCE50D1A7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742" y="422294"/>
              <a:ext cx="1585949" cy="1715038"/>
            </a:xfrm>
            <a:prstGeom prst="rect">
              <a:avLst/>
            </a:prstGeom>
          </p:spPr>
        </p:pic>
        <p:sp>
          <p:nvSpPr>
            <p:cNvPr id="8" name="مربع نص 7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8274C-6BF7-40D4-9087-C48B0403C75E}"/>
                </a:ext>
              </a:extLst>
            </p:cNvPr>
            <p:cNvSpPr txBox="1"/>
            <p:nvPr/>
          </p:nvSpPr>
          <p:spPr>
            <a:xfrm>
              <a:off x="1098962" y="864314"/>
              <a:ext cx="107550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AE" sz="4800" dirty="0">
                  <a:latin typeface="A Massir Ballpoint" panose="00000100000000000000" pitchFamily="2" charset="-78"/>
                  <a:cs typeface="(AH) Manal Black" pitchFamily="2" charset="-78"/>
                </a:rPr>
                <a:t>إبدا</a:t>
              </a:r>
              <a:endParaRPr lang="en-AE" sz="2800" dirty="0">
                <a:latin typeface="A Massir Ballpoint" panose="00000100000000000000" pitchFamily="2" charset="-78"/>
                <a:cs typeface="(AH) Manal Black" pitchFamily="2" charset="-78"/>
              </a:endParaRPr>
            </a:p>
          </p:txBody>
        </p:sp>
      </p:grpSp>
      <p:pic>
        <p:nvPicPr>
          <p:cNvPr id="10" name="zapsplat_cartoon_ascend_vibraphone_happy_fun_cheeky_musical_64754">
            <a:hlinkClick r:id="" action="ppaction://media"/>
            <a:extLst>
              <a:ext uri="{FF2B5EF4-FFF2-40B4-BE49-F238E27FC236}">
                <a16:creationId xmlns:a16="http://schemas.microsoft.com/office/drawing/2014/main" id="{71CB9422-33B6-4839-9B90-DB227DF42F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07572" y="-718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7360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85185E-6 L 0.3819 0.6097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89" y="3048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80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"/>
          <p:cNvSpPr/>
          <p:nvPr/>
        </p:nvSpPr>
        <p:spPr>
          <a:xfrm>
            <a:off x="1343384" y="368921"/>
            <a:ext cx="2540600" cy="2800400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81900" tIns="40942" rIns="81900" bIns="40942" anchor="ctr" anchorCtr="0">
            <a:noAutofit/>
          </a:bodyPr>
          <a:lstStyle/>
          <a:p>
            <a:pPr algn="ctr"/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4"/>
          <p:cNvSpPr/>
          <p:nvPr/>
        </p:nvSpPr>
        <p:spPr>
          <a:xfrm>
            <a:off x="4248863" y="368921"/>
            <a:ext cx="2540600" cy="2800400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81900" tIns="40942" rIns="81900" bIns="40942" anchor="ctr" anchorCtr="0">
            <a:noAutofit/>
          </a:bodyPr>
          <a:lstStyle/>
          <a:p>
            <a:pPr algn="ctr"/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4"/>
          <p:cNvSpPr/>
          <p:nvPr/>
        </p:nvSpPr>
        <p:spPr>
          <a:xfrm>
            <a:off x="1343384" y="3654518"/>
            <a:ext cx="5407400" cy="2800400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81900" tIns="40942" rIns="81900" bIns="40942" anchor="ctr" anchorCtr="0">
            <a:noAutofit/>
          </a:bodyPr>
          <a:lstStyle/>
          <a:p>
            <a:pPr algn="ctr"/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9;p4"/>
          <p:cNvSpPr/>
          <p:nvPr/>
        </p:nvSpPr>
        <p:spPr>
          <a:xfrm>
            <a:off x="1523007" y="206717"/>
            <a:ext cx="2182924" cy="39325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F4A00">
              <a:alpha val="68720"/>
            </a:srgbClr>
          </a:solidFill>
          <a:ln>
            <a:noFill/>
          </a:ln>
        </p:spPr>
        <p:txBody>
          <a:bodyPr spcFirstLastPara="1" wrap="square" lIns="81900" tIns="40942" rIns="81900" bIns="40942" anchor="ctr" anchorCtr="0">
            <a:noAutofit/>
          </a:bodyPr>
          <a:lstStyle/>
          <a:p>
            <a:pPr algn="ctr"/>
            <a:r>
              <a:rPr lang="ar-BH" sz="3200" b="1" dirty="0">
                <a:solidFill>
                  <a:schemeClr val="lt1"/>
                </a:solidFill>
                <a:latin typeface="Coming Soon"/>
                <a:sym typeface="Coming Soon"/>
              </a:rPr>
              <a:t>التَّاريخ</a:t>
            </a:r>
            <a:endParaRPr sz="3200" b="1" dirty="0">
              <a:solidFill>
                <a:schemeClr val="lt1"/>
              </a:solidFill>
              <a:latin typeface="Coming Soon"/>
              <a:sym typeface="Coming Soon"/>
            </a:endParaRPr>
          </a:p>
        </p:txBody>
      </p:sp>
      <p:sp>
        <p:nvSpPr>
          <p:cNvPr id="40" name="Google Shape;40;p4"/>
          <p:cNvSpPr/>
          <p:nvPr/>
        </p:nvSpPr>
        <p:spPr>
          <a:xfrm>
            <a:off x="4428485" y="172507"/>
            <a:ext cx="2182924" cy="393252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EAF30">
              <a:alpha val="74860"/>
            </a:srgbClr>
          </a:solidFill>
          <a:ln>
            <a:noFill/>
          </a:ln>
        </p:spPr>
        <p:txBody>
          <a:bodyPr spcFirstLastPara="1" wrap="square" lIns="81900" tIns="40942" rIns="81900" bIns="40942" anchor="ctr" anchorCtr="0">
            <a:noAutofit/>
          </a:bodyPr>
          <a:lstStyle/>
          <a:p>
            <a:pPr algn="ctr"/>
            <a:r>
              <a:rPr lang="ar-BH" sz="3200" b="1" dirty="0">
                <a:solidFill>
                  <a:schemeClr val="lt1"/>
                </a:solidFill>
                <a:latin typeface="Coming Soon"/>
                <a:ea typeface="Coming Soon"/>
                <a:cs typeface="Coming Soon"/>
                <a:sym typeface="Coming Soon"/>
              </a:rPr>
              <a:t>الْيــوم</a:t>
            </a:r>
            <a:endParaRPr sz="3200" b="1" dirty="0">
              <a:solidFill>
                <a:schemeClr val="lt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41" name="Google Shape;41;p4"/>
          <p:cNvSpPr/>
          <p:nvPr/>
        </p:nvSpPr>
        <p:spPr>
          <a:xfrm>
            <a:off x="1523007" y="3458104"/>
            <a:ext cx="4953068" cy="442060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CE571">
              <a:alpha val="77090"/>
            </a:srgbClr>
          </a:solidFill>
          <a:ln>
            <a:noFill/>
          </a:ln>
        </p:spPr>
        <p:txBody>
          <a:bodyPr spcFirstLastPara="1" wrap="square" lIns="81900" tIns="40942" rIns="81900" bIns="40942" anchor="ctr" anchorCtr="0">
            <a:noAutofit/>
          </a:bodyPr>
          <a:lstStyle/>
          <a:p>
            <a:pPr algn="ctr"/>
            <a:r>
              <a:rPr lang="ar-BH" sz="3200" b="1" dirty="0">
                <a:solidFill>
                  <a:schemeClr val="lt1"/>
                </a:solidFill>
                <a:latin typeface="Coming Soon"/>
                <a:ea typeface="Coming Soon"/>
                <a:cs typeface="Coming Soon"/>
                <a:sym typeface="Coming Soon"/>
              </a:rPr>
              <a:t>حِكْمَة الأسبوع</a:t>
            </a:r>
            <a:endParaRPr sz="3200" b="1" dirty="0">
              <a:solidFill>
                <a:schemeClr val="lt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graphicFrame>
        <p:nvGraphicFramePr>
          <p:cNvPr id="42" name="Google Shape;42;p4"/>
          <p:cNvGraphicFramePr/>
          <p:nvPr>
            <p:extLst>
              <p:ext uri="{D42A27DB-BD31-4B8C-83A1-F6EECF244321}">
                <p14:modId xmlns:p14="http://schemas.microsoft.com/office/powerpoint/2010/main" val="970017114"/>
              </p:ext>
            </p:extLst>
          </p:nvPr>
        </p:nvGraphicFramePr>
        <p:xfrm>
          <a:off x="7473338" y="410120"/>
          <a:ext cx="3882900" cy="389664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554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4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4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4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54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547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547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14370">
                <a:tc gridSpan="7">
                  <a:txBody>
                    <a:bodyPr/>
                    <a:lstStyle/>
                    <a:p>
                      <a:pPr marL="0" lvl="0" indent="0" algn="ctr" rtl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BH" sz="4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implified Arabic Fixed" panose="02070309020205020404" pitchFamily="49" charset="-78"/>
                          <a:ea typeface="Satisfy"/>
                          <a:cs typeface="Simplified Arabic Fixed" panose="02070309020205020404" pitchFamily="49" charset="-78"/>
                          <a:sym typeface="Satisfy"/>
                        </a:rPr>
                        <a:t>سبتمبر</a:t>
                      </a:r>
                      <a:endParaRPr sz="48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implified Arabic Fixed" panose="02070309020205020404" pitchFamily="49" charset="-78"/>
                        <a:ea typeface="Satisfy"/>
                        <a:cs typeface="Simplified Arabic Fixed" panose="02070309020205020404" pitchFamily="49" charset="-78"/>
                        <a:sym typeface="Satisfy"/>
                      </a:endParaRPr>
                    </a:p>
                  </a:txBody>
                  <a:tcPr marL="77142" marR="77142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64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sz="28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8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M</a:t>
                      </a:r>
                      <a:endParaRPr sz="28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8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sz="28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8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W</a:t>
                      </a:r>
                      <a:endParaRPr sz="28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8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sz="28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800" b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F</a:t>
                      </a:r>
                      <a:endParaRPr sz="2800" b="1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8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sz="2800" b="1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9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0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r>
                        <a:rPr lang="es-ES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19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0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29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30</a:t>
                      </a: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66" name="Google Shape;98;p15">
            <a:extLst>
              <a:ext uri="{FF2B5EF4-FFF2-40B4-BE49-F238E27FC236}">
                <a16:creationId xmlns:a16="http://schemas.microsoft.com/office/drawing/2014/main" id="{A3DA0AEF-6148-49B6-9BA2-24E4C218D74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929382" y="5397155"/>
            <a:ext cx="970811" cy="105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97;p15">
            <a:extLst>
              <a:ext uri="{FF2B5EF4-FFF2-40B4-BE49-F238E27FC236}">
                <a16:creationId xmlns:a16="http://schemas.microsoft.com/office/drawing/2014/main" id="{F29C9D4B-27FB-4FCE-9516-1815FEA59EF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94316" y="4855935"/>
            <a:ext cx="13716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83D0B4A2-10DE-457D-8F1D-5C23C039A27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6539" y1="75257" x2="35208" y2="76875"/>
                        <a14:foregroundMark x1="42917" y1="67500" x2="40780" y2="70100"/>
                        <a14:backgroundMark x1="46250" y1="43542" x2="34792" y2="49792"/>
                        <a14:backgroundMark x1="26875" y1="45208" x2="30625" y2="38125"/>
                        <a14:backgroundMark x1="30625" y1="38125" x2="54375" y2="27917"/>
                        <a14:backgroundMark x1="38750" y1="73542" x2="38750" y2="73542"/>
                        <a14:backgroundMark x1="40625" y1="71667" x2="37083" y2="74583"/>
                        <a14:backgroundMark x1="41250" y1="70417" x2="37083" y2="7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073" t="28872" r="28251" b="19172"/>
          <a:stretch/>
        </p:blipFill>
        <p:spPr>
          <a:xfrm>
            <a:off x="1332256" y="5535947"/>
            <a:ext cx="731520" cy="911933"/>
          </a:xfrm>
          <a:prstGeom prst="rect">
            <a:avLst/>
          </a:prstGeom>
        </p:spPr>
      </p:pic>
      <p:pic>
        <p:nvPicPr>
          <p:cNvPr id="71" name="Picture 7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C8BD522-9772-4A26-9AB7-3C6BFAD16E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16" y="1321402"/>
            <a:ext cx="673709" cy="4798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2" name="Picture 71" descr="A picture containing person&#10;&#10;Description automatically generated">
            <a:extLst>
              <a:ext uri="{FF2B5EF4-FFF2-40B4-BE49-F238E27FC236}">
                <a16:creationId xmlns:a16="http://schemas.microsoft.com/office/drawing/2014/main" id="{E569834C-E311-4651-9106-38F44CCEFC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15" y="426391"/>
            <a:ext cx="673709" cy="442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73" name="Table 38">
            <a:extLst>
              <a:ext uri="{FF2B5EF4-FFF2-40B4-BE49-F238E27FC236}">
                <a16:creationId xmlns:a16="http://schemas.microsoft.com/office/drawing/2014/main" id="{1E9DC1F1-CB0B-4EBE-80D1-724ACD5ECC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0081863"/>
              </p:ext>
            </p:extLst>
          </p:nvPr>
        </p:nvGraphicFramePr>
        <p:xfrm>
          <a:off x="549917" y="426391"/>
          <a:ext cx="673709" cy="604214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73709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6330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20168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836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836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836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836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836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الدِّرس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69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836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836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836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906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sp>
        <p:nvSpPr>
          <p:cNvPr id="74" name="TextBox 73">
            <a:extLst>
              <a:ext uri="{FF2B5EF4-FFF2-40B4-BE49-F238E27FC236}">
                <a16:creationId xmlns:a16="http://schemas.microsoft.com/office/drawing/2014/main" id="{B8E5410F-9D36-4EB8-81F2-9ECB5EC2A6EA}"/>
              </a:ext>
            </a:extLst>
          </p:cNvPr>
          <p:cNvSpPr txBox="1"/>
          <p:nvPr/>
        </p:nvSpPr>
        <p:spPr>
          <a:xfrm>
            <a:off x="4731026" y="1371600"/>
            <a:ext cx="18803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4400" dirty="0">
                <a:cs typeface="(AH) Manal Black" pitchFamily="2" charset="-78"/>
              </a:rPr>
              <a:t>الْاثنين</a:t>
            </a:r>
            <a:endParaRPr lang="en-US" sz="4400" dirty="0">
              <a:cs typeface="(AH) Manal Black" pitchFamily="2" charset="-78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D246FE2C-3881-4633-8C9C-910FADDB385D}"/>
              </a:ext>
            </a:extLst>
          </p:cNvPr>
          <p:cNvSpPr/>
          <p:nvPr/>
        </p:nvSpPr>
        <p:spPr>
          <a:xfrm>
            <a:off x="8000079" y="2358442"/>
            <a:ext cx="621534" cy="641126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sysDash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A56111D-19EE-487A-862B-67C9D7D0A13A}"/>
              </a:ext>
            </a:extLst>
          </p:cNvPr>
          <p:cNvSpPr txBox="1"/>
          <p:nvPr/>
        </p:nvSpPr>
        <p:spPr>
          <a:xfrm>
            <a:off x="1669774" y="1216475"/>
            <a:ext cx="20361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200" b="1" dirty="0"/>
              <a:t>6/8/2021</a:t>
            </a:r>
            <a:endParaRPr lang="en-US" sz="4400" b="1" dirty="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6C81A80-868B-487B-B111-0D2543EDB6F4}"/>
              </a:ext>
            </a:extLst>
          </p:cNvPr>
          <p:cNvSpPr txBox="1"/>
          <p:nvPr/>
        </p:nvSpPr>
        <p:spPr>
          <a:xfrm>
            <a:off x="1343384" y="1963454"/>
            <a:ext cx="254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200" b="1" dirty="0"/>
              <a:t>29/محرم/1443</a:t>
            </a:r>
            <a:endParaRPr lang="en-US" sz="4400" b="1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A17A33A-2B61-473F-B3E4-F21F7F2B11EE}"/>
              </a:ext>
            </a:extLst>
          </p:cNvPr>
          <p:cNvSpPr txBox="1"/>
          <p:nvPr/>
        </p:nvSpPr>
        <p:spPr>
          <a:xfrm>
            <a:off x="1969704" y="4901625"/>
            <a:ext cx="4190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200" b="1" dirty="0"/>
              <a:t>الْعَقْل السَّليم في الْجِسْم السَّليم</a:t>
            </a:r>
            <a:endParaRPr lang="en-US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/>
      <p:bldP spid="77" grpId="0"/>
      <p:bldP spid="7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B85B484-63EB-4988-A9E3-B5E96EE6AF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216" t="9925" r="20105" b="13532"/>
          <a:stretch/>
        </p:blipFill>
        <p:spPr>
          <a:xfrm>
            <a:off x="9382501" y="4181485"/>
            <a:ext cx="1984414" cy="2166621"/>
          </a:xfrm>
          <a:prstGeom prst="rect">
            <a:avLst/>
          </a:prstGeom>
        </p:spPr>
      </p:pic>
      <p:pic>
        <p:nvPicPr>
          <p:cNvPr id="6" name="Picture 5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2215C7C5-44D0-4398-972B-A6A96AADBD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052" t="38244" r="32119" b="13531"/>
          <a:stretch/>
        </p:blipFill>
        <p:spPr>
          <a:xfrm>
            <a:off x="5363365" y="4120985"/>
            <a:ext cx="1866762" cy="220750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74520BA-71EA-4D11-8F48-59AAC2ED7C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16" b="91718" l="6750" r="95500">
                        <a14:foregroundMark x1="24000" y1="46626" x2="32000" y2="42025"/>
                        <a14:foregroundMark x1="32000" y1="42025" x2="38250" y2="13497"/>
                        <a14:foregroundMark x1="38250" y1="13497" x2="38250" y2="10429"/>
                        <a14:foregroundMark x1="26750" y1="18405" x2="26750" y2="18405"/>
                        <a14:foregroundMark x1="23750" y1="47853" x2="34750" y2="47239"/>
                        <a14:foregroundMark x1="34750" y1="47239" x2="75000" y2="48160"/>
                        <a14:foregroundMark x1="69250" y1="55521" x2="66750" y2="63804"/>
                        <a14:foregroundMark x1="66750" y1="63804" x2="61750" y2="68098"/>
                        <a14:foregroundMark x1="65500" y1="68098" x2="65250" y2="59509"/>
                        <a14:foregroundMark x1="65250" y1="59509" x2="67750" y2="51227"/>
                        <a14:foregroundMark x1="67750" y1="51227" x2="69000" y2="51840"/>
                        <a14:foregroundMark x1="40250" y1="65031" x2="32000" y2="67791"/>
                        <a14:foregroundMark x1="32000" y1="67791" x2="28750" y2="57975"/>
                        <a14:foregroundMark x1="28750" y1="57975" x2="35250" y2="52147"/>
                        <a14:foregroundMark x1="35250" y1="52147" x2="40250" y2="58896"/>
                        <a14:foregroundMark x1="26750" y1="17178" x2="26750" y2="17178"/>
                        <a14:foregroundMark x1="63000" y1="91718" x2="38000" y2="90184"/>
                        <a14:foregroundMark x1="6750" y1="85583" x2="6750" y2="85583"/>
                        <a14:foregroundMark x1="91000" y1="85583" x2="91000" y2="85583"/>
                        <a14:foregroundMark x1="95500" y1="67791" x2="95500" y2="67791"/>
                        <a14:foregroundMark x1="62250" y1="10123" x2="62250" y2="101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613" y="3670647"/>
            <a:ext cx="2319434" cy="3020445"/>
          </a:xfrm>
          <a:prstGeom prst="rect">
            <a:avLst/>
          </a:prstGeom>
        </p:spPr>
      </p:pic>
      <p:pic>
        <p:nvPicPr>
          <p:cNvPr id="33" name="Picture 2" descr="Related image">
            <a:extLst>
              <a:ext uri="{FF2B5EF4-FFF2-40B4-BE49-F238E27FC236}">
                <a16:creationId xmlns:a16="http://schemas.microsoft.com/office/drawing/2014/main" id="{7051B39B-AE10-4EB2-ACF2-473602C584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676" b="99743" l="3108" r="98224">
                        <a14:foregroundMark x1="12209" y1="97770" x2="11210" y2="75557"/>
                        <a14:foregroundMark x1="13873" y1="95026" x2="80577" y2="96226"/>
                        <a14:foregroundMark x1="80577" y1="96226" x2="90455" y2="99057"/>
                        <a14:foregroundMark x1="90455" y1="99057" x2="90899" y2="99314"/>
                        <a14:foregroundMark x1="90899" y1="99314" x2="77026" y2="97341"/>
                        <a14:foregroundMark x1="77026" y1="97341" x2="86459" y2="92453"/>
                        <a14:foregroundMark x1="86459" y1="92453" x2="88346" y2="82676"/>
                        <a14:foregroundMark x1="88346" y1="82676" x2="85572" y2="74443"/>
                        <a14:foregroundMark x1="85572" y1="74443" x2="88901" y2="40395"/>
                        <a14:foregroundMark x1="88901" y1="40395" x2="73918" y2="37221"/>
                        <a14:foregroundMark x1="73918" y1="37221" x2="10655" y2="39708"/>
                        <a14:foregroundMark x1="10655" y1="39708" x2="11210" y2="48628"/>
                        <a14:foregroundMark x1="11210" y1="48628" x2="20866" y2="66552"/>
                        <a14:foregroundMark x1="3663" y1="48285" x2="14206" y2="34906"/>
                        <a14:foregroundMark x1="14206" y1="34906" x2="25971" y2="34648"/>
                        <a14:foregroundMark x1="25971" y1="34648" x2="42175" y2="34991"/>
                        <a14:foregroundMark x1="6881" y1="44768" x2="3108" y2="50943"/>
                        <a14:foregroundMark x1="18091" y1="48285" x2="52275" y2="42796"/>
                        <a14:foregroundMark x1="52275" y1="42796" x2="67925" y2="43997"/>
                        <a14:foregroundMark x1="79134" y1="47084" x2="39512" y2="50172"/>
                        <a14:foregroundMark x1="42175" y1="49828" x2="33629" y2="49828"/>
                        <a14:foregroundMark x1="87680" y1="35763" x2="88346" y2="43568"/>
                        <a14:foregroundMark x1="88346" y1="43568" x2="91454" y2="50172"/>
                        <a14:foregroundMark x1="98446" y1="50172" x2="94118" y2="38937"/>
                        <a14:foregroundMark x1="90344" y1="95455" x2="80466" y2="98199"/>
                        <a14:foregroundMark x1="80466" y1="98199" x2="80244" y2="98199"/>
                        <a14:foregroundMark x1="90344" y1="97770" x2="89345" y2="84906"/>
                        <a14:foregroundMark x1="65261" y1="97770" x2="38513" y2="98199"/>
                        <a14:foregroundMark x1="38513" y1="98199" x2="38957" y2="74357"/>
                        <a14:foregroundMark x1="32075" y1="81389" x2="26859" y2="89623"/>
                        <a14:foregroundMark x1="26859" y1="89623" x2="26748" y2="91166"/>
                        <a14:foregroundMark x1="23529" y1="91166" x2="9545" y2="91166"/>
                        <a14:foregroundMark x1="13319" y1="89623" x2="24528" y2="91338"/>
                        <a14:foregroundMark x1="24528" y1="91338" x2="27192" y2="92281"/>
                        <a14:foregroundMark x1="30411" y1="97770" x2="11210" y2="99743"/>
                        <a14:foregroundMark x1="56160" y1="34991" x2="53940" y2="34991"/>
                        <a14:foregroundMark x1="34739" y1="32676" x2="20866" y2="33448"/>
                        <a14:foregroundMark x1="82353" y1="95026" x2="88790" y2="950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147"/>
          <a:stretch/>
        </p:blipFill>
        <p:spPr bwMode="auto">
          <a:xfrm>
            <a:off x="9382500" y="590758"/>
            <a:ext cx="2156575" cy="237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F37CD88-C6A5-4A66-A4F8-DE35A0589719}"/>
              </a:ext>
            </a:extLst>
          </p:cNvPr>
          <p:cNvSpPr txBox="1"/>
          <p:nvPr/>
        </p:nvSpPr>
        <p:spPr>
          <a:xfrm>
            <a:off x="10055792" y="1141662"/>
            <a:ext cx="9212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600" dirty="0">
                <a:cs typeface="(AH) Manal Black" pitchFamily="2" charset="-78"/>
              </a:rPr>
              <a:t>بـقّالة</a:t>
            </a:r>
            <a:endParaRPr lang="en-US" sz="3600" dirty="0">
              <a:cs typeface="(AH) Manal Black" pitchFamily="2" charset="-78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1C71D08-B564-4282-B452-A568EC25CAA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9583" t="39372"/>
          <a:stretch/>
        </p:blipFill>
        <p:spPr>
          <a:xfrm>
            <a:off x="5192207" y="929200"/>
            <a:ext cx="2037919" cy="212339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EB4ADA5-2D30-4649-A7AF-A4AB11D3BA3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60597"/>
          <a:stretch/>
        </p:blipFill>
        <p:spPr>
          <a:xfrm>
            <a:off x="1268014" y="1036261"/>
            <a:ext cx="1961202" cy="158681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319DC821-4892-43E7-AF97-6742427A13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849" l="0" r="100000">
                        <a14:backgroundMark x1="17829" y1="84588" x2="40698" y2="27599"/>
                        <a14:backgroundMark x1="60465" y1="55556" x2="72093" y2="31900"/>
                        <a14:backgroundMark x1="79845" y1="87097" x2="53488" y2="551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50" y="529508"/>
            <a:ext cx="2457793" cy="2657846"/>
          </a:xfrm>
          <a:prstGeom prst="rect">
            <a:avLst/>
          </a:prstGeom>
        </p:spPr>
      </p:pic>
      <p:pic>
        <p:nvPicPr>
          <p:cNvPr id="11" name="صورة 10">
            <a:hlinkClick r:id="rId13" action="ppaction://hlinksldjump"/>
            <a:extLst>
              <a:ext uri="{FF2B5EF4-FFF2-40B4-BE49-F238E27FC236}">
                <a16:creationId xmlns:a16="http://schemas.microsoft.com/office/drawing/2014/main" id="{DD2946A8-33FB-4E50-AA97-B0B5F034F89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44" y="453515"/>
            <a:ext cx="2457793" cy="2657846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055FD0AE-F7F3-4260-94B7-76CAE039841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849" l="0" r="100000">
                        <a14:backgroundMark x1="17829" y1="84588" x2="40698" y2="27599"/>
                        <a14:backgroundMark x1="60465" y1="55556" x2="72093" y2="31900"/>
                        <a14:backgroundMark x1="79845" y1="87097" x2="53488" y2="551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944" y="529508"/>
            <a:ext cx="2457793" cy="2657846"/>
          </a:xfrm>
          <a:prstGeom prst="rect">
            <a:avLst/>
          </a:prstGeom>
        </p:spPr>
      </p:pic>
      <p:pic>
        <p:nvPicPr>
          <p:cNvPr id="14" name="صورة 13">
            <a:hlinkClick r:id="rId15" action="ppaction://hlinksldjump"/>
            <a:extLst>
              <a:ext uri="{FF2B5EF4-FFF2-40B4-BE49-F238E27FC236}">
                <a16:creationId xmlns:a16="http://schemas.microsoft.com/office/drawing/2014/main" id="{AB4801E9-AEDE-44BC-9E0A-C372C75B68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238" y="447781"/>
            <a:ext cx="2457793" cy="265784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C4F013F4-4C4D-4514-8289-1101EB1ED9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849" l="0" r="100000">
                        <a14:backgroundMark x1="17829" y1="84588" x2="40698" y2="27599"/>
                        <a14:backgroundMark x1="60465" y1="55556" x2="72093" y2="31900"/>
                        <a14:backgroundMark x1="79845" y1="87097" x2="53488" y2="551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752" y="564882"/>
            <a:ext cx="2457793" cy="2657846"/>
          </a:xfrm>
          <a:prstGeom prst="rect">
            <a:avLst/>
          </a:prstGeom>
        </p:spPr>
      </p:pic>
      <p:pic>
        <p:nvPicPr>
          <p:cNvPr id="16" name="صورة 15">
            <a:hlinkClick r:id="rId16" action="ppaction://hlinksldjump"/>
            <a:extLst>
              <a:ext uri="{FF2B5EF4-FFF2-40B4-BE49-F238E27FC236}">
                <a16:creationId xmlns:a16="http://schemas.microsoft.com/office/drawing/2014/main" id="{E6E6B9AE-4FBC-4342-B048-59AD59BDB65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572" y="447781"/>
            <a:ext cx="2457793" cy="2657846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A19E83B0-2972-44FF-8DDE-D634B50B6E6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849" l="0" r="100000">
                        <a14:backgroundMark x1="17829" y1="84588" x2="40698" y2="27599"/>
                        <a14:backgroundMark x1="60465" y1="55556" x2="72093" y2="31900"/>
                        <a14:backgroundMark x1="79845" y1="87097" x2="53488" y2="551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83" y="3806135"/>
            <a:ext cx="2457793" cy="2657846"/>
          </a:xfrm>
          <a:prstGeom prst="rect">
            <a:avLst/>
          </a:prstGeom>
        </p:spPr>
      </p:pic>
      <p:pic>
        <p:nvPicPr>
          <p:cNvPr id="19" name="صورة 18">
            <a:hlinkClick r:id="rId17" action="ppaction://hlinksldjump"/>
            <a:extLst>
              <a:ext uri="{FF2B5EF4-FFF2-40B4-BE49-F238E27FC236}">
                <a16:creationId xmlns:a16="http://schemas.microsoft.com/office/drawing/2014/main" id="{81BE0362-361A-4AEA-BCFA-6DFD395DA4C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43" y="3694107"/>
            <a:ext cx="2457793" cy="2657846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4255C729-8378-4ED7-BBA0-BA3157CB40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849" l="0" r="100000">
                        <a14:backgroundMark x1="17829" y1="84588" x2="40698" y2="27599"/>
                        <a14:backgroundMark x1="60465" y1="55556" x2="72093" y2="31900"/>
                        <a14:backgroundMark x1="79845" y1="87097" x2="53488" y2="551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944" y="3775130"/>
            <a:ext cx="2457793" cy="2588815"/>
          </a:xfrm>
          <a:prstGeom prst="rect">
            <a:avLst/>
          </a:prstGeom>
        </p:spPr>
      </p:pic>
      <p:pic>
        <p:nvPicPr>
          <p:cNvPr id="21" name="صورة 20">
            <a:hlinkClick r:id="rId18" action="ppaction://hlinksldjump"/>
            <a:extLst>
              <a:ext uri="{FF2B5EF4-FFF2-40B4-BE49-F238E27FC236}">
                <a16:creationId xmlns:a16="http://schemas.microsoft.com/office/drawing/2014/main" id="{AF408576-8A16-4530-93CB-3D255C27CC7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944" y="3690260"/>
            <a:ext cx="2457793" cy="2657846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3FC4A487-2AB7-4AD4-BE98-4B8032EDE9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849" l="0" r="100000">
                        <a14:backgroundMark x1="17829" y1="84588" x2="40698" y2="27599"/>
                        <a14:backgroundMark x1="60465" y1="55556" x2="72093" y2="31900"/>
                        <a14:backgroundMark x1="79845" y1="87097" x2="53488" y2="551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752" y="3814577"/>
            <a:ext cx="2457793" cy="2657846"/>
          </a:xfrm>
          <a:prstGeom prst="rect">
            <a:avLst/>
          </a:prstGeom>
        </p:spPr>
      </p:pic>
      <p:pic>
        <p:nvPicPr>
          <p:cNvPr id="23" name="صورة 22">
            <a:hlinkClick r:id="rId19" action="ppaction://hlinksldjump"/>
            <a:extLst>
              <a:ext uri="{FF2B5EF4-FFF2-40B4-BE49-F238E27FC236}">
                <a16:creationId xmlns:a16="http://schemas.microsoft.com/office/drawing/2014/main" id="{9857A44B-F6CA-454E-8FE1-8995645B612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751" y="3671227"/>
            <a:ext cx="2457793" cy="2657846"/>
          </a:xfrm>
          <a:prstGeom prst="rect">
            <a:avLst/>
          </a:prstGeom>
        </p:spPr>
      </p:pic>
      <p:pic>
        <p:nvPicPr>
          <p:cNvPr id="30" name="صورة 20">
            <a:hlinkClick r:id="rId20" action="ppaction://hlinksldjump"/>
            <a:extLst>
              <a:ext uri="{FF2B5EF4-FFF2-40B4-BE49-F238E27FC236}">
                <a16:creationId xmlns:a16="http://schemas.microsoft.com/office/drawing/2014/main" id="{AE6465B7-83C2-49B5-AECB-7A4FEB3331B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30" y="16242"/>
            <a:ext cx="548640" cy="5486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A8839D-0118-4654-8C85-1DD4E736EF00}"/>
              </a:ext>
            </a:extLst>
          </p:cNvPr>
          <p:cNvSpPr txBox="1"/>
          <p:nvPr/>
        </p:nvSpPr>
        <p:spPr>
          <a:xfrm>
            <a:off x="525410" y="88209"/>
            <a:ext cx="17479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dirty="0">
                <a:cs typeface="(AH) Manal Black" pitchFamily="2" charset="-78"/>
              </a:rPr>
              <a:t>عَبِّر عَنْ شُعورِك</a:t>
            </a:r>
            <a:endParaRPr lang="en-US" dirty="0"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154733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خطأ 1">
            <a:extLst>
              <a:ext uri="{FF2B5EF4-FFF2-40B4-BE49-F238E27FC236}">
                <a16:creationId xmlns:a16="http://schemas.microsoft.com/office/drawing/2014/main" id="{F11FDBA2-92DE-4C13-B994-E3D7A0E2A1EB}"/>
              </a:ext>
            </a:extLst>
          </p:cNvPr>
          <p:cNvGrpSpPr/>
          <p:nvPr/>
        </p:nvGrpSpPr>
        <p:grpSpPr>
          <a:xfrm>
            <a:off x="7815836" y="-92065"/>
            <a:ext cx="3188169" cy="2391127"/>
            <a:chOff x="7815836" y="-92065"/>
            <a:chExt cx="3188169" cy="2391127"/>
          </a:xfrm>
        </p:grpSpPr>
        <p:pic>
          <p:nvPicPr>
            <p:cNvPr id="6" name="صورة 5">
              <a:extLst>
                <a:ext uri="{FF2B5EF4-FFF2-40B4-BE49-F238E27FC236}">
                  <a16:creationId xmlns:a16="http://schemas.microsoft.com/office/drawing/2014/main" id="{2A8A587A-8DD5-4E9E-9F55-941D322C3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5836" y="-92065"/>
              <a:ext cx="3188169" cy="2391127"/>
            </a:xfrm>
            <a:prstGeom prst="rect">
              <a:avLst/>
            </a:prstGeom>
          </p:spPr>
        </p:pic>
        <p:sp>
          <p:nvSpPr>
            <p:cNvPr id="13" name="مربع نص 12">
              <a:extLst>
                <a:ext uri="{FF2B5EF4-FFF2-40B4-BE49-F238E27FC236}">
                  <a16:creationId xmlns:a16="http://schemas.microsoft.com/office/drawing/2014/main" id="{BD658E92-F8DD-4BE7-9C27-36CBF70BAE03}"/>
                </a:ext>
              </a:extLst>
            </p:cNvPr>
            <p:cNvSpPr txBox="1"/>
            <p:nvPr/>
          </p:nvSpPr>
          <p:spPr>
            <a:xfrm rot="21313239">
              <a:off x="8109415" y="712311"/>
              <a:ext cx="25676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BH" sz="4000" b="1" dirty="0">
                  <a:latin typeface="A Massir Ballpoint" panose="00000100000000000000" pitchFamily="2" charset="-78"/>
                  <a:cs typeface="A Massir Ballpoint" panose="00000100000000000000" pitchFamily="2" charset="-78"/>
                </a:rPr>
                <a:t>نَخْتَبِر</a:t>
              </a:r>
              <a:endParaRPr lang="en-AE" sz="4000" b="1" dirty="0">
                <a:latin typeface="A Massir Ballpoint" panose="00000100000000000000" pitchFamily="2" charset="-78"/>
                <a:cs typeface="A Massir Ballpoint" panose="00000100000000000000" pitchFamily="2" charset="-78"/>
              </a:endParaRPr>
            </a:p>
          </p:txBody>
        </p:sp>
      </p:grpSp>
      <p:grpSp>
        <p:nvGrpSpPr>
          <p:cNvPr id="17" name="خطأ 2">
            <a:extLst>
              <a:ext uri="{FF2B5EF4-FFF2-40B4-BE49-F238E27FC236}">
                <a16:creationId xmlns:a16="http://schemas.microsoft.com/office/drawing/2014/main" id="{EC6F85C0-5826-46E9-B208-09A0528E33E4}"/>
              </a:ext>
            </a:extLst>
          </p:cNvPr>
          <p:cNvGrpSpPr/>
          <p:nvPr/>
        </p:nvGrpSpPr>
        <p:grpSpPr>
          <a:xfrm>
            <a:off x="7968236" y="2176518"/>
            <a:ext cx="3188169" cy="2391127"/>
            <a:chOff x="7968236" y="2176518"/>
            <a:chExt cx="3188169" cy="2391127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5AE862A3-A475-4846-877C-5961FD3C5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8236" y="2176518"/>
              <a:ext cx="3188169" cy="2391127"/>
            </a:xfrm>
            <a:prstGeom prst="rect">
              <a:avLst/>
            </a:prstGeom>
          </p:spPr>
        </p:pic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3A336D16-5F6A-4356-B0E3-0DAEA4657A4D}"/>
                </a:ext>
              </a:extLst>
            </p:cNvPr>
            <p:cNvSpPr txBox="1"/>
            <p:nvPr/>
          </p:nvSpPr>
          <p:spPr>
            <a:xfrm rot="21313239">
              <a:off x="8226251" y="3055476"/>
              <a:ext cx="25676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BH" sz="4000" b="1" dirty="0">
                  <a:latin typeface="A Massir Ballpoint" panose="00000100000000000000" pitchFamily="2" charset="-78"/>
                  <a:cs typeface="A Massir Ballpoint" panose="00000100000000000000" pitchFamily="2" charset="-78"/>
                </a:rPr>
                <a:t>الرَّقيقة الْجافة</a:t>
              </a:r>
              <a:endParaRPr lang="en-AE" sz="4000" b="1" dirty="0">
                <a:latin typeface="A Massir Ballpoint" panose="00000100000000000000" pitchFamily="2" charset="-78"/>
                <a:cs typeface="A Massir Ballpoint" panose="00000100000000000000" pitchFamily="2" charset="-78"/>
              </a:endParaRPr>
            </a:p>
          </p:txBody>
        </p:sp>
      </p:grpSp>
      <p:grpSp>
        <p:nvGrpSpPr>
          <p:cNvPr id="16" name="صح">
            <a:extLst>
              <a:ext uri="{FF2B5EF4-FFF2-40B4-BE49-F238E27FC236}">
                <a16:creationId xmlns:a16="http://schemas.microsoft.com/office/drawing/2014/main" id="{E4DD1EA9-49DA-43A4-B7E6-E43B106855B4}"/>
              </a:ext>
            </a:extLst>
          </p:cNvPr>
          <p:cNvGrpSpPr/>
          <p:nvPr/>
        </p:nvGrpSpPr>
        <p:grpSpPr>
          <a:xfrm>
            <a:off x="8120636" y="4374808"/>
            <a:ext cx="3188169" cy="2391127"/>
            <a:chOff x="8120636" y="4374808"/>
            <a:chExt cx="3188169" cy="2391127"/>
          </a:xfrm>
        </p:grpSpPr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49432BC5-0BC6-4A8B-A73E-973E0163F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0636" y="4374808"/>
              <a:ext cx="3188169" cy="2391127"/>
            </a:xfrm>
            <a:prstGeom prst="rect">
              <a:avLst/>
            </a:prstGeom>
          </p:spPr>
        </p:pic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AA781CCD-DA32-47B5-8443-94B1EEF50F11}"/>
                </a:ext>
              </a:extLst>
            </p:cNvPr>
            <p:cNvSpPr txBox="1"/>
            <p:nvPr/>
          </p:nvSpPr>
          <p:spPr>
            <a:xfrm rot="21313239">
              <a:off x="8291781" y="5265650"/>
              <a:ext cx="27113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BH" sz="3600" b="1" dirty="0">
                  <a:latin typeface="A Massir Ballpoint" panose="00000100000000000000" pitchFamily="2" charset="-78"/>
                  <a:cs typeface="A Massir Ballpoint" panose="00000100000000000000" pitchFamily="2" charset="-78"/>
                </a:rPr>
                <a:t>قِطَعٌ رَقيقَة</a:t>
              </a:r>
              <a:endParaRPr lang="en-AE" sz="3600" b="1" dirty="0">
                <a:latin typeface="A Massir Ballpoint" panose="00000100000000000000" pitchFamily="2" charset="-78"/>
                <a:cs typeface="A Massir Ballpoint" panose="00000100000000000000" pitchFamily="2" charset="-78"/>
              </a:endParaRPr>
            </a:p>
          </p:txBody>
        </p:sp>
      </p:grpSp>
      <p:pic>
        <p:nvPicPr>
          <p:cNvPr id="19" name="zapsplat_cartoon_ascend_vibraphone_happy_fun_cheeky_musical_64754">
            <a:hlinkClick r:id="" action="ppaction://media"/>
            <a:extLst>
              <a:ext uri="{FF2B5EF4-FFF2-40B4-BE49-F238E27FC236}">
                <a16:creationId xmlns:a16="http://schemas.microsoft.com/office/drawing/2014/main" id="{1BD1D541-F386-4435-89FA-AECC08693F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809" y="-810995"/>
            <a:ext cx="609600" cy="609600"/>
          </a:xfrm>
          <a:prstGeom prst="rect">
            <a:avLst/>
          </a:prstGeom>
        </p:spPr>
      </p:pic>
      <p:pic>
        <p:nvPicPr>
          <p:cNvPr id="21" name="صورة 20">
            <a:hlinkClick r:id="rId10" action="ppaction://hlinksldjump"/>
            <a:extLst>
              <a:ext uri="{FF2B5EF4-FFF2-40B4-BE49-F238E27FC236}">
                <a16:creationId xmlns:a16="http://schemas.microsoft.com/office/drawing/2014/main" id="{57153F65-0E84-409A-876C-B53F502113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30" y="16242"/>
            <a:ext cx="548640" cy="548640"/>
          </a:xfrm>
          <a:prstGeom prst="rect">
            <a:avLst/>
          </a:prstGeom>
        </p:spPr>
      </p:pic>
      <p:sp>
        <p:nvSpPr>
          <p:cNvPr id="24" name="مربع نص 23">
            <a:extLst>
              <a:ext uri="{FF2B5EF4-FFF2-40B4-BE49-F238E27FC236}">
                <a16:creationId xmlns:a16="http://schemas.microsoft.com/office/drawing/2014/main" id="{0E26D62A-CE2D-4FA2-BB59-CCBC0FE04C69}"/>
              </a:ext>
            </a:extLst>
          </p:cNvPr>
          <p:cNvSpPr txBox="1"/>
          <p:nvPr/>
        </p:nvSpPr>
        <p:spPr>
          <a:xfrm>
            <a:off x="2573869" y="4567645"/>
            <a:ext cx="3299791" cy="70788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BH" sz="4000" dirty="0">
                <a:latin typeface="A Massir Ballpoint" panose="00000100000000000000" pitchFamily="2" charset="-78"/>
                <a:cs typeface="(AH) Manal Black" pitchFamily="2" charset="-78"/>
              </a:rPr>
              <a:t>معنى كلمة " </a:t>
            </a:r>
            <a:r>
              <a:rPr lang="ar-BH" sz="4000" dirty="0">
                <a:solidFill>
                  <a:srgbClr val="C00000"/>
                </a:solidFill>
                <a:latin typeface="A Massir Ballpoint" panose="00000100000000000000" pitchFamily="2" charset="-78"/>
                <a:cs typeface="(AH) Manal Black" pitchFamily="2" charset="-78"/>
              </a:rPr>
              <a:t>رَقائِق</a:t>
            </a:r>
            <a:r>
              <a:rPr lang="ar-BH" sz="4000" dirty="0">
                <a:latin typeface="A Massir Ballpoint" panose="00000100000000000000" pitchFamily="2" charset="-78"/>
                <a:cs typeface="(AH) Manal Black" pitchFamily="2" charset="-78"/>
              </a:rPr>
              <a:t>"</a:t>
            </a:r>
            <a:endParaRPr lang="en-AE" sz="4000" dirty="0">
              <a:latin typeface="A Massir Ballpoint" panose="00000100000000000000" pitchFamily="2" charset="-78"/>
              <a:cs typeface="(AH) Manal Black" pitchFamily="2" charset="-78"/>
            </a:endParaRPr>
          </a:p>
        </p:txBody>
      </p:sp>
      <p:pic>
        <p:nvPicPr>
          <p:cNvPr id="20" name="Picture 1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6B0EA08-EF40-40EE-BFC6-35EC65040F4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6" y="4114145"/>
            <a:ext cx="658837" cy="2957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5" name="Picture 24" descr="A picture containing person&#10;&#10;Description automatically generated">
            <a:extLst>
              <a:ext uri="{FF2B5EF4-FFF2-40B4-BE49-F238E27FC236}">
                <a16:creationId xmlns:a16="http://schemas.microsoft.com/office/drawing/2014/main" id="{3C58D0AB-67A2-4118-87DB-B37073D8E47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08" y="473196"/>
            <a:ext cx="604454" cy="4405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26" name="Table 38">
            <a:extLst>
              <a:ext uri="{FF2B5EF4-FFF2-40B4-BE49-F238E27FC236}">
                <a16:creationId xmlns:a16="http://schemas.microsoft.com/office/drawing/2014/main" id="{E9DBD32F-C296-4C73-944A-757401C3C0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3789015"/>
              </p:ext>
            </p:extLst>
          </p:nvPr>
        </p:nvGraphicFramePr>
        <p:xfrm>
          <a:off x="555778" y="440638"/>
          <a:ext cx="658835" cy="59767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464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570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6873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567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pic>
        <p:nvPicPr>
          <p:cNvPr id="27" name="Picture 26">
            <a:extLst>
              <a:ext uri="{FF2B5EF4-FFF2-40B4-BE49-F238E27FC236}">
                <a16:creationId xmlns:a16="http://schemas.microsoft.com/office/drawing/2014/main" id="{F472959C-BE1A-4293-881E-1BE186EFA0F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9600" b="72100" l="36375" r="56500">
                        <a14:foregroundMark x1="52000" y1="71400" x2="38750" y2="71000"/>
                        <a14:foregroundMark x1="52000" y1="59600" x2="52000" y2="59600"/>
                        <a14:foregroundMark x1="52500" y1="60200" x2="48250" y2="62600"/>
                        <a14:foregroundMark x1="48250" y1="63500" x2="41125" y2="69700"/>
                        <a14:foregroundMark x1="40875" y1="69700" x2="44875" y2="64500"/>
                        <a14:foregroundMark x1="43750" y1="65000" x2="38875" y2="71600"/>
                        <a14:foregroundMark x1="38875" y1="71600" x2="38000" y2="72100"/>
                        <a14:foregroundMark x1="56500" y1="70800" x2="56500" y2="70800"/>
                        <a14:foregroundMark x1="50625" y1="61900" x2="52250" y2="60900"/>
                        <a14:foregroundMark x1="52250" y1="60900" x2="48500" y2="62100"/>
                      </a14:backgroundRemoval>
                    </a14:imgEffect>
                  </a14:imgLayer>
                </a14:imgProps>
              </a:ext>
            </a:extLst>
          </a:blip>
          <a:srcRect l="34929" t="55365" r="40949" b="29684"/>
          <a:stretch/>
        </p:blipFill>
        <p:spPr>
          <a:xfrm flipH="1">
            <a:off x="2936685" y="2643034"/>
            <a:ext cx="2295667" cy="1923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59443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apsplat_multimedia_game_digital_hard_error_incorect_530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apsplat_multimedia_game_digital_hard_error_incorect_530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zapsplat_cartoon_ascend_climb_fast_mallet_005_4522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99C283-B3D5-42DC-A652-6D6F1D93E60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9600" b="72100" l="36375" r="56500">
                        <a14:foregroundMark x1="52000" y1="71400" x2="38750" y2="71000"/>
                        <a14:foregroundMark x1="52000" y1="59600" x2="52000" y2="59600"/>
                        <a14:foregroundMark x1="52500" y1="60200" x2="48250" y2="62600"/>
                        <a14:foregroundMark x1="48250" y1="63500" x2="41125" y2="69700"/>
                        <a14:foregroundMark x1="40875" y1="69700" x2="44875" y2="64500"/>
                        <a14:foregroundMark x1="43750" y1="65000" x2="38875" y2="71600"/>
                        <a14:foregroundMark x1="38875" y1="71600" x2="38000" y2="72100"/>
                        <a14:foregroundMark x1="56500" y1="70800" x2="56500" y2="70800"/>
                        <a14:foregroundMark x1="50625" y1="61900" x2="52250" y2="60900"/>
                        <a14:foregroundMark x1="52250" y1="60900" x2="48500" y2="62100"/>
                      </a14:backgroundRemoval>
                    </a14:imgEffect>
                  </a14:imgLayer>
                </a14:imgProps>
              </a:ext>
            </a:extLst>
          </a:blip>
          <a:srcRect l="34929" t="55365" r="40949" b="29684"/>
          <a:stretch/>
        </p:blipFill>
        <p:spPr>
          <a:xfrm flipH="1">
            <a:off x="2936685" y="2643034"/>
            <a:ext cx="2295667" cy="1923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58016CC-444F-467B-9187-5B2A3FD8B2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6" y="4114145"/>
            <a:ext cx="658837" cy="2957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3" descr="A picture containing person&#10;&#10;Description automatically generated">
            <a:extLst>
              <a:ext uri="{FF2B5EF4-FFF2-40B4-BE49-F238E27FC236}">
                <a16:creationId xmlns:a16="http://schemas.microsoft.com/office/drawing/2014/main" id="{72C9014B-67D3-4548-94D5-2E538E9B32D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08" y="473196"/>
            <a:ext cx="604454" cy="4405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5" name="Table 38">
            <a:extLst>
              <a:ext uri="{FF2B5EF4-FFF2-40B4-BE49-F238E27FC236}">
                <a16:creationId xmlns:a16="http://schemas.microsoft.com/office/drawing/2014/main" id="{CCF9C0CE-8EAF-42CF-892A-55270B5C4E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3628524"/>
              </p:ext>
            </p:extLst>
          </p:nvPr>
        </p:nvGraphicFramePr>
        <p:xfrm>
          <a:off x="555778" y="440638"/>
          <a:ext cx="658835" cy="59767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464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570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6873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567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grpSp>
        <p:nvGrpSpPr>
          <p:cNvPr id="6" name="صح">
            <a:extLst>
              <a:ext uri="{FF2B5EF4-FFF2-40B4-BE49-F238E27FC236}">
                <a16:creationId xmlns:a16="http://schemas.microsoft.com/office/drawing/2014/main" id="{02EF1FB6-1A02-478B-92D8-C0D81FC8EE4E}"/>
              </a:ext>
            </a:extLst>
          </p:cNvPr>
          <p:cNvGrpSpPr/>
          <p:nvPr/>
        </p:nvGrpSpPr>
        <p:grpSpPr>
          <a:xfrm>
            <a:off x="7815836" y="-92066"/>
            <a:ext cx="3188169" cy="2391127"/>
            <a:chOff x="8120636" y="4374808"/>
            <a:chExt cx="3188169" cy="2391127"/>
          </a:xfrm>
        </p:grpSpPr>
        <p:pic>
          <p:nvPicPr>
            <p:cNvPr id="7" name="صورة 9">
              <a:extLst>
                <a:ext uri="{FF2B5EF4-FFF2-40B4-BE49-F238E27FC236}">
                  <a16:creationId xmlns:a16="http://schemas.microsoft.com/office/drawing/2014/main" id="{54AF093D-C070-4C1B-A243-FB3E9576D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0636" y="4374808"/>
              <a:ext cx="3188169" cy="2391127"/>
            </a:xfrm>
            <a:prstGeom prst="rect">
              <a:avLst/>
            </a:prstGeom>
          </p:spPr>
        </p:pic>
        <p:sp>
          <p:nvSpPr>
            <p:cNvPr id="8" name="مربع نص 14">
              <a:extLst>
                <a:ext uri="{FF2B5EF4-FFF2-40B4-BE49-F238E27FC236}">
                  <a16:creationId xmlns:a16="http://schemas.microsoft.com/office/drawing/2014/main" id="{C9E0EA7E-D576-48E7-B1DB-63F53F395034}"/>
                </a:ext>
              </a:extLst>
            </p:cNvPr>
            <p:cNvSpPr txBox="1"/>
            <p:nvPr/>
          </p:nvSpPr>
          <p:spPr>
            <a:xfrm rot="21313239">
              <a:off x="8291781" y="5265650"/>
              <a:ext cx="27113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BH" sz="3600" b="1" dirty="0">
                  <a:latin typeface="A Massir Ballpoint" panose="00000100000000000000" pitchFamily="2" charset="-78"/>
                  <a:cs typeface="A Massir Ballpoint" panose="00000100000000000000" pitchFamily="2" charset="-78"/>
                </a:rPr>
                <a:t>قَطَعْتُ بِأَسْناني</a:t>
              </a:r>
              <a:endParaRPr lang="en-AE" sz="3600" b="1" dirty="0">
                <a:latin typeface="A Massir Ballpoint" panose="00000100000000000000" pitchFamily="2" charset="-78"/>
                <a:cs typeface="A Massir Ballpoint" panose="00000100000000000000" pitchFamily="2" charset="-78"/>
              </a:endParaRPr>
            </a:p>
          </p:txBody>
        </p:sp>
      </p:grpSp>
      <p:grpSp>
        <p:nvGrpSpPr>
          <p:cNvPr id="9" name="خطأ 1">
            <a:extLst>
              <a:ext uri="{FF2B5EF4-FFF2-40B4-BE49-F238E27FC236}">
                <a16:creationId xmlns:a16="http://schemas.microsoft.com/office/drawing/2014/main" id="{551E5FB5-618F-4095-8649-59647BD8E845}"/>
              </a:ext>
            </a:extLst>
          </p:cNvPr>
          <p:cNvGrpSpPr/>
          <p:nvPr/>
        </p:nvGrpSpPr>
        <p:grpSpPr>
          <a:xfrm>
            <a:off x="8114010" y="4400426"/>
            <a:ext cx="3188169" cy="2391127"/>
            <a:chOff x="7815836" y="-92065"/>
            <a:chExt cx="3188169" cy="2391127"/>
          </a:xfrm>
        </p:grpSpPr>
        <p:pic>
          <p:nvPicPr>
            <p:cNvPr id="10" name="صورة 5">
              <a:extLst>
                <a:ext uri="{FF2B5EF4-FFF2-40B4-BE49-F238E27FC236}">
                  <a16:creationId xmlns:a16="http://schemas.microsoft.com/office/drawing/2014/main" id="{A2C08013-0021-4A73-A563-ECAC7ADDA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5836" y="-92065"/>
              <a:ext cx="3188169" cy="2391127"/>
            </a:xfrm>
            <a:prstGeom prst="rect">
              <a:avLst/>
            </a:prstGeom>
          </p:spPr>
        </p:pic>
        <p:sp>
          <p:nvSpPr>
            <p:cNvPr id="11" name="مربع نص 12">
              <a:extLst>
                <a:ext uri="{FF2B5EF4-FFF2-40B4-BE49-F238E27FC236}">
                  <a16:creationId xmlns:a16="http://schemas.microsoft.com/office/drawing/2014/main" id="{EB7B51A6-3B5C-4092-8B99-EB3E5645E9DD}"/>
                </a:ext>
              </a:extLst>
            </p:cNvPr>
            <p:cNvSpPr txBox="1"/>
            <p:nvPr/>
          </p:nvSpPr>
          <p:spPr>
            <a:xfrm rot="21313239">
              <a:off x="8109415" y="712311"/>
              <a:ext cx="25676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BH" sz="4000" b="1" dirty="0">
                  <a:latin typeface="A Massir Ballpoint" panose="00000100000000000000" pitchFamily="2" charset="-78"/>
                  <a:cs typeface="A Massir Ballpoint" panose="00000100000000000000" pitchFamily="2" charset="-78"/>
                </a:rPr>
                <a:t>لَيَّنَةٌ</a:t>
              </a:r>
              <a:endParaRPr lang="en-AE" sz="4000" b="1" dirty="0">
                <a:latin typeface="A Massir Ballpoint" panose="00000100000000000000" pitchFamily="2" charset="-78"/>
                <a:cs typeface="A Massir Ballpoint" panose="00000100000000000000" pitchFamily="2" charset="-78"/>
              </a:endParaRPr>
            </a:p>
          </p:txBody>
        </p:sp>
      </p:grpSp>
      <p:grpSp>
        <p:nvGrpSpPr>
          <p:cNvPr id="12" name="خطأ 2">
            <a:extLst>
              <a:ext uri="{FF2B5EF4-FFF2-40B4-BE49-F238E27FC236}">
                <a16:creationId xmlns:a16="http://schemas.microsoft.com/office/drawing/2014/main" id="{427A6666-DD95-49EB-B601-5F008A9A5E4B}"/>
              </a:ext>
            </a:extLst>
          </p:cNvPr>
          <p:cNvGrpSpPr/>
          <p:nvPr/>
        </p:nvGrpSpPr>
        <p:grpSpPr>
          <a:xfrm>
            <a:off x="7968236" y="2176518"/>
            <a:ext cx="3188169" cy="2391127"/>
            <a:chOff x="7968236" y="2176518"/>
            <a:chExt cx="3188169" cy="2391127"/>
          </a:xfrm>
        </p:grpSpPr>
        <p:pic>
          <p:nvPicPr>
            <p:cNvPr id="13" name="صورة 8">
              <a:extLst>
                <a:ext uri="{FF2B5EF4-FFF2-40B4-BE49-F238E27FC236}">
                  <a16:creationId xmlns:a16="http://schemas.microsoft.com/office/drawing/2014/main" id="{E00CDB19-716C-49B1-A06C-B959E9279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8236" y="2176518"/>
              <a:ext cx="3188169" cy="2391127"/>
            </a:xfrm>
            <a:prstGeom prst="rect">
              <a:avLst/>
            </a:prstGeom>
          </p:spPr>
        </p:pic>
        <p:sp>
          <p:nvSpPr>
            <p:cNvPr id="14" name="مربع نص 13">
              <a:extLst>
                <a:ext uri="{FF2B5EF4-FFF2-40B4-BE49-F238E27FC236}">
                  <a16:creationId xmlns:a16="http://schemas.microsoft.com/office/drawing/2014/main" id="{FAE55658-4689-4C17-8475-3E2CD23A2899}"/>
                </a:ext>
              </a:extLst>
            </p:cNvPr>
            <p:cNvSpPr txBox="1"/>
            <p:nvPr/>
          </p:nvSpPr>
          <p:spPr>
            <a:xfrm rot="21313239">
              <a:off x="8226251" y="3055476"/>
              <a:ext cx="25676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BH" sz="4000" b="1" dirty="0">
                  <a:latin typeface="A Massir Ballpoint" panose="00000100000000000000" pitchFamily="2" charset="-78"/>
                  <a:cs typeface="A Massir Ballpoint" panose="00000100000000000000" pitchFamily="2" charset="-78"/>
                </a:rPr>
                <a:t>لَذيذة</a:t>
              </a:r>
              <a:endParaRPr lang="en-AE" sz="4000" b="1" dirty="0">
                <a:latin typeface="A Massir Ballpoint" panose="00000100000000000000" pitchFamily="2" charset="-78"/>
                <a:cs typeface="A Massir Ballpoint" panose="00000100000000000000" pitchFamily="2" charset="-78"/>
              </a:endParaRPr>
            </a:p>
          </p:txBody>
        </p:sp>
      </p:grpSp>
      <p:pic>
        <p:nvPicPr>
          <p:cNvPr id="15" name="صورة 20">
            <a:hlinkClick r:id="rId12" action="ppaction://hlinksldjump"/>
            <a:extLst>
              <a:ext uri="{FF2B5EF4-FFF2-40B4-BE49-F238E27FC236}">
                <a16:creationId xmlns:a16="http://schemas.microsoft.com/office/drawing/2014/main" id="{ECE35989-499F-4DA9-A085-B6A95C4BEB3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9" y="0"/>
            <a:ext cx="548640" cy="548640"/>
          </a:xfrm>
          <a:prstGeom prst="rect">
            <a:avLst/>
          </a:prstGeom>
        </p:spPr>
      </p:pic>
      <p:sp>
        <p:nvSpPr>
          <p:cNvPr id="19" name="مربع نص 23">
            <a:extLst>
              <a:ext uri="{FF2B5EF4-FFF2-40B4-BE49-F238E27FC236}">
                <a16:creationId xmlns:a16="http://schemas.microsoft.com/office/drawing/2014/main" id="{7D897251-AE02-424E-B9AE-77E00978D265}"/>
              </a:ext>
            </a:extLst>
          </p:cNvPr>
          <p:cNvSpPr txBox="1"/>
          <p:nvPr/>
        </p:nvSpPr>
        <p:spPr>
          <a:xfrm>
            <a:off x="2573869" y="4567645"/>
            <a:ext cx="3299791" cy="70788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BH" sz="4000" dirty="0">
                <a:latin typeface="A Massir Ballpoint" panose="00000100000000000000" pitchFamily="2" charset="-78"/>
                <a:cs typeface="(AH) Manal Black" pitchFamily="2" charset="-78"/>
              </a:rPr>
              <a:t>معنى كلمة " </a:t>
            </a:r>
            <a:r>
              <a:rPr lang="ar-BH" sz="4000" dirty="0">
                <a:solidFill>
                  <a:srgbClr val="C00000"/>
                </a:solidFill>
                <a:latin typeface="A Massir Ballpoint" panose="00000100000000000000" pitchFamily="2" charset="-78"/>
                <a:cs typeface="(AH) Manal Black" pitchFamily="2" charset="-78"/>
              </a:rPr>
              <a:t>قَضَمْت</a:t>
            </a:r>
            <a:r>
              <a:rPr lang="ar-BH" sz="4000" dirty="0">
                <a:latin typeface="A Massir Ballpoint" panose="00000100000000000000" pitchFamily="2" charset="-78"/>
                <a:cs typeface="(AH) Manal Black" pitchFamily="2" charset="-78"/>
              </a:rPr>
              <a:t>ُ "</a:t>
            </a:r>
            <a:endParaRPr lang="en-AE" sz="4000" dirty="0">
              <a:latin typeface="A Massir Ballpoint" panose="00000100000000000000" pitchFamily="2" charset="-78"/>
              <a:cs typeface="(AH) Manal Black" pitchFamily="2" charset="-78"/>
            </a:endParaRPr>
          </a:p>
        </p:txBody>
      </p:sp>
      <p:pic>
        <p:nvPicPr>
          <p:cNvPr id="20" name="zapsplat_cartoon_ascend_vibraphone_happy_fun_cheeky_musical_64754">
            <a:hlinkClick r:id="" action="ppaction://media"/>
            <a:extLst>
              <a:ext uri="{FF2B5EF4-FFF2-40B4-BE49-F238E27FC236}">
                <a16:creationId xmlns:a16="http://schemas.microsoft.com/office/drawing/2014/main" id="{7EC2DAAA-82D1-4FAE-B665-4D51F13578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7809" y="-8109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5845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80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apsplat_multimedia_game_digital_hard_error_incorect_530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apsplat_multimedia_game_digital_hard_error_incorect_530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apsplat_cartoon_ascend_climb_fast_mallet_005_4522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صح">
            <a:extLst>
              <a:ext uri="{FF2B5EF4-FFF2-40B4-BE49-F238E27FC236}">
                <a16:creationId xmlns:a16="http://schemas.microsoft.com/office/drawing/2014/main" id="{F17253FA-7227-432F-871F-29FF47BAFD5F}"/>
              </a:ext>
            </a:extLst>
          </p:cNvPr>
          <p:cNvGrpSpPr/>
          <p:nvPr/>
        </p:nvGrpSpPr>
        <p:grpSpPr>
          <a:xfrm>
            <a:off x="7928479" y="2186665"/>
            <a:ext cx="3188169" cy="2391127"/>
            <a:chOff x="8120636" y="4374808"/>
            <a:chExt cx="3188169" cy="2391127"/>
          </a:xfrm>
        </p:grpSpPr>
        <p:pic>
          <p:nvPicPr>
            <p:cNvPr id="13" name="صورة 9">
              <a:extLst>
                <a:ext uri="{FF2B5EF4-FFF2-40B4-BE49-F238E27FC236}">
                  <a16:creationId xmlns:a16="http://schemas.microsoft.com/office/drawing/2014/main" id="{92E8FEC4-42B6-4B6B-98CC-9A032F278A3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0636" y="4374808"/>
              <a:ext cx="3188169" cy="2391127"/>
            </a:xfrm>
            <a:prstGeom prst="rect">
              <a:avLst/>
            </a:prstGeom>
          </p:spPr>
        </p:pic>
        <p:sp>
          <p:nvSpPr>
            <p:cNvPr id="14" name="مربع نص 14">
              <a:extLst>
                <a:ext uri="{FF2B5EF4-FFF2-40B4-BE49-F238E27FC236}">
                  <a16:creationId xmlns:a16="http://schemas.microsoft.com/office/drawing/2014/main" id="{5C5C5F80-B161-4477-8F16-03595B13B0CB}"/>
                </a:ext>
              </a:extLst>
            </p:cNvPr>
            <p:cNvSpPr txBox="1"/>
            <p:nvPr/>
          </p:nvSpPr>
          <p:spPr>
            <a:xfrm rot="21313239">
              <a:off x="8291781" y="5265650"/>
              <a:ext cx="27113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BH" sz="3600" b="1" dirty="0">
                  <a:latin typeface="A Massir Ballpoint" panose="00000100000000000000" pitchFamily="2" charset="-78"/>
                  <a:cs typeface="A Massir Ballpoint" panose="00000100000000000000" pitchFamily="2" charset="-78"/>
                </a:rPr>
                <a:t>الرَّقيقة الْجافَة</a:t>
              </a:r>
              <a:endParaRPr lang="en-AE" sz="3600" b="1" dirty="0">
                <a:latin typeface="A Massir Ballpoint" panose="00000100000000000000" pitchFamily="2" charset="-78"/>
                <a:cs typeface="A Massir Ballpoint" panose="00000100000000000000" pitchFamily="2" charset="-78"/>
              </a:endParaRPr>
            </a:p>
          </p:txBody>
        </p:sp>
      </p:grpSp>
      <p:grpSp>
        <p:nvGrpSpPr>
          <p:cNvPr id="15" name="خطأ 1">
            <a:extLst>
              <a:ext uri="{FF2B5EF4-FFF2-40B4-BE49-F238E27FC236}">
                <a16:creationId xmlns:a16="http://schemas.microsoft.com/office/drawing/2014/main" id="{B9AE7A4A-4365-4B68-8E6D-DD97C46DE31E}"/>
              </a:ext>
            </a:extLst>
          </p:cNvPr>
          <p:cNvGrpSpPr/>
          <p:nvPr/>
        </p:nvGrpSpPr>
        <p:grpSpPr>
          <a:xfrm>
            <a:off x="8114010" y="4400426"/>
            <a:ext cx="3188169" cy="2391127"/>
            <a:chOff x="7815836" y="-92065"/>
            <a:chExt cx="3188169" cy="2391127"/>
          </a:xfrm>
        </p:grpSpPr>
        <p:pic>
          <p:nvPicPr>
            <p:cNvPr id="16" name="صورة 5">
              <a:extLst>
                <a:ext uri="{FF2B5EF4-FFF2-40B4-BE49-F238E27FC236}">
                  <a16:creationId xmlns:a16="http://schemas.microsoft.com/office/drawing/2014/main" id="{CF4D828D-E306-430F-8656-717A82EEA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5836" y="-92065"/>
              <a:ext cx="3188169" cy="2391127"/>
            </a:xfrm>
            <a:prstGeom prst="rect">
              <a:avLst/>
            </a:prstGeom>
          </p:spPr>
        </p:pic>
        <p:sp>
          <p:nvSpPr>
            <p:cNvPr id="17" name="مربع نص 12">
              <a:extLst>
                <a:ext uri="{FF2B5EF4-FFF2-40B4-BE49-F238E27FC236}">
                  <a16:creationId xmlns:a16="http://schemas.microsoft.com/office/drawing/2014/main" id="{262DF898-D03A-494C-A293-55AD9E9AFC23}"/>
                </a:ext>
              </a:extLst>
            </p:cNvPr>
            <p:cNvSpPr txBox="1"/>
            <p:nvPr/>
          </p:nvSpPr>
          <p:spPr>
            <a:xfrm rot="21313239">
              <a:off x="8109415" y="712311"/>
              <a:ext cx="25676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BH" sz="4000" b="1" dirty="0">
                  <a:latin typeface="A Massir Ballpoint" panose="00000100000000000000" pitchFamily="2" charset="-78"/>
                  <a:cs typeface="A Massir Ballpoint" panose="00000100000000000000" pitchFamily="2" charset="-78"/>
                </a:rPr>
                <a:t>نَخْتَبِر</a:t>
              </a:r>
              <a:endParaRPr lang="en-AE" sz="4000" b="1" dirty="0">
                <a:latin typeface="A Massir Ballpoint" panose="00000100000000000000" pitchFamily="2" charset="-78"/>
                <a:cs typeface="A Massir Ballpoint" panose="00000100000000000000" pitchFamily="2" charset="-78"/>
              </a:endParaRPr>
            </a:p>
          </p:txBody>
        </p:sp>
      </p:grpSp>
      <p:grpSp>
        <p:nvGrpSpPr>
          <p:cNvPr id="18" name="خطأ 2">
            <a:extLst>
              <a:ext uri="{FF2B5EF4-FFF2-40B4-BE49-F238E27FC236}">
                <a16:creationId xmlns:a16="http://schemas.microsoft.com/office/drawing/2014/main" id="{765871D9-A018-4DBB-9E04-1DD6D28C6A40}"/>
              </a:ext>
            </a:extLst>
          </p:cNvPr>
          <p:cNvGrpSpPr/>
          <p:nvPr/>
        </p:nvGrpSpPr>
        <p:grpSpPr>
          <a:xfrm>
            <a:off x="7829090" y="-10092"/>
            <a:ext cx="3188169" cy="2391127"/>
            <a:chOff x="7968236" y="2176518"/>
            <a:chExt cx="3188169" cy="2391127"/>
          </a:xfrm>
        </p:grpSpPr>
        <p:pic>
          <p:nvPicPr>
            <p:cNvPr id="19" name="صورة 8">
              <a:extLst>
                <a:ext uri="{FF2B5EF4-FFF2-40B4-BE49-F238E27FC236}">
                  <a16:creationId xmlns:a16="http://schemas.microsoft.com/office/drawing/2014/main" id="{EE69E9B9-B225-4763-8165-728276C05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8236" y="2176518"/>
              <a:ext cx="3188169" cy="2391127"/>
            </a:xfrm>
            <a:prstGeom prst="rect">
              <a:avLst/>
            </a:prstGeom>
          </p:spPr>
        </p:pic>
        <p:sp>
          <p:nvSpPr>
            <p:cNvPr id="20" name="مربع نص 13">
              <a:extLst>
                <a:ext uri="{FF2B5EF4-FFF2-40B4-BE49-F238E27FC236}">
                  <a16:creationId xmlns:a16="http://schemas.microsoft.com/office/drawing/2014/main" id="{FD5DDDF1-B987-4809-AEBC-657D27A3E0D2}"/>
                </a:ext>
              </a:extLst>
            </p:cNvPr>
            <p:cNvSpPr txBox="1"/>
            <p:nvPr/>
          </p:nvSpPr>
          <p:spPr>
            <a:xfrm rot="21313239">
              <a:off x="8226251" y="3055476"/>
              <a:ext cx="25676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BH" sz="4000" b="1" dirty="0">
                  <a:latin typeface="A Massir Ballpoint" panose="00000100000000000000" pitchFamily="2" charset="-78"/>
                  <a:cs typeface="A Massir Ballpoint" panose="00000100000000000000" pitchFamily="2" charset="-78"/>
                </a:rPr>
                <a:t>قِطَع رَقيقَة</a:t>
              </a:r>
              <a:endParaRPr lang="en-AE" sz="4000" b="1" dirty="0">
                <a:latin typeface="A Massir Ballpoint" panose="00000100000000000000" pitchFamily="2" charset="-78"/>
                <a:cs typeface="A Massir Ballpoint" panose="00000100000000000000" pitchFamily="2" charset="-78"/>
              </a:endParaRPr>
            </a:p>
          </p:txBody>
        </p:sp>
      </p:grpSp>
      <p:pic>
        <p:nvPicPr>
          <p:cNvPr id="21" name="صورة 20">
            <a:hlinkClick r:id="rId8" action="ppaction://hlinksldjump"/>
            <a:extLst>
              <a:ext uri="{FF2B5EF4-FFF2-40B4-BE49-F238E27FC236}">
                <a16:creationId xmlns:a16="http://schemas.microsoft.com/office/drawing/2014/main" id="{863DDC7E-022F-4053-AABC-5ACF377FBC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2" y="0"/>
            <a:ext cx="548640" cy="54864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E09BEA8-66E1-44E9-AD3C-6883954F4C3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9600" b="72100" l="36375" r="56500">
                        <a14:foregroundMark x1="52000" y1="71400" x2="38750" y2="71000"/>
                        <a14:foregroundMark x1="52000" y1="59600" x2="52000" y2="59600"/>
                        <a14:foregroundMark x1="52500" y1="60200" x2="48250" y2="62600"/>
                        <a14:foregroundMark x1="48250" y1="63500" x2="41125" y2="69700"/>
                        <a14:foregroundMark x1="40875" y1="69700" x2="44875" y2="64500"/>
                        <a14:foregroundMark x1="43750" y1="65000" x2="38875" y2="71600"/>
                        <a14:foregroundMark x1="38875" y1="71600" x2="38000" y2="72100"/>
                        <a14:foregroundMark x1="56500" y1="70800" x2="56500" y2="70800"/>
                        <a14:foregroundMark x1="50625" y1="61900" x2="52250" y2="60900"/>
                        <a14:foregroundMark x1="52250" y1="60900" x2="48500" y2="62100"/>
                      </a14:backgroundRemoval>
                    </a14:imgEffect>
                  </a14:imgLayer>
                </a14:imgProps>
              </a:ext>
            </a:extLst>
          </a:blip>
          <a:srcRect l="34929" t="55365" r="40949" b="29684"/>
          <a:stretch/>
        </p:blipFill>
        <p:spPr>
          <a:xfrm flipH="1">
            <a:off x="2936685" y="2643034"/>
            <a:ext cx="2295667" cy="1923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مربع نص 23">
            <a:extLst>
              <a:ext uri="{FF2B5EF4-FFF2-40B4-BE49-F238E27FC236}">
                <a16:creationId xmlns:a16="http://schemas.microsoft.com/office/drawing/2014/main" id="{96547BCB-EF8C-448C-A44D-7FF37C0C2600}"/>
              </a:ext>
            </a:extLst>
          </p:cNvPr>
          <p:cNvSpPr txBox="1"/>
          <p:nvPr/>
        </p:nvSpPr>
        <p:spPr>
          <a:xfrm>
            <a:off x="2573869" y="4567645"/>
            <a:ext cx="3299791" cy="70788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BH" sz="4000" dirty="0">
                <a:latin typeface="A Massir Ballpoint" panose="00000100000000000000" pitchFamily="2" charset="-78"/>
                <a:cs typeface="(AH) Manal Black" pitchFamily="2" charset="-78"/>
              </a:rPr>
              <a:t>معنى كلمة </a:t>
            </a:r>
            <a:r>
              <a:rPr lang="ar-BH" sz="4000" dirty="0">
                <a:solidFill>
                  <a:srgbClr val="C00000"/>
                </a:solidFill>
                <a:latin typeface="A Massir Ballpoint" panose="00000100000000000000" pitchFamily="2" charset="-78"/>
                <a:cs typeface="(AH) Manal Black" pitchFamily="2" charset="-78"/>
              </a:rPr>
              <a:t>" مُقَرْمِشَة </a:t>
            </a:r>
            <a:r>
              <a:rPr lang="ar-BH" sz="4000" dirty="0">
                <a:latin typeface="A Massir Ballpoint" panose="00000100000000000000" pitchFamily="2" charset="-78"/>
                <a:cs typeface="(AH) Manal Black" pitchFamily="2" charset="-78"/>
              </a:rPr>
              <a:t>"</a:t>
            </a:r>
            <a:endParaRPr lang="en-AE" sz="4000" dirty="0">
              <a:latin typeface="A Massir Ballpoint" panose="00000100000000000000" pitchFamily="2" charset="-78"/>
              <a:cs typeface="(AH) Manal Black" pitchFamily="2" charset="-78"/>
            </a:endParaRPr>
          </a:p>
        </p:txBody>
      </p:sp>
      <p:pic>
        <p:nvPicPr>
          <p:cNvPr id="25" name="zapsplat_cartoon_ascend_vibraphone_happy_fun_cheeky_musical_64754">
            <a:hlinkClick r:id="" action="ppaction://media"/>
            <a:extLst>
              <a:ext uri="{FF2B5EF4-FFF2-40B4-BE49-F238E27FC236}">
                <a16:creationId xmlns:a16="http://schemas.microsoft.com/office/drawing/2014/main" id="{6F6E7ACC-038C-4DD7-BFF8-91AAFF6D37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7809" y="-810995"/>
            <a:ext cx="609600" cy="609600"/>
          </a:xfrm>
          <a:prstGeom prst="rect">
            <a:avLst/>
          </a:prstGeom>
        </p:spPr>
      </p:pic>
      <p:pic>
        <p:nvPicPr>
          <p:cNvPr id="22" name="Picture 2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AFE8838-AECE-41D6-8933-D3F660E624D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6" y="4114145"/>
            <a:ext cx="658837" cy="2957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6" name="Picture 25" descr="A picture containing person&#10;&#10;Description automatically generated">
            <a:extLst>
              <a:ext uri="{FF2B5EF4-FFF2-40B4-BE49-F238E27FC236}">
                <a16:creationId xmlns:a16="http://schemas.microsoft.com/office/drawing/2014/main" id="{B747BE2F-D522-45A4-97E3-97539042A91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08" y="473196"/>
            <a:ext cx="604454" cy="4405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27" name="Table 38">
            <a:extLst>
              <a:ext uri="{FF2B5EF4-FFF2-40B4-BE49-F238E27FC236}">
                <a16:creationId xmlns:a16="http://schemas.microsoft.com/office/drawing/2014/main" id="{7443EA92-873B-4F9D-AABD-BC6AEC8B0B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2333101"/>
              </p:ext>
            </p:extLst>
          </p:nvPr>
        </p:nvGraphicFramePr>
        <p:xfrm>
          <a:off x="555778" y="440638"/>
          <a:ext cx="658835" cy="59767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464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570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6873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567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7023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80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apsplat_multimedia_game_digital_hard_error_incorect_530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apsplat_multimedia_game_digital_hard_error_incorect_530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apsplat_cartoon_ascend_climb_fast_mallet_005_4522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صح">
            <a:extLst>
              <a:ext uri="{FF2B5EF4-FFF2-40B4-BE49-F238E27FC236}">
                <a16:creationId xmlns:a16="http://schemas.microsoft.com/office/drawing/2014/main" id="{C637E426-AFF7-41B4-95B5-440A06F48D7E}"/>
              </a:ext>
            </a:extLst>
          </p:cNvPr>
          <p:cNvGrpSpPr/>
          <p:nvPr/>
        </p:nvGrpSpPr>
        <p:grpSpPr>
          <a:xfrm>
            <a:off x="7815836" y="-92066"/>
            <a:ext cx="3188169" cy="2391127"/>
            <a:chOff x="8120636" y="4374808"/>
            <a:chExt cx="3188169" cy="2391127"/>
          </a:xfrm>
        </p:grpSpPr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877C19AB-89BB-4016-8AED-87C7BD7ACF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0636" y="4374808"/>
              <a:ext cx="3188169" cy="2391127"/>
            </a:xfrm>
            <a:prstGeom prst="rect">
              <a:avLst/>
            </a:prstGeom>
          </p:spPr>
        </p:pic>
        <p:sp>
          <p:nvSpPr>
            <p:cNvPr id="11" name="مربع نص 14">
              <a:extLst>
                <a:ext uri="{FF2B5EF4-FFF2-40B4-BE49-F238E27FC236}">
                  <a16:creationId xmlns:a16="http://schemas.microsoft.com/office/drawing/2014/main" id="{28CF8D46-6AA6-4C05-9562-1EE3B2BDC3FC}"/>
                </a:ext>
              </a:extLst>
            </p:cNvPr>
            <p:cNvSpPr txBox="1"/>
            <p:nvPr/>
          </p:nvSpPr>
          <p:spPr>
            <a:xfrm rot="21313239">
              <a:off x="8291781" y="5265650"/>
              <a:ext cx="27113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BH" sz="3600" b="1" dirty="0">
                  <a:latin typeface="A Massir Ballpoint" panose="00000100000000000000" pitchFamily="2" charset="-78"/>
                  <a:cs typeface="A Massir Ballpoint" panose="00000100000000000000" pitchFamily="2" charset="-78"/>
                </a:rPr>
                <a:t>نَخْتَبِر</a:t>
              </a:r>
              <a:endParaRPr lang="en-AE" sz="3600" b="1" dirty="0">
                <a:latin typeface="A Massir Ballpoint" panose="00000100000000000000" pitchFamily="2" charset="-78"/>
                <a:cs typeface="A Massir Ballpoint" panose="00000100000000000000" pitchFamily="2" charset="-78"/>
              </a:endParaRPr>
            </a:p>
          </p:txBody>
        </p:sp>
      </p:grpSp>
      <p:grpSp>
        <p:nvGrpSpPr>
          <p:cNvPr id="12" name="خطأ 1">
            <a:extLst>
              <a:ext uri="{FF2B5EF4-FFF2-40B4-BE49-F238E27FC236}">
                <a16:creationId xmlns:a16="http://schemas.microsoft.com/office/drawing/2014/main" id="{8C02A1B1-2F0B-4333-9E80-25453F09030A}"/>
              </a:ext>
            </a:extLst>
          </p:cNvPr>
          <p:cNvGrpSpPr/>
          <p:nvPr/>
        </p:nvGrpSpPr>
        <p:grpSpPr>
          <a:xfrm>
            <a:off x="8114010" y="4400426"/>
            <a:ext cx="3188169" cy="2391127"/>
            <a:chOff x="7815836" y="-92065"/>
            <a:chExt cx="3188169" cy="2391127"/>
          </a:xfrm>
        </p:grpSpPr>
        <p:pic>
          <p:nvPicPr>
            <p:cNvPr id="13" name="صورة 5">
              <a:extLst>
                <a:ext uri="{FF2B5EF4-FFF2-40B4-BE49-F238E27FC236}">
                  <a16:creationId xmlns:a16="http://schemas.microsoft.com/office/drawing/2014/main" id="{71562629-CBA6-40BB-84DE-845797010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5836" y="-92065"/>
              <a:ext cx="3188169" cy="2391127"/>
            </a:xfrm>
            <a:prstGeom prst="rect">
              <a:avLst/>
            </a:prstGeom>
          </p:spPr>
        </p:pic>
        <p:sp>
          <p:nvSpPr>
            <p:cNvPr id="14" name="مربع نص 12">
              <a:extLst>
                <a:ext uri="{FF2B5EF4-FFF2-40B4-BE49-F238E27FC236}">
                  <a16:creationId xmlns:a16="http://schemas.microsoft.com/office/drawing/2014/main" id="{B46C4392-52CE-4762-8F7E-EC539922FD08}"/>
                </a:ext>
              </a:extLst>
            </p:cNvPr>
            <p:cNvSpPr txBox="1"/>
            <p:nvPr/>
          </p:nvSpPr>
          <p:spPr>
            <a:xfrm rot="21313239">
              <a:off x="8109415" y="712311"/>
              <a:ext cx="25676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BH" sz="4000" b="1" dirty="0">
                  <a:latin typeface="A Massir Ballpoint" panose="00000100000000000000" pitchFamily="2" charset="-78"/>
                  <a:cs typeface="A Massir Ballpoint" panose="00000100000000000000" pitchFamily="2" charset="-78"/>
                </a:rPr>
                <a:t>لَيِّنة</a:t>
              </a:r>
              <a:endParaRPr lang="en-AE" sz="4000" b="1" dirty="0">
                <a:latin typeface="A Massir Ballpoint" panose="00000100000000000000" pitchFamily="2" charset="-78"/>
                <a:cs typeface="A Massir Ballpoint" panose="00000100000000000000" pitchFamily="2" charset="-78"/>
              </a:endParaRPr>
            </a:p>
          </p:txBody>
        </p:sp>
      </p:grpSp>
      <p:grpSp>
        <p:nvGrpSpPr>
          <p:cNvPr id="15" name="خطأ 2">
            <a:extLst>
              <a:ext uri="{FF2B5EF4-FFF2-40B4-BE49-F238E27FC236}">
                <a16:creationId xmlns:a16="http://schemas.microsoft.com/office/drawing/2014/main" id="{7EF90E4F-36D9-41A8-AD0B-8803D68C8D17}"/>
              </a:ext>
            </a:extLst>
          </p:cNvPr>
          <p:cNvGrpSpPr/>
          <p:nvPr/>
        </p:nvGrpSpPr>
        <p:grpSpPr>
          <a:xfrm>
            <a:off x="7968236" y="2176518"/>
            <a:ext cx="3188169" cy="2391127"/>
            <a:chOff x="7968236" y="2176518"/>
            <a:chExt cx="3188169" cy="2391127"/>
          </a:xfrm>
        </p:grpSpPr>
        <p:pic>
          <p:nvPicPr>
            <p:cNvPr id="16" name="صورة 8">
              <a:extLst>
                <a:ext uri="{FF2B5EF4-FFF2-40B4-BE49-F238E27FC236}">
                  <a16:creationId xmlns:a16="http://schemas.microsoft.com/office/drawing/2014/main" id="{8B1CA8AA-5282-42CE-BC52-6E62557C4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8236" y="2176518"/>
              <a:ext cx="3188169" cy="2391127"/>
            </a:xfrm>
            <a:prstGeom prst="rect">
              <a:avLst/>
            </a:prstGeom>
          </p:spPr>
        </p:pic>
        <p:sp>
          <p:nvSpPr>
            <p:cNvPr id="17" name="مربع نص 13">
              <a:extLst>
                <a:ext uri="{FF2B5EF4-FFF2-40B4-BE49-F238E27FC236}">
                  <a16:creationId xmlns:a16="http://schemas.microsoft.com/office/drawing/2014/main" id="{367DF2B0-330D-46A5-BB92-725126412B60}"/>
                </a:ext>
              </a:extLst>
            </p:cNvPr>
            <p:cNvSpPr txBox="1"/>
            <p:nvPr/>
          </p:nvSpPr>
          <p:spPr>
            <a:xfrm rot="21313239">
              <a:off x="8226251" y="3055476"/>
              <a:ext cx="25676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BH" sz="4000" b="1" dirty="0">
                  <a:latin typeface="A Massir Ballpoint" panose="00000100000000000000" pitchFamily="2" charset="-78"/>
                  <a:cs typeface="A Massir Ballpoint" panose="00000100000000000000" pitchFamily="2" charset="-78"/>
                </a:rPr>
                <a:t>لَذيذة</a:t>
              </a:r>
              <a:endParaRPr lang="en-AE" sz="4000" b="1" dirty="0">
                <a:latin typeface="A Massir Ballpoint" panose="00000100000000000000" pitchFamily="2" charset="-78"/>
                <a:cs typeface="A Massir Ballpoint" panose="00000100000000000000" pitchFamily="2" charset="-78"/>
              </a:endParaRPr>
            </a:p>
          </p:txBody>
        </p:sp>
      </p:grpSp>
      <p:pic>
        <p:nvPicPr>
          <p:cNvPr id="18" name="صورة 20">
            <a:hlinkClick r:id="rId8" action="ppaction://hlinksldjump"/>
            <a:extLst>
              <a:ext uri="{FF2B5EF4-FFF2-40B4-BE49-F238E27FC236}">
                <a16:creationId xmlns:a16="http://schemas.microsoft.com/office/drawing/2014/main" id="{69B3AC3B-48E7-4359-B6AB-1112BD64B0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40" cy="5486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5AC2F3A-C6F0-43B3-8DA1-3161482E076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9600" b="72100" l="36375" r="56500">
                        <a14:foregroundMark x1="52000" y1="71400" x2="38750" y2="71000"/>
                        <a14:foregroundMark x1="52000" y1="59600" x2="52000" y2="59600"/>
                        <a14:foregroundMark x1="52500" y1="60200" x2="48250" y2="62600"/>
                        <a14:foregroundMark x1="48250" y1="63500" x2="41125" y2="69700"/>
                        <a14:foregroundMark x1="40875" y1="69700" x2="44875" y2="64500"/>
                        <a14:foregroundMark x1="43750" y1="65000" x2="38875" y2="71600"/>
                        <a14:foregroundMark x1="38875" y1="71600" x2="38000" y2="72100"/>
                        <a14:foregroundMark x1="56500" y1="70800" x2="56500" y2="70800"/>
                        <a14:foregroundMark x1="50625" y1="61900" x2="52250" y2="60900"/>
                        <a14:foregroundMark x1="52250" y1="60900" x2="48500" y2="62100"/>
                      </a14:backgroundRemoval>
                    </a14:imgEffect>
                  </a14:imgLayer>
                </a14:imgProps>
              </a:ext>
            </a:extLst>
          </a:blip>
          <a:srcRect l="34929" t="55365" r="40949" b="29684"/>
          <a:stretch/>
        </p:blipFill>
        <p:spPr>
          <a:xfrm flipH="1">
            <a:off x="2936685" y="2643034"/>
            <a:ext cx="2295667" cy="1923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مربع نص 23">
            <a:extLst>
              <a:ext uri="{FF2B5EF4-FFF2-40B4-BE49-F238E27FC236}">
                <a16:creationId xmlns:a16="http://schemas.microsoft.com/office/drawing/2014/main" id="{C972D782-9F06-4387-BF3C-9B143EC416CD}"/>
              </a:ext>
            </a:extLst>
          </p:cNvPr>
          <p:cNvSpPr txBox="1"/>
          <p:nvPr/>
        </p:nvSpPr>
        <p:spPr>
          <a:xfrm>
            <a:off x="2573869" y="4567645"/>
            <a:ext cx="3299791" cy="70788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BH" sz="4000" dirty="0">
                <a:latin typeface="A Massir Ballpoint" panose="00000100000000000000" pitchFamily="2" charset="-78"/>
                <a:cs typeface="(AH) Manal Black" pitchFamily="2" charset="-78"/>
              </a:rPr>
              <a:t>مَعنى كَلِمة " </a:t>
            </a:r>
            <a:r>
              <a:rPr lang="ar-BH" sz="4000" dirty="0">
                <a:solidFill>
                  <a:srgbClr val="C00000"/>
                </a:solidFill>
                <a:latin typeface="A Massir Ballpoint" panose="00000100000000000000" pitchFamily="2" charset="-78"/>
                <a:cs typeface="(AH) Manal Black" pitchFamily="2" charset="-78"/>
              </a:rPr>
              <a:t>نُجَرِّب</a:t>
            </a:r>
            <a:r>
              <a:rPr lang="ar-BH" sz="4000" dirty="0">
                <a:latin typeface="A Massir Ballpoint" panose="00000100000000000000" pitchFamily="2" charset="-78"/>
                <a:cs typeface="(AH) Manal Black" pitchFamily="2" charset="-78"/>
              </a:rPr>
              <a:t> "</a:t>
            </a:r>
            <a:endParaRPr lang="en-AE" sz="4000" dirty="0">
              <a:latin typeface="A Massir Ballpoint" panose="00000100000000000000" pitchFamily="2" charset="-78"/>
              <a:cs typeface="(AH) Manal Black" pitchFamily="2" charset="-78"/>
            </a:endParaRPr>
          </a:p>
        </p:txBody>
      </p:sp>
      <p:pic>
        <p:nvPicPr>
          <p:cNvPr id="21" name="zapsplat_cartoon_ascend_vibraphone_happy_fun_cheeky_musical_64754">
            <a:hlinkClick r:id="" action="ppaction://media"/>
            <a:extLst>
              <a:ext uri="{FF2B5EF4-FFF2-40B4-BE49-F238E27FC236}">
                <a16:creationId xmlns:a16="http://schemas.microsoft.com/office/drawing/2014/main" id="{903097FA-8400-4902-B991-9ED1739BA6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7809" y="-810995"/>
            <a:ext cx="609600" cy="609600"/>
          </a:xfrm>
          <a:prstGeom prst="rect">
            <a:avLst/>
          </a:prstGeom>
        </p:spPr>
      </p:pic>
      <p:pic>
        <p:nvPicPr>
          <p:cNvPr id="22" name="Picture 2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B5E2334-E605-42C3-832C-85E68754D21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6" y="4114145"/>
            <a:ext cx="658837" cy="2957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Picture 22" descr="A picture containing person&#10;&#10;Description automatically generated">
            <a:extLst>
              <a:ext uri="{FF2B5EF4-FFF2-40B4-BE49-F238E27FC236}">
                <a16:creationId xmlns:a16="http://schemas.microsoft.com/office/drawing/2014/main" id="{4A3BC5BF-A2E7-4325-9908-25B78639974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08" y="473196"/>
            <a:ext cx="604454" cy="4405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24" name="Table 38">
            <a:extLst>
              <a:ext uri="{FF2B5EF4-FFF2-40B4-BE49-F238E27FC236}">
                <a16:creationId xmlns:a16="http://schemas.microsoft.com/office/drawing/2014/main" id="{B492BDA1-EB6D-47D6-90E5-FB6725707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2333101"/>
              </p:ext>
            </p:extLst>
          </p:nvPr>
        </p:nvGraphicFramePr>
        <p:xfrm>
          <a:off x="555778" y="440638"/>
          <a:ext cx="658835" cy="59767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464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570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6873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567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4410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80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apsplat_multimedia_game_digital_hard_error_incorect_530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apsplat_multimedia_game_digital_hard_error_incorect_530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apsplat_cartoon_ascend_climb_fast_mallet_005_4522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صح">
            <a:extLst>
              <a:ext uri="{FF2B5EF4-FFF2-40B4-BE49-F238E27FC236}">
                <a16:creationId xmlns:a16="http://schemas.microsoft.com/office/drawing/2014/main" id="{23C7D0C3-8D09-4AB1-806B-3B5ACA3870A6}"/>
              </a:ext>
            </a:extLst>
          </p:cNvPr>
          <p:cNvGrpSpPr/>
          <p:nvPr/>
        </p:nvGrpSpPr>
        <p:grpSpPr>
          <a:xfrm>
            <a:off x="7928479" y="2186665"/>
            <a:ext cx="3188169" cy="2391127"/>
            <a:chOff x="8120636" y="4374808"/>
            <a:chExt cx="3188169" cy="2391127"/>
          </a:xfrm>
        </p:grpSpPr>
        <p:pic>
          <p:nvPicPr>
            <p:cNvPr id="6" name="صورة 9">
              <a:extLst>
                <a:ext uri="{FF2B5EF4-FFF2-40B4-BE49-F238E27FC236}">
                  <a16:creationId xmlns:a16="http://schemas.microsoft.com/office/drawing/2014/main" id="{BE7EF597-89AD-4B6D-B596-8E611770CC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0636" y="4374808"/>
              <a:ext cx="3188169" cy="2391127"/>
            </a:xfrm>
            <a:prstGeom prst="rect">
              <a:avLst/>
            </a:prstGeom>
          </p:spPr>
        </p:pic>
        <p:sp>
          <p:nvSpPr>
            <p:cNvPr id="7" name="مربع نص 14">
              <a:extLst>
                <a:ext uri="{FF2B5EF4-FFF2-40B4-BE49-F238E27FC236}">
                  <a16:creationId xmlns:a16="http://schemas.microsoft.com/office/drawing/2014/main" id="{43C7ECD7-A2C3-497C-9973-2BD03C7A36AC}"/>
                </a:ext>
              </a:extLst>
            </p:cNvPr>
            <p:cNvSpPr txBox="1"/>
            <p:nvPr/>
          </p:nvSpPr>
          <p:spPr>
            <a:xfrm rot="21313239">
              <a:off x="8291781" y="5265650"/>
              <a:ext cx="27113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BH" sz="3600" b="1" dirty="0">
                  <a:latin typeface="A Massir Ballpoint" panose="00000100000000000000" pitchFamily="2" charset="-78"/>
                  <a:cs typeface="A Massir Ballpoint" panose="00000100000000000000" pitchFamily="2" charset="-78"/>
                </a:rPr>
                <a:t>لَذيذة</a:t>
              </a:r>
              <a:endParaRPr lang="en-AE" sz="3600" b="1" dirty="0">
                <a:latin typeface="A Massir Ballpoint" panose="00000100000000000000" pitchFamily="2" charset="-78"/>
                <a:cs typeface="A Massir Ballpoint" panose="00000100000000000000" pitchFamily="2" charset="-78"/>
              </a:endParaRPr>
            </a:p>
          </p:txBody>
        </p:sp>
      </p:grpSp>
      <p:grpSp>
        <p:nvGrpSpPr>
          <p:cNvPr id="8" name="خطأ 1">
            <a:extLst>
              <a:ext uri="{FF2B5EF4-FFF2-40B4-BE49-F238E27FC236}">
                <a16:creationId xmlns:a16="http://schemas.microsoft.com/office/drawing/2014/main" id="{9E642A73-4AB8-4BE5-B427-F35C981E64D5}"/>
              </a:ext>
            </a:extLst>
          </p:cNvPr>
          <p:cNvGrpSpPr/>
          <p:nvPr/>
        </p:nvGrpSpPr>
        <p:grpSpPr>
          <a:xfrm>
            <a:off x="8114010" y="4400426"/>
            <a:ext cx="3188169" cy="2391127"/>
            <a:chOff x="7815836" y="-92065"/>
            <a:chExt cx="3188169" cy="2391127"/>
          </a:xfrm>
        </p:grpSpPr>
        <p:pic>
          <p:nvPicPr>
            <p:cNvPr id="9" name="صورة 5">
              <a:extLst>
                <a:ext uri="{FF2B5EF4-FFF2-40B4-BE49-F238E27FC236}">
                  <a16:creationId xmlns:a16="http://schemas.microsoft.com/office/drawing/2014/main" id="{FC7D4A86-42BB-487E-9036-C9DA657C7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5836" y="-92065"/>
              <a:ext cx="3188169" cy="2391127"/>
            </a:xfrm>
            <a:prstGeom prst="rect">
              <a:avLst/>
            </a:prstGeom>
          </p:spPr>
        </p:pic>
        <p:sp>
          <p:nvSpPr>
            <p:cNvPr id="10" name="مربع نص 12">
              <a:extLst>
                <a:ext uri="{FF2B5EF4-FFF2-40B4-BE49-F238E27FC236}">
                  <a16:creationId xmlns:a16="http://schemas.microsoft.com/office/drawing/2014/main" id="{E5E68BEC-F99A-4AB8-A4E5-BB70F63865D7}"/>
                </a:ext>
              </a:extLst>
            </p:cNvPr>
            <p:cNvSpPr txBox="1"/>
            <p:nvPr/>
          </p:nvSpPr>
          <p:spPr>
            <a:xfrm rot="21313239">
              <a:off x="8109415" y="712311"/>
              <a:ext cx="25676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BH" sz="4000" b="1" dirty="0">
                  <a:latin typeface="A Massir Ballpoint" panose="00000100000000000000" pitchFamily="2" charset="-78"/>
                  <a:cs typeface="A Massir Ballpoint" panose="00000100000000000000" pitchFamily="2" charset="-78"/>
                </a:rPr>
                <a:t>لَيِّنَة</a:t>
              </a:r>
              <a:endParaRPr lang="en-AE" sz="4000" b="1" dirty="0">
                <a:latin typeface="A Massir Ballpoint" panose="00000100000000000000" pitchFamily="2" charset="-78"/>
                <a:cs typeface="A Massir Ballpoint" panose="00000100000000000000" pitchFamily="2" charset="-78"/>
              </a:endParaRPr>
            </a:p>
          </p:txBody>
        </p:sp>
      </p:grpSp>
      <p:grpSp>
        <p:nvGrpSpPr>
          <p:cNvPr id="11" name="خطأ 2">
            <a:extLst>
              <a:ext uri="{FF2B5EF4-FFF2-40B4-BE49-F238E27FC236}">
                <a16:creationId xmlns:a16="http://schemas.microsoft.com/office/drawing/2014/main" id="{DDC31143-6CE6-45EF-8A81-3946881E4FFE}"/>
              </a:ext>
            </a:extLst>
          </p:cNvPr>
          <p:cNvGrpSpPr/>
          <p:nvPr/>
        </p:nvGrpSpPr>
        <p:grpSpPr>
          <a:xfrm>
            <a:off x="7829090" y="-10092"/>
            <a:ext cx="3188169" cy="2391127"/>
            <a:chOff x="7968236" y="2176518"/>
            <a:chExt cx="3188169" cy="2391127"/>
          </a:xfrm>
        </p:grpSpPr>
        <p:pic>
          <p:nvPicPr>
            <p:cNvPr id="12" name="صورة 8">
              <a:extLst>
                <a:ext uri="{FF2B5EF4-FFF2-40B4-BE49-F238E27FC236}">
                  <a16:creationId xmlns:a16="http://schemas.microsoft.com/office/drawing/2014/main" id="{FEA6BE60-D197-481D-B401-C5211F2BCDE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8236" y="2176518"/>
              <a:ext cx="3188169" cy="2391127"/>
            </a:xfrm>
            <a:prstGeom prst="rect">
              <a:avLst/>
            </a:prstGeom>
          </p:spPr>
        </p:pic>
        <p:sp>
          <p:nvSpPr>
            <p:cNvPr id="13" name="مربع نص 13">
              <a:extLst>
                <a:ext uri="{FF2B5EF4-FFF2-40B4-BE49-F238E27FC236}">
                  <a16:creationId xmlns:a16="http://schemas.microsoft.com/office/drawing/2014/main" id="{4FB5F906-E620-4DF9-AC8C-D9DA98AE7972}"/>
                </a:ext>
              </a:extLst>
            </p:cNvPr>
            <p:cNvSpPr txBox="1"/>
            <p:nvPr/>
          </p:nvSpPr>
          <p:spPr>
            <a:xfrm rot="21313239">
              <a:off x="8226251" y="3055476"/>
              <a:ext cx="25676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BH" sz="4000" b="1" dirty="0">
                  <a:latin typeface="A Massir Ballpoint" panose="00000100000000000000" pitchFamily="2" charset="-78"/>
                  <a:cs typeface="A Massir Ballpoint" panose="00000100000000000000" pitchFamily="2" charset="-78"/>
                </a:rPr>
                <a:t>طَرِيَّة</a:t>
              </a:r>
              <a:endParaRPr lang="en-AE" sz="4000" b="1" dirty="0">
                <a:latin typeface="A Massir Ballpoint" panose="00000100000000000000" pitchFamily="2" charset="-78"/>
                <a:cs typeface="A Massir Ballpoint" panose="00000100000000000000" pitchFamily="2" charset="-78"/>
              </a:endParaRPr>
            </a:p>
          </p:txBody>
        </p:sp>
      </p:grpSp>
      <p:pic>
        <p:nvPicPr>
          <p:cNvPr id="14" name="zapsplat_cartoon_ascend_vibraphone_happy_fun_cheeky_musical_64754">
            <a:hlinkClick r:id="" action="ppaction://media"/>
            <a:extLst>
              <a:ext uri="{FF2B5EF4-FFF2-40B4-BE49-F238E27FC236}">
                <a16:creationId xmlns:a16="http://schemas.microsoft.com/office/drawing/2014/main" id="{9ABF46B0-305C-491E-8D64-E84A8E44FB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809" y="-810995"/>
            <a:ext cx="609600" cy="609600"/>
          </a:xfrm>
          <a:prstGeom prst="rect">
            <a:avLst/>
          </a:prstGeom>
        </p:spPr>
      </p:pic>
      <p:pic>
        <p:nvPicPr>
          <p:cNvPr id="15" name="صورة 20">
            <a:hlinkClick r:id="rId9" action="ppaction://hlinksldjump"/>
            <a:extLst>
              <a:ext uri="{FF2B5EF4-FFF2-40B4-BE49-F238E27FC236}">
                <a16:creationId xmlns:a16="http://schemas.microsoft.com/office/drawing/2014/main" id="{48048102-E1CF-4357-8481-7569B42C6C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50" y="0"/>
            <a:ext cx="548640" cy="5486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0F9E801-76C1-431C-8B99-A08B350FD2B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9600" b="72100" l="36375" r="56500">
                        <a14:foregroundMark x1="52000" y1="71400" x2="38750" y2="71000"/>
                        <a14:foregroundMark x1="52000" y1="59600" x2="52000" y2="59600"/>
                        <a14:foregroundMark x1="52500" y1="60200" x2="48250" y2="62600"/>
                        <a14:foregroundMark x1="48250" y1="63500" x2="41125" y2="69700"/>
                        <a14:foregroundMark x1="40875" y1="69700" x2="44875" y2="64500"/>
                        <a14:foregroundMark x1="43750" y1="65000" x2="38875" y2="71600"/>
                        <a14:foregroundMark x1="38875" y1="71600" x2="38000" y2="72100"/>
                        <a14:foregroundMark x1="56500" y1="70800" x2="56500" y2="70800"/>
                        <a14:foregroundMark x1="50625" y1="61900" x2="52250" y2="60900"/>
                        <a14:foregroundMark x1="52250" y1="60900" x2="48500" y2="62100"/>
                      </a14:backgroundRemoval>
                    </a14:imgEffect>
                  </a14:imgLayer>
                </a14:imgProps>
              </a:ext>
            </a:extLst>
          </a:blip>
          <a:srcRect l="34929" t="55365" r="40949" b="29684"/>
          <a:stretch/>
        </p:blipFill>
        <p:spPr>
          <a:xfrm flipH="1">
            <a:off x="2936685" y="2643034"/>
            <a:ext cx="2295667" cy="1923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مربع نص 23">
            <a:extLst>
              <a:ext uri="{FF2B5EF4-FFF2-40B4-BE49-F238E27FC236}">
                <a16:creationId xmlns:a16="http://schemas.microsoft.com/office/drawing/2014/main" id="{B05985E3-3421-44D6-A374-242F73869BE4}"/>
              </a:ext>
            </a:extLst>
          </p:cNvPr>
          <p:cNvSpPr txBox="1"/>
          <p:nvPr/>
        </p:nvSpPr>
        <p:spPr>
          <a:xfrm>
            <a:off x="2573869" y="4567645"/>
            <a:ext cx="3299791" cy="70788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BH" sz="4000" dirty="0">
                <a:latin typeface="A Massir Ballpoint" panose="00000100000000000000" pitchFamily="2" charset="-78"/>
                <a:cs typeface="(AH) Manal Black" pitchFamily="2" charset="-78"/>
              </a:rPr>
              <a:t>معنى كلمة "</a:t>
            </a:r>
            <a:r>
              <a:rPr lang="ar-BH" sz="4000" dirty="0">
                <a:solidFill>
                  <a:srgbClr val="C00000"/>
                </a:solidFill>
                <a:latin typeface="A Massir Ballpoint" panose="00000100000000000000" pitchFamily="2" charset="-78"/>
                <a:cs typeface="(AH) Manal Black" pitchFamily="2" charset="-78"/>
              </a:rPr>
              <a:t>شَهِيَّة</a:t>
            </a:r>
            <a:r>
              <a:rPr lang="ar-BH" sz="4000" dirty="0">
                <a:latin typeface="A Massir Ballpoint" panose="00000100000000000000" pitchFamily="2" charset="-78"/>
                <a:cs typeface="(AH) Manal Black" pitchFamily="2" charset="-78"/>
              </a:rPr>
              <a:t> " </a:t>
            </a:r>
            <a:endParaRPr lang="en-AE" sz="4000" dirty="0">
              <a:latin typeface="A Massir Ballpoint" panose="00000100000000000000" pitchFamily="2" charset="-78"/>
              <a:cs typeface="(AH) Manal Black" pitchFamily="2" charset="-78"/>
            </a:endParaRPr>
          </a:p>
        </p:txBody>
      </p:sp>
      <p:pic>
        <p:nvPicPr>
          <p:cNvPr id="19" name="Picture 1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56A4D11-D188-45A4-ACA6-28BD1BD045F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6" y="4114145"/>
            <a:ext cx="658837" cy="2957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Picture 19" descr="A picture containing person&#10;&#10;Description automatically generated">
            <a:extLst>
              <a:ext uri="{FF2B5EF4-FFF2-40B4-BE49-F238E27FC236}">
                <a16:creationId xmlns:a16="http://schemas.microsoft.com/office/drawing/2014/main" id="{707361C3-1654-4470-A168-86C138053E5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08" y="473196"/>
            <a:ext cx="604454" cy="4405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21" name="Table 38">
            <a:extLst>
              <a:ext uri="{FF2B5EF4-FFF2-40B4-BE49-F238E27FC236}">
                <a16:creationId xmlns:a16="http://schemas.microsoft.com/office/drawing/2014/main" id="{4327D2F6-C697-4E53-A660-67D2E607C7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2333101"/>
              </p:ext>
            </p:extLst>
          </p:nvPr>
        </p:nvGraphicFramePr>
        <p:xfrm>
          <a:off x="555778" y="440638"/>
          <a:ext cx="658835" cy="59767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464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570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6873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567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1101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apsplat_multimedia_game_digital_hard_error_incorect_530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apsplat_multimedia_game_digital_hard_error_incorect_530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apsplat_cartoon_ascend_climb_fast_mallet_005_4522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203F772-38C1-40D1-B059-B49497D6F58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9600" b="72100" l="36375" r="56500">
                        <a14:foregroundMark x1="52000" y1="71400" x2="38750" y2="71000"/>
                        <a14:foregroundMark x1="52000" y1="59600" x2="52000" y2="59600"/>
                        <a14:foregroundMark x1="52500" y1="60200" x2="48250" y2="62600"/>
                        <a14:foregroundMark x1="48250" y1="63500" x2="41125" y2="69700"/>
                        <a14:foregroundMark x1="40875" y1="69700" x2="44875" y2="64500"/>
                        <a14:foregroundMark x1="43750" y1="65000" x2="38875" y2="71600"/>
                        <a14:foregroundMark x1="38875" y1="71600" x2="38000" y2="72100"/>
                        <a14:foregroundMark x1="56500" y1="70800" x2="56500" y2="70800"/>
                        <a14:foregroundMark x1="50625" y1="61900" x2="52250" y2="60900"/>
                        <a14:foregroundMark x1="52250" y1="60900" x2="48500" y2="62100"/>
                      </a14:backgroundRemoval>
                    </a14:imgEffect>
                  </a14:imgLayer>
                </a14:imgProps>
              </a:ext>
            </a:extLst>
          </a:blip>
          <a:srcRect l="34929" t="55365" r="40949" b="29684"/>
          <a:stretch/>
        </p:blipFill>
        <p:spPr>
          <a:xfrm flipH="1">
            <a:off x="2936685" y="2643034"/>
            <a:ext cx="2295667" cy="1923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مربع نص 23">
            <a:extLst>
              <a:ext uri="{FF2B5EF4-FFF2-40B4-BE49-F238E27FC236}">
                <a16:creationId xmlns:a16="http://schemas.microsoft.com/office/drawing/2014/main" id="{4D236449-0D39-4939-B7F0-C021E7E1C86C}"/>
              </a:ext>
            </a:extLst>
          </p:cNvPr>
          <p:cNvSpPr txBox="1"/>
          <p:nvPr/>
        </p:nvSpPr>
        <p:spPr>
          <a:xfrm>
            <a:off x="2573869" y="4567645"/>
            <a:ext cx="3299791" cy="70788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BH" sz="4000" dirty="0">
                <a:latin typeface="A Massir Ballpoint" panose="00000100000000000000" pitchFamily="2" charset="-78"/>
                <a:cs typeface="(AH) Manal Black" pitchFamily="2" charset="-78"/>
              </a:rPr>
              <a:t>معنى كلمة "</a:t>
            </a:r>
            <a:r>
              <a:rPr lang="ar-BH" sz="4000" dirty="0">
                <a:solidFill>
                  <a:srgbClr val="C00000"/>
                </a:solidFill>
                <a:latin typeface="A Massir Ballpoint" panose="00000100000000000000" pitchFamily="2" charset="-78"/>
                <a:cs typeface="(AH) Manal Black" pitchFamily="2" charset="-78"/>
              </a:rPr>
              <a:t>طَرِيَّة</a:t>
            </a:r>
            <a:r>
              <a:rPr lang="ar-BH" sz="4000" dirty="0">
                <a:latin typeface="A Massir Ballpoint" panose="00000100000000000000" pitchFamily="2" charset="-78"/>
                <a:cs typeface="(AH) Manal Black" pitchFamily="2" charset="-78"/>
              </a:rPr>
              <a:t>"</a:t>
            </a:r>
            <a:endParaRPr lang="en-AE" sz="4000" dirty="0">
              <a:latin typeface="A Massir Ballpoint" panose="00000100000000000000" pitchFamily="2" charset="-78"/>
              <a:cs typeface="(AH) Manal Black" pitchFamily="2" charset="-78"/>
            </a:endParaRPr>
          </a:p>
        </p:txBody>
      </p:sp>
      <p:pic>
        <p:nvPicPr>
          <p:cNvPr id="8" name="zapsplat_cartoon_ascend_vibraphone_happy_fun_cheeky_musical_64754">
            <a:hlinkClick r:id="" action="ppaction://media"/>
            <a:extLst>
              <a:ext uri="{FF2B5EF4-FFF2-40B4-BE49-F238E27FC236}">
                <a16:creationId xmlns:a16="http://schemas.microsoft.com/office/drawing/2014/main" id="{E914DF40-6715-4843-8ACA-BEC025C3CB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809" y="-810995"/>
            <a:ext cx="609600" cy="609600"/>
          </a:xfrm>
          <a:prstGeom prst="rect">
            <a:avLst/>
          </a:prstGeom>
        </p:spPr>
      </p:pic>
      <p:grpSp>
        <p:nvGrpSpPr>
          <p:cNvPr id="9" name="صح">
            <a:extLst>
              <a:ext uri="{FF2B5EF4-FFF2-40B4-BE49-F238E27FC236}">
                <a16:creationId xmlns:a16="http://schemas.microsoft.com/office/drawing/2014/main" id="{6BCD689B-382E-404B-B446-70D113E7EF1D}"/>
              </a:ext>
            </a:extLst>
          </p:cNvPr>
          <p:cNvGrpSpPr/>
          <p:nvPr/>
        </p:nvGrpSpPr>
        <p:grpSpPr>
          <a:xfrm>
            <a:off x="7815836" y="-92066"/>
            <a:ext cx="3188169" cy="2391127"/>
            <a:chOff x="8120636" y="4374808"/>
            <a:chExt cx="3188169" cy="2391127"/>
          </a:xfrm>
        </p:grpSpPr>
        <p:pic>
          <p:nvPicPr>
            <p:cNvPr id="10" name="صورة 9">
              <a:extLst>
                <a:ext uri="{FF2B5EF4-FFF2-40B4-BE49-F238E27FC236}">
                  <a16:creationId xmlns:a16="http://schemas.microsoft.com/office/drawing/2014/main" id="{F8EF61B7-525B-4590-A866-D84C5FEC2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0636" y="4374808"/>
              <a:ext cx="3188169" cy="2391127"/>
            </a:xfrm>
            <a:prstGeom prst="rect">
              <a:avLst/>
            </a:prstGeom>
          </p:spPr>
        </p:pic>
        <p:sp>
          <p:nvSpPr>
            <p:cNvPr id="11" name="مربع نص 14">
              <a:extLst>
                <a:ext uri="{FF2B5EF4-FFF2-40B4-BE49-F238E27FC236}">
                  <a16:creationId xmlns:a16="http://schemas.microsoft.com/office/drawing/2014/main" id="{F9E1F926-73B1-4503-885E-360C15A82EB4}"/>
                </a:ext>
              </a:extLst>
            </p:cNvPr>
            <p:cNvSpPr txBox="1"/>
            <p:nvPr/>
          </p:nvSpPr>
          <p:spPr>
            <a:xfrm rot="21313239">
              <a:off x="8291781" y="5265650"/>
              <a:ext cx="27113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BH" sz="3600" b="1" dirty="0">
                  <a:latin typeface="A Massir Ballpoint" panose="00000100000000000000" pitchFamily="2" charset="-78"/>
                  <a:cs typeface="A Massir Ballpoint" panose="00000100000000000000" pitchFamily="2" charset="-78"/>
                </a:rPr>
                <a:t>لَيِّنة</a:t>
              </a:r>
              <a:endParaRPr lang="en-AE" sz="3600" b="1" dirty="0">
                <a:latin typeface="A Massir Ballpoint" panose="00000100000000000000" pitchFamily="2" charset="-78"/>
                <a:cs typeface="A Massir Ballpoint" panose="00000100000000000000" pitchFamily="2" charset="-78"/>
              </a:endParaRPr>
            </a:p>
          </p:txBody>
        </p:sp>
      </p:grpSp>
      <p:grpSp>
        <p:nvGrpSpPr>
          <p:cNvPr id="12" name="خطأ 1">
            <a:extLst>
              <a:ext uri="{FF2B5EF4-FFF2-40B4-BE49-F238E27FC236}">
                <a16:creationId xmlns:a16="http://schemas.microsoft.com/office/drawing/2014/main" id="{B8A7CBA8-032D-4C9E-B29B-3A00A715CC53}"/>
              </a:ext>
            </a:extLst>
          </p:cNvPr>
          <p:cNvGrpSpPr/>
          <p:nvPr/>
        </p:nvGrpSpPr>
        <p:grpSpPr>
          <a:xfrm>
            <a:off x="8114010" y="4400426"/>
            <a:ext cx="3188169" cy="2391127"/>
            <a:chOff x="7815836" y="-92065"/>
            <a:chExt cx="3188169" cy="2391127"/>
          </a:xfrm>
        </p:grpSpPr>
        <p:pic>
          <p:nvPicPr>
            <p:cNvPr id="13" name="صورة 5">
              <a:extLst>
                <a:ext uri="{FF2B5EF4-FFF2-40B4-BE49-F238E27FC236}">
                  <a16:creationId xmlns:a16="http://schemas.microsoft.com/office/drawing/2014/main" id="{9A1496E6-7DAA-4596-A577-120F88D305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5836" y="-92065"/>
              <a:ext cx="3188169" cy="2391127"/>
            </a:xfrm>
            <a:prstGeom prst="rect">
              <a:avLst/>
            </a:prstGeom>
          </p:spPr>
        </p:pic>
        <p:sp>
          <p:nvSpPr>
            <p:cNvPr id="14" name="مربع نص 12">
              <a:extLst>
                <a:ext uri="{FF2B5EF4-FFF2-40B4-BE49-F238E27FC236}">
                  <a16:creationId xmlns:a16="http://schemas.microsoft.com/office/drawing/2014/main" id="{212DF433-91DA-4713-BF6E-11B0885E66E9}"/>
                </a:ext>
              </a:extLst>
            </p:cNvPr>
            <p:cNvSpPr txBox="1"/>
            <p:nvPr/>
          </p:nvSpPr>
          <p:spPr>
            <a:xfrm rot="21313239">
              <a:off x="8109415" y="712311"/>
              <a:ext cx="25676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BH" sz="4000" b="1" dirty="0">
                  <a:latin typeface="A Massir Ballpoint" panose="00000100000000000000" pitchFamily="2" charset="-78"/>
                  <a:cs typeface="A Massir Ballpoint" panose="00000100000000000000" pitchFamily="2" charset="-78"/>
                </a:rPr>
                <a:t>لَذيذة</a:t>
              </a:r>
              <a:endParaRPr lang="en-AE" sz="4000" b="1" dirty="0">
                <a:latin typeface="A Massir Ballpoint" panose="00000100000000000000" pitchFamily="2" charset="-78"/>
                <a:cs typeface="A Massir Ballpoint" panose="00000100000000000000" pitchFamily="2" charset="-78"/>
              </a:endParaRPr>
            </a:p>
          </p:txBody>
        </p:sp>
      </p:grpSp>
      <p:grpSp>
        <p:nvGrpSpPr>
          <p:cNvPr id="15" name="خطأ 2">
            <a:extLst>
              <a:ext uri="{FF2B5EF4-FFF2-40B4-BE49-F238E27FC236}">
                <a16:creationId xmlns:a16="http://schemas.microsoft.com/office/drawing/2014/main" id="{9F0B3B0C-D469-4D19-B8CF-877FC63FE259}"/>
              </a:ext>
            </a:extLst>
          </p:cNvPr>
          <p:cNvGrpSpPr/>
          <p:nvPr/>
        </p:nvGrpSpPr>
        <p:grpSpPr>
          <a:xfrm>
            <a:off x="7968236" y="2176518"/>
            <a:ext cx="3188169" cy="2391127"/>
            <a:chOff x="7968236" y="2176518"/>
            <a:chExt cx="3188169" cy="2391127"/>
          </a:xfrm>
        </p:grpSpPr>
        <p:pic>
          <p:nvPicPr>
            <p:cNvPr id="16" name="صورة 8">
              <a:extLst>
                <a:ext uri="{FF2B5EF4-FFF2-40B4-BE49-F238E27FC236}">
                  <a16:creationId xmlns:a16="http://schemas.microsoft.com/office/drawing/2014/main" id="{B072E1D0-7A02-4120-BA3B-FEABD9B55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8236" y="2176518"/>
              <a:ext cx="3188169" cy="2391127"/>
            </a:xfrm>
            <a:prstGeom prst="rect">
              <a:avLst/>
            </a:prstGeom>
          </p:spPr>
        </p:pic>
        <p:sp>
          <p:nvSpPr>
            <p:cNvPr id="17" name="مربع نص 13">
              <a:extLst>
                <a:ext uri="{FF2B5EF4-FFF2-40B4-BE49-F238E27FC236}">
                  <a16:creationId xmlns:a16="http://schemas.microsoft.com/office/drawing/2014/main" id="{C3D4A8AB-AAF4-47DE-B21B-ED901D96E434}"/>
                </a:ext>
              </a:extLst>
            </p:cNvPr>
            <p:cNvSpPr txBox="1"/>
            <p:nvPr/>
          </p:nvSpPr>
          <p:spPr>
            <a:xfrm rot="21313239">
              <a:off x="8226251" y="3055476"/>
              <a:ext cx="25676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BH" sz="4000" b="1" dirty="0">
                  <a:latin typeface="A Massir Ballpoint" panose="00000100000000000000" pitchFamily="2" charset="-78"/>
                  <a:cs typeface="A Massir Ballpoint" panose="00000100000000000000" pitchFamily="2" charset="-78"/>
                </a:rPr>
                <a:t>نُجرب</a:t>
              </a:r>
              <a:endParaRPr lang="en-AE" sz="4000" b="1" dirty="0">
                <a:latin typeface="A Massir Ballpoint" panose="00000100000000000000" pitchFamily="2" charset="-78"/>
                <a:cs typeface="A Massir Ballpoint" panose="00000100000000000000" pitchFamily="2" charset="-78"/>
              </a:endParaRPr>
            </a:p>
          </p:txBody>
        </p:sp>
      </p:grpSp>
      <p:pic>
        <p:nvPicPr>
          <p:cNvPr id="18" name="zapsplat_cartoon_ascend_vibraphone_happy_fun_cheeky_musical_64754">
            <a:hlinkClick r:id="" action="ppaction://media"/>
            <a:extLst>
              <a:ext uri="{FF2B5EF4-FFF2-40B4-BE49-F238E27FC236}">
                <a16:creationId xmlns:a16="http://schemas.microsoft.com/office/drawing/2014/main" id="{8E93D5F8-C19B-45ED-98C0-D7EBD6B98C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809" y="-810995"/>
            <a:ext cx="609600" cy="609600"/>
          </a:xfrm>
          <a:prstGeom prst="rect">
            <a:avLst/>
          </a:prstGeom>
        </p:spPr>
      </p:pic>
      <p:pic>
        <p:nvPicPr>
          <p:cNvPr id="19" name="صورة 20">
            <a:hlinkClick r:id="rId11" action="ppaction://hlinksldjump"/>
            <a:extLst>
              <a:ext uri="{FF2B5EF4-FFF2-40B4-BE49-F238E27FC236}">
                <a16:creationId xmlns:a16="http://schemas.microsoft.com/office/drawing/2014/main" id="{5046E9B1-CF61-46F7-B645-AA6AE23A0D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8" y="0"/>
            <a:ext cx="548640" cy="548640"/>
          </a:xfrm>
          <a:prstGeom prst="rect">
            <a:avLst/>
          </a:prstGeom>
        </p:spPr>
      </p:pic>
      <p:pic>
        <p:nvPicPr>
          <p:cNvPr id="20" name="Picture 1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69C77A4-A07C-431D-BB7D-1EC70B9DD15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6" y="4114145"/>
            <a:ext cx="658837" cy="2957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Picture 20" descr="A picture containing person&#10;&#10;Description automatically generated">
            <a:extLst>
              <a:ext uri="{FF2B5EF4-FFF2-40B4-BE49-F238E27FC236}">
                <a16:creationId xmlns:a16="http://schemas.microsoft.com/office/drawing/2014/main" id="{D98AE5ED-DA5A-4043-A742-35C897266C6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08" y="473196"/>
            <a:ext cx="604454" cy="4405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22" name="Table 38">
            <a:extLst>
              <a:ext uri="{FF2B5EF4-FFF2-40B4-BE49-F238E27FC236}">
                <a16:creationId xmlns:a16="http://schemas.microsoft.com/office/drawing/2014/main" id="{A0FD4497-3802-447D-9448-47D074107D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2333101"/>
              </p:ext>
            </p:extLst>
          </p:nvPr>
        </p:nvGraphicFramePr>
        <p:xfrm>
          <a:off x="555778" y="440638"/>
          <a:ext cx="658835" cy="597672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464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5701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6873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242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567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99143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80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apsplat_multimedia_game_digital_hard_error_incorect_530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apsplat_multimedia_game_digital_hard_error_incorect_530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zapsplat_cartoon_ascend_climb_fast_mallet_005_4522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A0C157-9530-43A5-92DE-687BF41727EE}"/>
              </a:ext>
            </a:extLst>
          </p:cNvPr>
          <p:cNvSpPr txBox="1"/>
          <p:nvPr/>
        </p:nvSpPr>
        <p:spPr>
          <a:xfrm>
            <a:off x="6889750" y="546714"/>
            <a:ext cx="46076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6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u="sng" dirty="0">
                <a:cs typeface="(AH) Manal Black" pitchFamily="2" charset="-78"/>
              </a:rPr>
              <a:t> أهداف درس اليوم:</a:t>
            </a:r>
            <a:endParaRPr lang="en-US" sz="3600" u="sng" dirty="0">
              <a:cs typeface="(AH) Manal Black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B54003-5684-466F-A396-FE5B31F86EED}"/>
              </a:ext>
            </a:extLst>
          </p:cNvPr>
          <p:cNvSpPr txBox="1"/>
          <p:nvPr/>
        </p:nvSpPr>
        <p:spPr>
          <a:xfrm>
            <a:off x="3599231" y="1924563"/>
            <a:ext cx="4441478" cy="64633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3600" dirty="0">
                <a:solidFill>
                  <a:srgbClr val="FF0000"/>
                </a:solidFill>
                <a:cs typeface="(AH) Manal Black" pitchFamily="2" charset="-78"/>
              </a:rPr>
              <a:t>* هل </a:t>
            </a:r>
            <a:r>
              <a:rPr lang="ar-BH" sz="3600" dirty="0">
                <a:cs typeface="(AH) Manal Black" pitchFamily="2" charset="-78"/>
              </a:rPr>
              <a:t>حققنا أهداف الدَّرس</a:t>
            </a:r>
            <a:r>
              <a:rPr lang="ar-BH" sz="3600" dirty="0">
                <a:ln w="0"/>
                <a:cs typeface="(AH) Manal Black" pitchFamily="2" charset="-78"/>
              </a:rPr>
              <a:t>؟</a:t>
            </a:r>
            <a:endParaRPr lang="en-US" sz="3600" dirty="0">
              <a:ln w="0"/>
              <a:cs typeface="(AH) Manal Black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47D513-E6EA-4C9E-B493-5B322A410189}"/>
              </a:ext>
            </a:extLst>
          </p:cNvPr>
          <p:cNvSpPr txBox="1"/>
          <p:nvPr/>
        </p:nvSpPr>
        <p:spPr>
          <a:xfrm>
            <a:off x="2414953" y="3429000"/>
            <a:ext cx="73620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200000"/>
              </a:lnSpc>
            </a:pPr>
            <a:r>
              <a:rPr lang="ar-BH" sz="3200" dirty="0">
                <a:cs typeface="(AH) Manal Black" pitchFamily="2" charset="-78"/>
              </a:rPr>
              <a:t>- نُفَسِّرُ الكَلِماتِ مُسْتَعينًا بِسِياقِها وَمُرادِفاتِها وَأَضْدادِها وَمُحيطِها اللُّغَوِيِّ.</a:t>
            </a:r>
          </a:p>
        </p:txBody>
      </p:sp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B2BFD14-F91C-47F9-9403-34F7BD5FB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78" y="5048991"/>
            <a:ext cx="640258" cy="4569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 descr="A picture containing person&#10;&#10;Description automatically generated">
            <a:extLst>
              <a:ext uri="{FF2B5EF4-FFF2-40B4-BE49-F238E27FC236}">
                <a16:creationId xmlns:a16="http://schemas.microsoft.com/office/drawing/2014/main" id="{FF561C14-9FE1-48E9-81C5-18713363D5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78" y="431716"/>
            <a:ext cx="658834" cy="4569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0" name="Table 38">
            <a:extLst>
              <a:ext uri="{FF2B5EF4-FFF2-40B4-BE49-F238E27FC236}">
                <a16:creationId xmlns:a16="http://schemas.microsoft.com/office/drawing/2014/main" id="{B59EA7C0-74CA-49FB-B261-5A6E704616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8079556"/>
              </p:ext>
            </p:extLst>
          </p:nvPr>
        </p:nvGraphicFramePr>
        <p:xfrm>
          <a:off x="558801" y="431716"/>
          <a:ext cx="658835" cy="59945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601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70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6992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42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669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054932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6629F67-D9F0-4153-8A34-F7D66BE658ED}"/>
              </a:ext>
            </a:extLst>
          </p:cNvPr>
          <p:cNvSpPr/>
          <p:nvPr/>
        </p:nvSpPr>
        <p:spPr>
          <a:xfrm>
            <a:off x="7284449" y="1777265"/>
            <a:ext cx="13981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/>
            <a:r>
              <a:rPr lang="ar-BH" sz="3600" u="sng" dirty="0">
                <a:cs typeface="(AH) Manal Black" pitchFamily="2" charset="-78"/>
              </a:rPr>
              <a:t>1. </a:t>
            </a:r>
            <a:r>
              <a:rPr lang="ar-BH" sz="3600" u="sng" dirty="0">
                <a:solidFill>
                  <a:srgbClr val="FF0000"/>
                </a:solidFill>
                <a:cs typeface="(AH) Manal Black" pitchFamily="2" charset="-78"/>
              </a:rPr>
              <a:t>رَ</a:t>
            </a:r>
            <a:r>
              <a:rPr lang="ar-BH" sz="3600" u="sng" dirty="0">
                <a:cs typeface="(AH) Manal Black" pitchFamily="2" charset="-78"/>
              </a:rPr>
              <a:t>قائق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50BB06C-E562-415C-B663-28E7E2A71EEB}"/>
              </a:ext>
            </a:extLst>
          </p:cNvPr>
          <p:cNvSpPr/>
          <p:nvPr/>
        </p:nvSpPr>
        <p:spPr>
          <a:xfrm>
            <a:off x="7042977" y="3024496"/>
            <a:ext cx="17107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/>
            <a:r>
              <a:rPr lang="ar-BH" sz="3600" u="sng" dirty="0">
                <a:cs typeface="(AH) Manal Black" pitchFamily="2" charset="-78"/>
              </a:rPr>
              <a:t>2. </a:t>
            </a:r>
            <a:r>
              <a:rPr lang="ar-BH" sz="3600" u="sng" dirty="0">
                <a:solidFill>
                  <a:srgbClr val="FF0000"/>
                </a:solidFill>
                <a:cs typeface="(AH) Manal Black" pitchFamily="2" charset="-78"/>
              </a:rPr>
              <a:t>مُ</a:t>
            </a:r>
            <a:r>
              <a:rPr lang="ar-BH" sz="3600" u="sng" dirty="0">
                <a:cs typeface="(AH) Manal Black" pitchFamily="2" charset="-78"/>
              </a:rPr>
              <a:t>قَرْمَشَةٌ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4BD32D-F7EF-4A3C-B419-67F14D5DB738}"/>
              </a:ext>
            </a:extLst>
          </p:cNvPr>
          <p:cNvSpPr/>
          <p:nvPr/>
        </p:nvSpPr>
        <p:spPr>
          <a:xfrm>
            <a:off x="4253373" y="1803416"/>
            <a:ext cx="15263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/>
            <a:r>
              <a:rPr lang="ar-BH" sz="3600" u="sng" dirty="0">
                <a:cs typeface="(AH) Manal Black" pitchFamily="2" charset="-78"/>
              </a:rPr>
              <a:t>3. </a:t>
            </a:r>
            <a:r>
              <a:rPr lang="ar-BH" sz="3600" u="sng" dirty="0">
                <a:solidFill>
                  <a:srgbClr val="FF0000"/>
                </a:solidFill>
                <a:cs typeface="(AH) Manal Black" pitchFamily="2" charset="-78"/>
              </a:rPr>
              <a:t>قَ</a:t>
            </a:r>
            <a:r>
              <a:rPr lang="ar-BH" sz="3600" u="sng" dirty="0">
                <a:cs typeface="(AH) Manal Black" pitchFamily="2" charset="-78"/>
              </a:rPr>
              <a:t>ضَمَتْ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B68AB2-707F-4620-AB7D-E88F52AD09CD}"/>
              </a:ext>
            </a:extLst>
          </p:cNvPr>
          <p:cNvSpPr/>
          <p:nvPr/>
        </p:nvSpPr>
        <p:spPr>
          <a:xfrm>
            <a:off x="4095898" y="3024496"/>
            <a:ext cx="14350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/>
            <a:r>
              <a:rPr lang="ar-BH" sz="3600" u="sng" dirty="0">
                <a:cs typeface="(AH) Manal Black" pitchFamily="2" charset="-78"/>
              </a:rPr>
              <a:t>4.</a:t>
            </a:r>
            <a:r>
              <a:rPr lang="ar-BH" sz="3600" u="sng" dirty="0">
                <a:solidFill>
                  <a:srgbClr val="FF0000"/>
                </a:solidFill>
                <a:cs typeface="(AH) Manal Black" pitchFamily="2" charset="-78"/>
              </a:rPr>
              <a:t> نُ</a:t>
            </a:r>
            <a:r>
              <a:rPr lang="ar-BH" sz="3600" u="sng" dirty="0">
                <a:cs typeface="(AH) Manal Black" pitchFamily="2" charset="-78"/>
              </a:rPr>
              <a:t>جَرِّبُ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2637D3-665E-4E97-A0BB-37F7819F1FB9}"/>
              </a:ext>
            </a:extLst>
          </p:cNvPr>
          <p:cNvSpPr/>
          <p:nvPr/>
        </p:nvSpPr>
        <p:spPr>
          <a:xfrm>
            <a:off x="7378297" y="4245576"/>
            <a:ext cx="13131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/>
            <a:r>
              <a:rPr lang="ar-BH" sz="3600" u="sng" dirty="0">
                <a:cs typeface="(AH) Manal Black" pitchFamily="2" charset="-78"/>
              </a:rPr>
              <a:t>5. </a:t>
            </a:r>
            <a:r>
              <a:rPr lang="ar-BH" sz="3600" u="sng" dirty="0">
                <a:solidFill>
                  <a:srgbClr val="FF0000"/>
                </a:solidFill>
                <a:cs typeface="(AH) Manal Black" pitchFamily="2" charset="-78"/>
              </a:rPr>
              <a:t>ش</a:t>
            </a:r>
            <a:r>
              <a:rPr lang="ar-BH" sz="3600" u="sng" dirty="0">
                <a:cs typeface="(AH) Manal Black" pitchFamily="2" charset="-78"/>
              </a:rPr>
              <a:t>َهِيَّةٌ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704729-0807-400A-AFC1-F60F8E23DF24}"/>
              </a:ext>
            </a:extLst>
          </p:cNvPr>
          <p:cNvSpPr/>
          <p:nvPr/>
        </p:nvSpPr>
        <p:spPr>
          <a:xfrm>
            <a:off x="7290132" y="5418668"/>
            <a:ext cx="14013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/>
            <a:r>
              <a:rPr lang="ar-BH" sz="3600" u="sng" dirty="0">
                <a:cs typeface="(AH) Manal Black" pitchFamily="2" charset="-78"/>
              </a:rPr>
              <a:t>6. </a:t>
            </a:r>
            <a:r>
              <a:rPr lang="ar-BH" sz="3600" u="sng" dirty="0">
                <a:solidFill>
                  <a:srgbClr val="FF0000"/>
                </a:solidFill>
                <a:cs typeface="(AH) Manal Black" pitchFamily="2" charset="-78"/>
              </a:rPr>
              <a:t>طَ</a:t>
            </a:r>
            <a:r>
              <a:rPr lang="ar-BH" sz="3600" u="sng" dirty="0">
                <a:cs typeface="(AH) Manal Black" pitchFamily="2" charset="-78"/>
              </a:rPr>
              <a:t>رِيَّةٌ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68200F-0A5C-48D8-A3CA-75AA757B397E}"/>
              </a:ext>
            </a:extLst>
          </p:cNvPr>
          <p:cNvSpPr/>
          <p:nvPr/>
        </p:nvSpPr>
        <p:spPr>
          <a:xfrm>
            <a:off x="3830093" y="4245576"/>
            <a:ext cx="21355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/>
            <a:r>
              <a:rPr lang="ar-BH" sz="3600" u="sng" dirty="0">
                <a:cs typeface="(AH) Manal Black" pitchFamily="2" charset="-78"/>
              </a:rPr>
              <a:t>7. </a:t>
            </a:r>
            <a:r>
              <a:rPr lang="ar-BH" sz="3600" u="sng" dirty="0">
                <a:solidFill>
                  <a:srgbClr val="FF0000"/>
                </a:solidFill>
                <a:cs typeface="(AH) Manal Black" pitchFamily="2" charset="-78"/>
              </a:rPr>
              <a:t>م</a:t>
            </a:r>
            <a:r>
              <a:rPr lang="ar-BH" sz="3600" u="sng" dirty="0">
                <a:cs typeface="(AH) Manal Black" pitchFamily="2" charset="-78"/>
              </a:rPr>
              <a:t>ا لّذَّ وَطاب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036515-5515-4CE9-81D7-BF1C52CD2B56}"/>
              </a:ext>
            </a:extLst>
          </p:cNvPr>
          <p:cNvSpPr/>
          <p:nvPr/>
        </p:nvSpPr>
        <p:spPr>
          <a:xfrm>
            <a:off x="4081206" y="5404322"/>
            <a:ext cx="14398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/>
            <a:r>
              <a:rPr lang="ar-BH" sz="3600" u="sng" dirty="0">
                <a:cs typeface="(AH) Manal Black" pitchFamily="2" charset="-78"/>
              </a:rPr>
              <a:t>8.</a:t>
            </a:r>
            <a:r>
              <a:rPr lang="ar-BH" sz="3600" u="sng" dirty="0">
                <a:solidFill>
                  <a:srgbClr val="FF0000"/>
                </a:solidFill>
                <a:cs typeface="(AH) Manal Black" pitchFamily="2" charset="-78"/>
              </a:rPr>
              <a:t> شَ</a:t>
            </a:r>
            <a:r>
              <a:rPr lang="ar-BH" sz="3600" u="sng" dirty="0">
                <a:cs typeface="(AH) Manal Black" pitchFamily="2" charset="-78"/>
              </a:rPr>
              <a:t>هَقَتِ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35114B-F5B5-40B0-8AE0-6CD89686B242}"/>
              </a:ext>
            </a:extLst>
          </p:cNvPr>
          <p:cNvSpPr/>
          <p:nvPr/>
        </p:nvSpPr>
        <p:spPr>
          <a:xfrm>
            <a:off x="8014963" y="665729"/>
            <a:ext cx="23294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sz="32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200" u="sng" dirty="0">
                <a:solidFill>
                  <a:prstClr val="black"/>
                </a:solidFill>
                <a:cs typeface="(AH) Manal Black" pitchFamily="2" charset="-78"/>
              </a:rPr>
              <a:t>اقرأ الْمُفْردات : </a:t>
            </a:r>
            <a:endParaRPr lang="en-US" sz="1200" dirty="0"/>
          </a:p>
        </p:txBody>
      </p:sp>
      <p:pic>
        <p:nvPicPr>
          <p:cNvPr id="12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24412BB4-BF7E-4498-AD3E-A7D82AA490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60984" y="5572376"/>
            <a:ext cx="914400" cy="762955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5273A4B-87BB-41F8-9768-F4B618822B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32" y="4460754"/>
            <a:ext cx="658834" cy="5834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 descr="A picture containing person&#10;&#10;Description automatically generated">
            <a:extLst>
              <a:ext uri="{FF2B5EF4-FFF2-40B4-BE49-F238E27FC236}">
                <a16:creationId xmlns:a16="http://schemas.microsoft.com/office/drawing/2014/main" id="{89DA19DA-3A6E-4642-9AEF-43A8D7F378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461114"/>
            <a:ext cx="658834" cy="4569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5" name="Table 38">
            <a:extLst>
              <a:ext uri="{FF2B5EF4-FFF2-40B4-BE49-F238E27FC236}">
                <a16:creationId xmlns:a16="http://schemas.microsoft.com/office/drawing/2014/main" id="{BA5251A4-EFC4-4D4B-97A4-550A0AA52B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552884"/>
              </p:ext>
            </p:extLst>
          </p:nvPr>
        </p:nvGraphicFramePr>
        <p:xfrm>
          <a:off x="547440" y="435128"/>
          <a:ext cx="658835" cy="59877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5495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6532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6946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7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630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44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6299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7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68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2" grpId="0"/>
      <p:bldP spid="3" grpId="0"/>
      <p:bldP spid="5" grpId="0"/>
      <p:bldP spid="7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766787-4575-4857-8A4D-1DC3233005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420" y="892802"/>
            <a:ext cx="8163499" cy="5007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BABAA4-EAEA-4C9E-87DD-232BD256291E}"/>
              </a:ext>
            </a:extLst>
          </p:cNvPr>
          <p:cNvSpPr txBox="1"/>
          <p:nvPr/>
        </p:nvSpPr>
        <p:spPr>
          <a:xfrm>
            <a:off x="3056425" y="1086288"/>
            <a:ext cx="6873487" cy="8309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4800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BH" sz="4800" u="sng" dirty="0">
                <a:cs typeface="(AH) Manal Black" pitchFamily="2" charset="-78"/>
              </a:rPr>
              <a:t>عَبِّر عَنْ شُعورَك يا بَطَل</a:t>
            </a:r>
            <a:r>
              <a:rPr lang="en-US" sz="4800" u="sng" dirty="0">
                <a:cs typeface="(AH) Manal Black" pitchFamily="2" charset="-78"/>
              </a:rPr>
              <a:t>:</a:t>
            </a:r>
            <a:endParaRPr lang="en-US" sz="5400" u="sng" dirty="0">
              <a:cs typeface="(AH) Manal Black" pitchFamily="2" charset="-78"/>
            </a:endParaRPr>
          </a:p>
        </p:txBody>
      </p: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00EB5F9-6701-47B6-BC2C-A08E96213C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99" y="5535307"/>
            <a:ext cx="658834" cy="5834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 descr="A picture containing person&#10;&#10;Description automatically generated">
            <a:extLst>
              <a:ext uri="{FF2B5EF4-FFF2-40B4-BE49-F238E27FC236}">
                <a16:creationId xmlns:a16="http://schemas.microsoft.com/office/drawing/2014/main" id="{345F35F3-3545-4B07-97E2-5B2F8D782B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" y="461114"/>
            <a:ext cx="658834" cy="4569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1" name="Table 38">
            <a:extLst>
              <a:ext uri="{FF2B5EF4-FFF2-40B4-BE49-F238E27FC236}">
                <a16:creationId xmlns:a16="http://schemas.microsoft.com/office/drawing/2014/main" id="{4D90921F-3DD6-48A8-B1DA-30E9FBC31D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5364504"/>
              </p:ext>
            </p:extLst>
          </p:nvPr>
        </p:nvGraphicFramePr>
        <p:xfrm>
          <a:off x="558799" y="461114"/>
          <a:ext cx="658835" cy="59877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5495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6532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6946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353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630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0100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7" name="click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D0FF57A-A2B4-4A0F-A78B-C22E75F3C2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29" y="1360551"/>
            <a:ext cx="638401" cy="5057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" name="Picture 22" descr="A picture containing person&#10;&#10;Description automatically generated">
            <a:extLst>
              <a:ext uri="{FF2B5EF4-FFF2-40B4-BE49-F238E27FC236}">
                <a16:creationId xmlns:a16="http://schemas.microsoft.com/office/drawing/2014/main" id="{96B0B82A-53C9-46CA-A435-DF21AECA90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31" y="424205"/>
            <a:ext cx="688436" cy="469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24" name="Table 38">
            <a:extLst>
              <a:ext uri="{FF2B5EF4-FFF2-40B4-BE49-F238E27FC236}">
                <a16:creationId xmlns:a16="http://schemas.microsoft.com/office/drawing/2014/main" id="{BA455F11-2DF5-448E-AF19-0184F56875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8054727"/>
              </p:ext>
            </p:extLst>
          </p:nvPr>
        </p:nvGraphicFramePr>
        <p:xfrm>
          <a:off x="571130" y="426515"/>
          <a:ext cx="688436" cy="60049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8436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681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782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062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728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9E36C529-5B9A-4EE6-8141-76D6EC76F8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9" b="97868" l="10000" r="90000">
                        <a14:foregroundMark x1="37375" y1="3412" x2="37375" y2="3412"/>
                        <a14:foregroundMark x1="18125" y1="87313" x2="55125" y2="87846"/>
                        <a14:foregroundMark x1="55125" y1="87846" x2="79250" y2="87313"/>
                        <a14:foregroundMark x1="79250" y1="87313" x2="80375" y2="87313"/>
                        <a14:foregroundMark x1="77000" y1="97974" x2="77000" y2="97974"/>
                        <a14:foregroundMark x1="33500" y1="959" x2="33500" y2="95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77242" y="534267"/>
            <a:ext cx="1737360" cy="1776375"/>
          </a:xfrm>
          <a:prstGeom prst="rect">
            <a:avLst/>
          </a:prstGeom>
        </p:spPr>
      </p:pic>
      <p:sp>
        <p:nvSpPr>
          <p:cNvPr id="26" name="مربع نص 22">
            <a:extLst>
              <a:ext uri="{FF2B5EF4-FFF2-40B4-BE49-F238E27FC236}">
                <a16:creationId xmlns:a16="http://schemas.microsoft.com/office/drawing/2014/main" id="{A04A9C05-8F35-49D5-9705-826FC47E9F1F}"/>
              </a:ext>
            </a:extLst>
          </p:cNvPr>
          <p:cNvSpPr txBox="1"/>
          <p:nvPr/>
        </p:nvSpPr>
        <p:spPr>
          <a:xfrm>
            <a:off x="8593065" y="2283371"/>
            <a:ext cx="270571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أسْتَأْذِن قَبْل التَّحدث.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7" name="مربع نص 22">
            <a:extLst>
              <a:ext uri="{FF2B5EF4-FFF2-40B4-BE49-F238E27FC236}">
                <a16:creationId xmlns:a16="http://schemas.microsoft.com/office/drawing/2014/main" id="{F66A6147-7B47-418D-BF06-E99A150501C5}"/>
              </a:ext>
            </a:extLst>
          </p:cNvPr>
          <p:cNvSpPr txBox="1"/>
          <p:nvPr/>
        </p:nvSpPr>
        <p:spPr>
          <a:xfrm>
            <a:off x="6008183" y="3848760"/>
            <a:ext cx="270571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أصْغي جَيِّدًا للدَّرس.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8" name="مربع نص 22">
            <a:extLst>
              <a:ext uri="{FF2B5EF4-FFF2-40B4-BE49-F238E27FC236}">
                <a16:creationId xmlns:a16="http://schemas.microsoft.com/office/drawing/2014/main" id="{0A57B368-E360-44D3-8196-5D937D734E0D}"/>
              </a:ext>
            </a:extLst>
          </p:cNvPr>
          <p:cNvSpPr txBox="1"/>
          <p:nvPr/>
        </p:nvSpPr>
        <p:spPr>
          <a:xfrm>
            <a:off x="3004407" y="6012455"/>
            <a:ext cx="351622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أُحافِظ عَلى نَظافة الصَّف.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9" name="مربع نص 22">
            <a:extLst>
              <a:ext uri="{FF2B5EF4-FFF2-40B4-BE49-F238E27FC236}">
                <a16:creationId xmlns:a16="http://schemas.microsoft.com/office/drawing/2014/main" id="{4781B49B-7BF4-44DE-B5BE-531695541015}"/>
              </a:ext>
            </a:extLst>
          </p:cNvPr>
          <p:cNvSpPr txBox="1"/>
          <p:nvPr/>
        </p:nvSpPr>
        <p:spPr>
          <a:xfrm>
            <a:off x="4510256" y="1882071"/>
            <a:ext cx="2705714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أَلْتَزم بِلِبْس الْكَمامة.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0" name="مربع نص 22">
            <a:extLst>
              <a:ext uri="{FF2B5EF4-FFF2-40B4-BE49-F238E27FC236}">
                <a16:creationId xmlns:a16="http://schemas.microsoft.com/office/drawing/2014/main" id="{88A81DDF-2676-4AB0-8B0D-4803068A8ACA}"/>
              </a:ext>
            </a:extLst>
          </p:cNvPr>
          <p:cNvSpPr txBox="1"/>
          <p:nvPr/>
        </p:nvSpPr>
        <p:spPr>
          <a:xfrm>
            <a:off x="1354689" y="2745036"/>
            <a:ext cx="270571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أَحْرِص على الْجلوس في مَكاني.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1" name="مربع نص 22">
            <a:extLst>
              <a:ext uri="{FF2B5EF4-FFF2-40B4-BE49-F238E27FC236}">
                <a16:creationId xmlns:a16="http://schemas.microsoft.com/office/drawing/2014/main" id="{97A99633-EC81-4F67-96AB-85B53A31719F}"/>
              </a:ext>
            </a:extLst>
          </p:cNvPr>
          <p:cNvSpPr txBox="1"/>
          <p:nvPr/>
        </p:nvSpPr>
        <p:spPr>
          <a:xfrm>
            <a:off x="8384449" y="5643123"/>
            <a:ext cx="309547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Segoe UI Semibold" panose="020B0702040204020203" pitchFamily="34" charset="0"/>
                <a:cs typeface="Segoe UI Semibold" panose="020B0702040204020203" pitchFamily="34" charset="0"/>
              </a:rPr>
              <a:t>لا أُشارِك أَدَواتي الْمدرسية مَعَ زُمَلائي.</a:t>
            </a:r>
            <a:endParaRPr lang="ar-SA" sz="2400" b="1" dirty="0">
              <a:highlight>
                <a:srgbClr val="FFFF00"/>
              </a:highlight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32" name="Picture 31" descr="A picture containing diagram&#10;&#10;Description automatically generated">
            <a:extLst>
              <a:ext uri="{FF2B5EF4-FFF2-40B4-BE49-F238E27FC236}">
                <a16:creationId xmlns:a16="http://schemas.microsoft.com/office/drawing/2014/main" id="{E0F7DB8B-F310-4FD9-9DD1-4BAD0AA62C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65" b="92908" l="3901" r="96809">
                        <a14:foregroundMark x1="3901" y1="52837" x2="3901" y2="52837"/>
                        <a14:foregroundMark x1="3901" y1="52837" x2="6028" y2="56383"/>
                        <a14:foregroundMark x1="8333" y1="63121" x2="8333" y2="63121"/>
                        <a14:foregroundMark x1="8333" y1="60816" x2="12234" y2="70213"/>
                        <a14:foregroundMark x1="32801" y1="89539" x2="50000" y2="93262"/>
                        <a14:foregroundMark x1="50000" y1="93262" x2="67553" y2="88652"/>
                        <a14:foregroundMark x1="90248" y1="65957" x2="91844" y2="55142"/>
                        <a14:foregroundMark x1="96809" y1="54433" x2="96809" y2="54433"/>
                        <a14:foregroundMark x1="73050" y1="8156" x2="73050" y2="8156"/>
                        <a14:foregroundMark x1="65957" y1="5319" x2="65957" y2="5319"/>
                        <a14:foregroundMark x1="46277" y1="8333" x2="50887" y2="5674"/>
                        <a14:foregroundMark x1="68262" y1="6560" x2="73759" y2="4965"/>
                        <a14:foregroundMark x1="82801" y1="7979" x2="78191" y2="136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75489" y="644536"/>
            <a:ext cx="1371600" cy="1371600"/>
          </a:xfrm>
          <a:prstGeom prst="rect">
            <a:avLst/>
          </a:prstGeom>
        </p:spPr>
      </p:pic>
      <p:pic>
        <p:nvPicPr>
          <p:cNvPr id="33" name="Picture 32" descr="Diagram&#10;&#10;Description automatically generated">
            <a:extLst>
              <a:ext uri="{FF2B5EF4-FFF2-40B4-BE49-F238E27FC236}">
                <a16:creationId xmlns:a16="http://schemas.microsoft.com/office/drawing/2014/main" id="{17E84684-0E86-4764-9D1B-4A30EF172D2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5833" l="8611" r="90000">
                        <a14:foregroundMark x1="9167" y1="95833" x2="8611" y2="78611"/>
                        <a14:foregroundMark x1="43333" y1="87222" x2="43333" y2="87222"/>
                        <a14:foregroundMark x1="28333" y1="32222" x2="28333" y2="32222"/>
                        <a14:foregroundMark x1="88333" y1="82778" x2="71667" y2="79722"/>
                        <a14:foregroundMark x1="61111" y1="75278" x2="59444" y2="70833"/>
                        <a14:foregroundMark x1="39444" y1="75556" x2="39444" y2="72500"/>
                        <a14:foregroundMark x1="39722" y1="87500" x2="60833" y2="87500"/>
                        <a14:foregroundMark x1="49444" y1="83889" x2="47500" y2="83611"/>
                        <a14:foregroundMark x1="51389" y1="83611" x2="51389" y2="83611"/>
                        <a14:foregroundMark x1="45556" y1="83056" x2="45556" y2="83056"/>
                        <a14:foregroundMark x1="45556" y1="83056" x2="45556" y2="81389"/>
                        <a14:foregroundMark x1="40000" y1="79722" x2="40000" y2="79722"/>
                        <a14:foregroundMark x1="60556" y1="77500" x2="60556" y2="77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7649" y="644536"/>
            <a:ext cx="2194560" cy="2194560"/>
          </a:xfrm>
          <a:prstGeom prst="rect">
            <a:avLst/>
          </a:prstGeom>
        </p:spPr>
      </p:pic>
      <p:pic>
        <p:nvPicPr>
          <p:cNvPr id="34" name="Picture 3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C6280CB-A0B6-48A6-ADE9-8775CE203E1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17" b="89807" l="9609" r="89858">
                        <a14:foregroundMark x1="9609" y1="80716" x2="9609" y2="80716"/>
                        <a14:foregroundMark x1="34342" y1="70523" x2="44484" y2="73554"/>
                        <a14:foregroundMark x1="70641" y1="53719" x2="71174" y2="46832"/>
                        <a14:foregroundMark x1="89146" y1="59504" x2="89146" y2="59504"/>
                        <a14:foregroundMark x1="89502" y1="54821" x2="89502" y2="54821"/>
                        <a14:foregroundMark x1="89324" y1="51515" x2="89324" y2="51515"/>
                        <a14:foregroundMark x1="87189" y1="48760" x2="87189" y2="48760"/>
                        <a14:foregroundMark x1="83096" y1="50138" x2="83096" y2="50138"/>
                        <a14:foregroundMark x1="36299" y1="58953" x2="32562" y2="54270"/>
                        <a14:foregroundMark x1="17616" y1="47107" x2="17616" y2="47107"/>
                        <a14:foregroundMark x1="22598" y1="48209" x2="22598" y2="48209"/>
                        <a14:foregroundMark x1="22598" y1="49311" x2="22598" y2="49311"/>
                        <a14:foregroundMark x1="16192" y1="52066" x2="16192" y2="52066"/>
                      </a14:backgroundRemoval>
                    </a14:imgEffect>
                  </a14:imgLayer>
                </a14:imgProps>
              </a:ext>
            </a:extLst>
          </a:blip>
          <a:srcRect l="6666" t="18983" r="6666" b="11961"/>
          <a:stretch/>
        </p:blipFill>
        <p:spPr>
          <a:xfrm>
            <a:off x="6647089" y="2537712"/>
            <a:ext cx="1737360" cy="1398884"/>
          </a:xfrm>
          <a:prstGeom prst="rect">
            <a:avLst/>
          </a:prstGeom>
        </p:spPr>
      </p:pic>
      <p:pic>
        <p:nvPicPr>
          <p:cNvPr id="35" name="Picture 34" descr="A group of kids in a classroom&#10;&#10;Description automatically generated with low confidence">
            <a:extLst>
              <a:ext uri="{FF2B5EF4-FFF2-40B4-BE49-F238E27FC236}">
                <a16:creationId xmlns:a16="http://schemas.microsoft.com/office/drawing/2014/main" id="{8F7E6ACA-AF3C-4847-ABC9-5F85C5C653B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03300" y="3772637"/>
            <a:ext cx="1828800" cy="2282753"/>
          </a:xfrm>
          <a:prstGeom prst="rect">
            <a:avLst/>
          </a:prstGeom>
        </p:spPr>
      </p:pic>
      <p:pic>
        <p:nvPicPr>
          <p:cNvPr id="36" name="Picture 35" descr="A picture containing toy&#10;&#10;Description automatically generated">
            <a:extLst>
              <a:ext uri="{FF2B5EF4-FFF2-40B4-BE49-F238E27FC236}">
                <a16:creationId xmlns:a16="http://schemas.microsoft.com/office/drawing/2014/main" id="{EE26A0E3-1A48-4608-BF1E-C29C31E29F7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27660" y1="81407" x2="27660" y2="81407"/>
                        <a14:foregroundMark x1="26950" y1="46231" x2="26950" y2="46231"/>
                        <a14:foregroundMark x1="32801" y1="46734" x2="32801" y2="46734"/>
                        <a14:foregroundMark x1="44681" y1="47739" x2="44681" y2="47739"/>
                        <a14:foregroundMark x1="80674" y1="41206" x2="80674" y2="41206"/>
                        <a14:foregroundMark x1="84043" y1="37940" x2="84043" y2="37940"/>
                        <a14:foregroundMark x1="78723" y1="37186" x2="78723" y2="37186"/>
                        <a14:foregroundMark x1="78014" y1="37186" x2="78014" y2="37186"/>
                        <a14:foregroundMark x1="71986" y1="39950" x2="71986" y2="39950"/>
                        <a14:foregroundMark x1="87766" y1="42211" x2="87766" y2="42211"/>
                        <a14:foregroundMark x1="78369" y1="30905" x2="78369" y2="30905"/>
                        <a14:foregroundMark x1="85993" y1="33417" x2="85993" y2="33417"/>
                        <a14:foregroundMark x1="79610" y1="51508" x2="79610" y2="51508"/>
                        <a14:foregroundMark x1="29255" y1="64824" x2="29255" y2="64824"/>
                        <a14:foregroundMark x1="40426" y1="46482" x2="40426" y2="46482"/>
                        <a14:foregroundMark x1="77128" y1="74623" x2="77128" y2="74623"/>
                        <a14:foregroundMark x1="72872" y1="80905" x2="72872" y2="80905"/>
                        <a14:foregroundMark x1="31028" y1="38693" x2="31028" y2="38693"/>
                        <a14:foregroundMark x1="25000" y1="39950" x2="25000" y2="39950"/>
                        <a14:foregroundMark x1="76064" y1="65075" x2="80496" y2="41960"/>
                        <a14:foregroundMark x1="72695" y1="74874" x2="72695" y2="74874"/>
                        <a14:foregroundMark x1="34043" y1="48995" x2="36879" y2="67085"/>
                      </a14:backgroundRemoval>
                    </a14:imgEffect>
                  </a14:imgLayer>
                </a14:imgProps>
              </a:ext>
            </a:extLst>
          </a:blip>
          <a:srcRect l="12866" t="27576" r="9018" b="11660"/>
          <a:stretch/>
        </p:blipFill>
        <p:spPr>
          <a:xfrm>
            <a:off x="8593065" y="4372177"/>
            <a:ext cx="2651760" cy="145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573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17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64DAD8C-0C7B-4A96-80FB-6FE86A7BC54D}"/>
              </a:ext>
            </a:extLst>
          </p:cNvPr>
          <p:cNvSpPr txBox="1"/>
          <p:nvPr/>
        </p:nvSpPr>
        <p:spPr>
          <a:xfrm>
            <a:off x="9761673" y="711320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b="1" dirty="0">
                <a:latin typeface="Aldhabi" panose="01000000000000000000" pitchFamily="2" charset="-78"/>
                <a:cs typeface="Aldhabi" panose="01000000000000000000" pitchFamily="2" charset="-78"/>
              </a:rPr>
              <a:t>إعداد الْمعلمة / سناء الجعفري.</a:t>
            </a:r>
            <a:endParaRPr lang="en-US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2086E8B1-69E1-4033-88E7-E7CD07A945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09" y="1841553"/>
            <a:ext cx="5070764" cy="519545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884EE1E-A39E-45DB-8CD5-2A2954976A52}"/>
              </a:ext>
            </a:extLst>
          </p:cNvPr>
          <p:cNvSpPr/>
          <p:nvPr/>
        </p:nvSpPr>
        <p:spPr>
          <a:xfrm>
            <a:off x="4754547" y="1841553"/>
            <a:ext cx="580722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400" dirty="0">
                <a:latin typeface="Sakkal Majalla" panose="02000000000000000000" pitchFamily="2" charset="-78"/>
                <a:cs typeface="(AH) Manal Black" pitchFamily="2" charset="-78"/>
              </a:rPr>
              <a:t>للتواصل - المعلمة / سناء الجعفري.</a:t>
            </a:r>
          </a:p>
          <a:p>
            <a:pPr algn="ctr" rtl="1">
              <a:lnSpc>
                <a:spcPct val="150000"/>
              </a:lnSpc>
            </a:pPr>
            <a:r>
              <a:rPr lang="ar-BH" sz="4400" dirty="0" err="1">
                <a:latin typeface="Sakkal Majalla" panose="02000000000000000000" pitchFamily="2" charset="-78"/>
                <a:cs typeface="(AH) Manal Black" pitchFamily="2" charset="-78"/>
              </a:rPr>
              <a:t>تلجرام</a:t>
            </a:r>
            <a:r>
              <a:rPr lang="ar-BH" sz="4400" dirty="0">
                <a:latin typeface="Sakkal Majalla" panose="02000000000000000000" pitchFamily="2" charset="-78"/>
                <a:cs typeface="(AH) Manal Black" pitchFamily="2" charset="-78"/>
              </a:rPr>
              <a:t>: </a:t>
            </a:r>
            <a:r>
              <a:rPr lang="en-US" sz="4400" dirty="0">
                <a:latin typeface="Sakkal Majalla" panose="02000000000000000000" pitchFamily="2" charset="-78"/>
                <a:cs typeface="(AH) Manal Black" pitchFamily="2" charset="-78"/>
              </a:rPr>
              <a:t>t.me/Sanaa21</a:t>
            </a:r>
          </a:p>
          <a:p>
            <a:pPr algn="ctr" rtl="1">
              <a:lnSpc>
                <a:spcPct val="150000"/>
              </a:lnSpc>
            </a:pPr>
            <a:r>
              <a:rPr lang="ar-BH" sz="3200" dirty="0" err="1">
                <a:cs typeface="(AH) Manal Black" pitchFamily="2" charset="-78"/>
              </a:rPr>
              <a:t>انستجرام</a:t>
            </a:r>
            <a:r>
              <a:rPr lang="ar-BH" sz="3200" dirty="0">
                <a:cs typeface="(AH) Manal Black" pitchFamily="2" charset="-78"/>
              </a:rPr>
              <a:t>: </a:t>
            </a:r>
            <a:r>
              <a:rPr lang="en-US" sz="3200" dirty="0">
                <a:cs typeface="(AH) Manal Black" pitchFamily="2" charset="-78"/>
              </a:rPr>
              <a:t>sanaa_ali1</a:t>
            </a:r>
          </a:p>
          <a:p>
            <a:pPr algn="ctr" rtl="1">
              <a:lnSpc>
                <a:spcPct val="150000"/>
              </a:lnSpc>
            </a:pPr>
            <a:r>
              <a:rPr lang="ar-BH" sz="3200" dirty="0">
                <a:effectLst/>
                <a:cs typeface="(AH) Manal Black" pitchFamily="2" charset="-78"/>
              </a:rPr>
              <a:t>واتساب / 0503770211</a:t>
            </a:r>
            <a:endParaRPr lang="ar-SA" sz="3200" dirty="0">
              <a:effectLst/>
              <a:cs typeface="(AH) Manal Black" pitchFamily="2" charset="-78"/>
            </a:endParaRPr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4F6C66B-1868-4899-A480-A9451F9011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89" y="6104550"/>
            <a:ext cx="658834" cy="3054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 descr="A picture containing person&#10;&#10;Description automatically generated">
            <a:extLst>
              <a:ext uri="{FF2B5EF4-FFF2-40B4-BE49-F238E27FC236}">
                <a16:creationId xmlns:a16="http://schemas.microsoft.com/office/drawing/2014/main" id="{C59DB67C-3BFC-4AC4-9669-B31EECFC3A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87" y="414121"/>
            <a:ext cx="658835" cy="4443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2" name="Table 38">
            <a:extLst>
              <a:ext uri="{FF2B5EF4-FFF2-40B4-BE49-F238E27FC236}">
                <a16:creationId xmlns:a16="http://schemas.microsoft.com/office/drawing/2014/main" id="{BB798312-B66B-4808-9EF7-552AB3563D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6190916"/>
              </p:ext>
            </p:extLst>
          </p:nvPr>
        </p:nvGraphicFramePr>
        <p:xfrm>
          <a:off x="551088" y="414122"/>
          <a:ext cx="658835" cy="59958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5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611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71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001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434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676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66068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7" name="click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1E2D2DF3-EE2A-439F-8CCF-C4B1BA5D7581}"/>
              </a:ext>
            </a:extLst>
          </p:cNvPr>
          <p:cNvSpPr txBox="1"/>
          <p:nvPr/>
        </p:nvSpPr>
        <p:spPr>
          <a:xfrm>
            <a:off x="0" y="0"/>
            <a:ext cx="12192000" cy="36435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BC98E38A-569D-496E-A7FD-E12F47AD33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068" b="99349" l="366" r="99122">
                        <a14:foregroundMark x1="22886" y1="45983" x2="67130" y2="56380"/>
                        <a14:foregroundMark x1="22309" y1="45847" x2="22684" y2="45935"/>
                        <a14:foregroundMark x1="44510" y1="59635" x2="36457" y2="78385"/>
                        <a14:foregroundMark x1="36457" y1="78385" x2="34553" y2="90234"/>
                        <a14:foregroundMark x1="34553" y1="90234" x2="37994" y2="91276"/>
                        <a14:foregroundMark x1="1977" y1="95573" x2="28551" y2="89714"/>
                        <a14:foregroundMark x1="28551" y1="89714" x2="97731" y2="90885"/>
                        <a14:foregroundMark x1="96340" y1="85547" x2="93485" y2="50521"/>
                        <a14:foregroundMark x1="60109" y1="45982" x2="53294" y2="46615"/>
                        <a14:foregroundMark x1="60677" y1="45929" x2="60251" y2="45969"/>
                        <a14:foregroundMark x1="53750" y1="38462" x2="35798" y2="36068"/>
                        <a14:foregroundMark x1="952" y1="82422" x2="439" y2="99479"/>
                        <a14:foregroundMark x1="99122" y1="99089" x2="94656" y2="95443"/>
                        <a14:foregroundMark x1="94656" y1="95443" x2="90703" y2="94531"/>
                        <a14:backgroundMark x1="12592" y1="45182" x2="8931" y2="42448"/>
                        <a14:backgroundMark x1="8931" y1="42448" x2="5564" y2="42057"/>
                        <a14:backgroundMark x1="12006" y1="44271" x2="21303" y2="45313"/>
                        <a14:backgroundMark x1="21303" y1="45313" x2="22255" y2="45964"/>
                        <a14:backgroundMark x1="6442" y1="41797" x2="2782" y2="41016"/>
                        <a14:backgroundMark x1="55490" y1="39974" x2="54612" y2="39193"/>
                        <a14:backgroundMark x1="55271" y1="39193" x2="54685" y2="38802"/>
                        <a14:backgroundMark x1="55490" y1="38802" x2="56442" y2="38802"/>
                        <a14:backgroundMark x1="55857" y1="39193" x2="53734" y2="38411"/>
                        <a14:backgroundMark x1="62299" y1="46615" x2="68887" y2="45833"/>
                        <a14:backgroundMark x1="68887" y1="45833" x2="74744" y2="46094"/>
                        <a14:backgroundMark x1="74744" y1="46094" x2="85212" y2="45182"/>
                        <a14:backgroundMark x1="85212" y1="45182" x2="91362" y2="46354"/>
                        <a14:backgroundMark x1="93485" y1="44271" x2="89971" y2="43880"/>
                        <a14:backgroundMark x1="89678" y1="43880" x2="87116" y2="43490"/>
                        <a14:backgroundMark x1="87335" y1="43490" x2="91508" y2="42839"/>
                        <a14:backgroundMark x1="91508" y1="42839" x2="94290" y2="43229"/>
                        <a14:backgroundMark x1="92387" y1="43750" x2="86457" y2="44271"/>
                        <a14:backgroundMark x1="61933" y1="46354" x2="60688" y2="45964"/>
                        <a14:backgroundMark x1="60688" y1="45964" x2="63250" y2="45703"/>
                        <a14:backgroundMark x1="60249" y1="45964" x2="60102" y2="45964"/>
                        <a14:backgroundMark x1="22767" y1="45703" x2="22767" y2="45703"/>
                        <a14:backgroundMark x1="22767" y1="45703" x2="22987" y2="45703"/>
                      </a14:backgroundRemoval>
                    </a14:imgEffect>
                  </a14:imgLayer>
                </a14:imgProps>
              </a:ext>
            </a:extLst>
          </a:blip>
          <a:srcRect t="29668"/>
          <a:stretch/>
        </p:blipFill>
        <p:spPr>
          <a:xfrm>
            <a:off x="0" y="2035277"/>
            <a:ext cx="12192000" cy="4821049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EDE57837-256F-49A7-AA4C-2D71DED07E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068" b="99349" l="366" r="99122">
                        <a14:foregroundMark x1="2855" y1="41276" x2="67130" y2="56380"/>
                        <a14:foregroundMark x1="44510" y1="59635" x2="36457" y2="78385"/>
                        <a14:foregroundMark x1="36457" y1="78385" x2="34553" y2="90234"/>
                        <a14:foregroundMark x1="34553" y1="90234" x2="37994" y2="91276"/>
                        <a14:foregroundMark x1="1977" y1="95573" x2="28551" y2="89714"/>
                        <a14:foregroundMark x1="28551" y1="89714" x2="97731" y2="90885"/>
                        <a14:foregroundMark x1="96340" y1="85547" x2="93485" y2="50521"/>
                        <a14:foregroundMark x1="93924" y1="42839" x2="53294" y2="46615"/>
                        <a14:foregroundMark x1="56296" y1="38802" x2="35798" y2="36068"/>
                        <a14:foregroundMark x1="952" y1="82422" x2="439" y2="99479"/>
                        <a14:foregroundMark x1="99122" y1="99089" x2="94656" y2="95443"/>
                        <a14:foregroundMark x1="94656" y1="95443" x2="90703" y2="94531"/>
                      </a14:backgroundRemoval>
                    </a14:imgEffect>
                  </a14:imgLayer>
                </a14:imgProps>
              </a:ext>
            </a:extLst>
          </a:blip>
          <a:srcRect l="36019" t="76560" r="54846" b="11537"/>
          <a:stretch/>
        </p:blipFill>
        <p:spPr>
          <a:xfrm>
            <a:off x="5329272" y="5275385"/>
            <a:ext cx="1395378" cy="815925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DB310F00-FB50-4139-BF54-382455718D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068" b="99349" l="366" r="99122">
                        <a14:foregroundMark x1="2855" y1="41276" x2="67130" y2="56380"/>
                        <a14:foregroundMark x1="44510" y1="59635" x2="36457" y2="78385"/>
                        <a14:foregroundMark x1="36457" y1="78385" x2="34553" y2="90234"/>
                        <a14:foregroundMark x1="34553" y1="90234" x2="37994" y2="91276"/>
                        <a14:foregroundMark x1="1977" y1="95573" x2="28551" y2="89714"/>
                        <a14:foregroundMark x1="52747" y1="90123" x2="97731" y2="90885"/>
                        <a14:foregroundMark x1="28551" y1="89714" x2="49379" y2="90066"/>
                        <a14:foregroundMark x1="96340" y1="85547" x2="93485" y2="50521"/>
                        <a14:foregroundMark x1="93924" y1="42839" x2="53294" y2="46615"/>
                        <a14:foregroundMark x1="56296" y1="38802" x2="35798" y2="36068"/>
                        <a14:foregroundMark x1="952" y1="82422" x2="439" y2="99479"/>
                        <a14:foregroundMark x1="99122" y1="99089" x2="94656" y2="95443"/>
                        <a14:foregroundMark x1="94656" y1="95443" x2="90703" y2="94531"/>
                        <a14:backgroundMark x1="52562" y1="90495" x2="50732" y2="91797"/>
                        <a14:backgroundMark x1="51464" y1="90365" x2="55417" y2="85417"/>
                        <a14:backgroundMark x1="55417" y1="85417" x2="53075" y2="87500"/>
                        <a14:backgroundMark x1="52635" y1="87630" x2="49634" y2="86458"/>
                        <a14:backgroundMark x1="50805" y1="88672" x2="50293" y2="93229"/>
                      </a14:backgroundRemoval>
                    </a14:imgEffect>
                  </a14:imgLayer>
                </a14:imgProps>
              </a:ext>
            </a:extLst>
          </a:blip>
          <a:srcRect l="54051" t="89515" r="35444" b="2199"/>
          <a:stretch/>
        </p:blipFill>
        <p:spPr>
          <a:xfrm rot="10800000" flipV="1">
            <a:off x="10939642" y="6091311"/>
            <a:ext cx="1252358" cy="765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CC4B32C-2D5D-4C29-896D-260D910B7684}"/>
              </a:ext>
            </a:extLst>
          </p:cNvPr>
          <p:cNvSpPr txBox="1"/>
          <p:nvPr/>
        </p:nvSpPr>
        <p:spPr>
          <a:xfrm>
            <a:off x="0" y="6486993"/>
            <a:ext cx="1674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b="1" dirty="0">
                <a:latin typeface="Aldhabi" panose="01000000000000000000" pitchFamily="2" charset="-78"/>
                <a:cs typeface="Aldhabi" panose="01000000000000000000" pitchFamily="2" charset="-78"/>
              </a:rPr>
              <a:t>إعداد المعلمة / سناء الجعفري.</a:t>
            </a:r>
            <a:endParaRPr lang="en-US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F4DE54-E3B0-463E-AFC3-EFBAE1166B4A}"/>
              </a:ext>
            </a:extLst>
          </p:cNvPr>
          <p:cNvSpPr txBox="1"/>
          <p:nvPr/>
        </p:nvSpPr>
        <p:spPr>
          <a:xfrm>
            <a:off x="-1" y="7240144"/>
            <a:ext cx="16740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b="1" dirty="0">
                <a:latin typeface="Aldhabi" panose="01000000000000000000" pitchFamily="2" charset="-78"/>
                <a:cs typeface="Aldhabi" panose="01000000000000000000" pitchFamily="2" charset="-78"/>
              </a:rPr>
              <a:t>إعداد المعلمة / سناء الجعفري.</a:t>
            </a:r>
            <a:endParaRPr lang="en-US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BD3C4AA-262D-4BFD-9D04-A8079FC4AB52}"/>
              </a:ext>
            </a:extLst>
          </p:cNvPr>
          <p:cNvSpPr/>
          <p:nvPr/>
        </p:nvSpPr>
        <p:spPr>
          <a:xfrm>
            <a:off x="0" y="869266"/>
            <a:ext cx="12192000" cy="952500"/>
          </a:xfrm>
          <a:prstGeom prst="rect">
            <a:avLst/>
          </a:prstGeom>
          <a:solidFill>
            <a:srgbClr val="80D236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5400" dirty="0">
                <a:cs typeface="(AH) Manal Black" pitchFamily="2" charset="-78"/>
              </a:rPr>
              <a:t>ماذا تَرى في الْمِنْظار ؟</a:t>
            </a:r>
            <a:endParaRPr lang="en-US" sz="5400" dirty="0"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841401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E8B755-B335-4EC9-B327-54C3816E46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21" t="30761" b="10887"/>
          <a:stretch/>
        </p:blipFill>
        <p:spPr>
          <a:xfrm flipH="1">
            <a:off x="2686047" y="1473198"/>
            <a:ext cx="6819901" cy="4546599"/>
          </a:xfrm>
          <a:prstGeom prst="rect">
            <a:avLst/>
          </a:prstGeom>
        </p:spPr>
      </p:pic>
      <p:sp>
        <p:nvSpPr>
          <p:cNvPr id="9219" name="Title 20">
            <a:extLst>
              <a:ext uri="{FF2B5EF4-FFF2-40B4-BE49-F238E27FC236}">
                <a16:creationId xmlns:a16="http://schemas.microsoft.com/office/drawing/2014/main" id="{8C71DC26-A30E-4A21-ADCC-A0AA91A84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1" y="479426"/>
            <a:ext cx="8220075" cy="993775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algn="ctr" rtl="1" eaLnBrk="1" hangingPunct="1"/>
            <a:r>
              <a:rPr lang="ar-AE" altLang="en-US" sz="4000" dirty="0">
                <a:latin typeface="Tahoma" panose="020B0604030504040204" pitchFamily="34" charset="0"/>
                <a:cs typeface="(AH) Manal Black" pitchFamily="2" charset="-78"/>
              </a:rPr>
              <a:t>ما الذ</a:t>
            </a:r>
            <a:r>
              <a:rPr lang="ar-BH" altLang="en-US" sz="4000" dirty="0">
                <a:latin typeface="Tahoma" panose="020B0604030504040204" pitchFamily="34" charset="0"/>
                <a:cs typeface="(AH) Manal Black" pitchFamily="2" charset="-78"/>
              </a:rPr>
              <a:t>ِّ</a:t>
            </a:r>
            <a:r>
              <a:rPr lang="ar-AE" altLang="en-US" sz="4000" dirty="0">
                <a:latin typeface="Tahoma" panose="020B0604030504040204" pitchFamily="34" charset="0"/>
                <a:cs typeface="(AH) Manal Black" pitchFamily="2" charset="-78"/>
              </a:rPr>
              <a:t>ي ان</a:t>
            </a:r>
            <a:r>
              <a:rPr lang="ar-BH" altLang="en-US" sz="4000" dirty="0">
                <a:latin typeface="Tahoma" panose="020B0604030504040204" pitchFamily="34" charset="0"/>
                <a:cs typeface="(AH) Manal Black" pitchFamily="2" charset="-78"/>
              </a:rPr>
              <a:t>ْ</a:t>
            </a:r>
            <a:r>
              <a:rPr lang="ar-AE" altLang="en-US" sz="4000" dirty="0">
                <a:latin typeface="Tahoma" panose="020B0604030504040204" pitchFamily="34" charset="0"/>
                <a:cs typeface="(AH) Manal Black" pitchFamily="2" charset="-78"/>
              </a:rPr>
              <a:t>ظ</a:t>
            </a:r>
            <a:r>
              <a:rPr lang="ar-BH" altLang="en-US" sz="4000" dirty="0">
                <a:latin typeface="Tahoma" panose="020B0604030504040204" pitchFamily="34" charset="0"/>
                <a:cs typeface="(AH) Manal Black" pitchFamily="2" charset="-78"/>
              </a:rPr>
              <a:t>ُ</a:t>
            </a:r>
            <a:r>
              <a:rPr lang="ar-AE" altLang="en-US" sz="4000" dirty="0">
                <a:latin typeface="Tahoma" panose="020B0604030504040204" pitchFamily="34" charset="0"/>
                <a:cs typeface="(AH) Manal Black" pitchFamily="2" charset="-78"/>
              </a:rPr>
              <a:t>ر ال</a:t>
            </a:r>
            <a:r>
              <a:rPr lang="ar-BH" altLang="en-US" sz="4000" dirty="0">
                <a:latin typeface="Tahoma" panose="020B0604030504040204" pitchFamily="34" charset="0"/>
                <a:cs typeface="(AH) Manal Black" pitchFamily="2" charset="-78"/>
              </a:rPr>
              <a:t>َ</a:t>
            </a:r>
            <a:r>
              <a:rPr lang="ar-AE" altLang="en-US" sz="4000" dirty="0">
                <a:latin typeface="Tahoma" panose="020B0604030504040204" pitchFamily="34" charset="0"/>
                <a:cs typeface="(AH) Manal Black" pitchFamily="2" charset="-78"/>
              </a:rPr>
              <a:t>ي</a:t>
            </a:r>
            <a:r>
              <a:rPr lang="ar-BH" altLang="en-US" sz="4000" dirty="0">
                <a:latin typeface="Tahoma" panose="020B0604030504040204" pitchFamily="34" charset="0"/>
                <a:cs typeface="(AH) Manal Black" pitchFamily="2" charset="-78"/>
              </a:rPr>
              <a:t>ْ</a:t>
            </a:r>
            <a:r>
              <a:rPr lang="ar-AE" altLang="en-US" sz="4000" dirty="0">
                <a:latin typeface="Tahoma" panose="020B0604030504040204" pitchFamily="34" charset="0"/>
                <a:cs typeface="(AH) Manal Black" pitchFamily="2" charset="-78"/>
              </a:rPr>
              <a:t>ه؟</a:t>
            </a:r>
            <a:endParaRPr lang="en-GB" altLang="en-US" sz="4000" dirty="0">
              <a:cs typeface="(AH) Manal Black" pitchFamily="2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71C2D8-C433-4F86-BE0E-9AB10B8D20B6}"/>
              </a:ext>
            </a:extLst>
          </p:cNvPr>
          <p:cNvSpPr/>
          <p:nvPr/>
        </p:nvSpPr>
        <p:spPr>
          <a:xfrm>
            <a:off x="2686050" y="1473200"/>
            <a:ext cx="3409950" cy="4546600"/>
          </a:xfrm>
          <a:prstGeom prst="rect">
            <a:avLst/>
          </a:prstGeom>
          <a:solidFill>
            <a:srgbClr val="00A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6DF8A2-7FD8-41F9-9FB3-3F54E780C958}"/>
              </a:ext>
            </a:extLst>
          </p:cNvPr>
          <p:cNvSpPr/>
          <p:nvPr/>
        </p:nvSpPr>
        <p:spPr>
          <a:xfrm>
            <a:off x="2686050" y="1473200"/>
            <a:ext cx="6819900" cy="2592388"/>
          </a:xfrm>
          <a:prstGeom prst="rect">
            <a:avLst/>
          </a:prstGeom>
          <a:solidFill>
            <a:srgbClr val="00A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>
              <a:solidFill>
                <a:srgbClr val="9DDDF9"/>
              </a:solidFill>
            </a:endParaRPr>
          </a:p>
        </p:txBody>
      </p:sp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F1A8531-4745-420E-9570-DB5BDDD6F4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08" y="2927017"/>
            <a:ext cx="608157" cy="6463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 descr="A picture containing person&#10;&#10;Description automatically generated">
            <a:extLst>
              <a:ext uri="{FF2B5EF4-FFF2-40B4-BE49-F238E27FC236}">
                <a16:creationId xmlns:a16="http://schemas.microsoft.com/office/drawing/2014/main" id="{8D6430C1-D590-4FC6-9422-9E0A997DAA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08" y="395923"/>
            <a:ext cx="666549" cy="442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3" name="Table 38">
            <a:extLst>
              <a:ext uri="{FF2B5EF4-FFF2-40B4-BE49-F238E27FC236}">
                <a16:creationId xmlns:a16="http://schemas.microsoft.com/office/drawing/2014/main" id="{89DC9C9F-CD71-4870-8E71-D7B37120C9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2283554"/>
              </p:ext>
            </p:extLst>
          </p:nvPr>
        </p:nvGraphicFramePr>
        <p:xfrm>
          <a:off x="515924" y="395924"/>
          <a:ext cx="658833" cy="60322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3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891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9886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التهيئة الحافزة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عنوان الدرس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2444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7988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8851">
                <a:tc>
                  <a:txBody>
                    <a:bodyPr/>
                    <a:lstStyle/>
                    <a:p>
                      <a:pPr algn="ctr" rtl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0 0.2844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21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6 L 0.37413 3.7037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9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B809295-982E-43DC-B543-3CB6DD9252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21" t="30761" b="10887"/>
          <a:stretch/>
        </p:blipFill>
        <p:spPr>
          <a:xfrm flipH="1">
            <a:off x="2686047" y="1473198"/>
            <a:ext cx="6819901" cy="454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2423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9">
            <a:extLst>
              <a:ext uri="{FF2B5EF4-FFF2-40B4-BE49-F238E27FC236}">
                <a16:creationId xmlns:a16="http://schemas.microsoft.com/office/drawing/2014/main" id="{4886BCE5-9A32-4E61-93A2-FAEB6163262A}"/>
              </a:ext>
            </a:extLst>
          </p:cNvPr>
          <p:cNvGrpSpPr/>
          <p:nvPr/>
        </p:nvGrpSpPr>
        <p:grpSpPr>
          <a:xfrm>
            <a:off x="8318565" y="2525199"/>
            <a:ext cx="2725148" cy="2149561"/>
            <a:chOff x="8224749" y="3149512"/>
            <a:chExt cx="2725148" cy="2115186"/>
          </a:xfrm>
        </p:grpSpPr>
        <p:pic>
          <p:nvPicPr>
            <p:cNvPr id="3" name="صورة 13">
              <a:extLst>
                <a:ext uri="{FF2B5EF4-FFF2-40B4-BE49-F238E27FC236}">
                  <a16:creationId xmlns:a16="http://schemas.microsoft.com/office/drawing/2014/main" id="{CF0543C7-506D-48D6-9A73-2F213C6FB9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475"/>
            <a:stretch/>
          </p:blipFill>
          <p:spPr>
            <a:xfrm>
              <a:off x="8224749" y="3149512"/>
              <a:ext cx="2725148" cy="2069968"/>
            </a:xfrm>
            <a:prstGeom prst="rect">
              <a:avLst/>
            </a:prstGeom>
          </p:spPr>
        </p:pic>
        <p:sp>
          <p:nvSpPr>
            <p:cNvPr id="4" name="مربع نص 18">
              <a:extLst>
                <a:ext uri="{FF2B5EF4-FFF2-40B4-BE49-F238E27FC236}">
                  <a16:creationId xmlns:a16="http://schemas.microsoft.com/office/drawing/2014/main" id="{A326BD99-9BC5-4E69-995E-42D1DF71C360}"/>
                </a:ext>
              </a:extLst>
            </p:cNvPr>
            <p:cNvSpPr txBox="1"/>
            <p:nvPr/>
          </p:nvSpPr>
          <p:spPr>
            <a:xfrm>
              <a:off x="8614865" y="3402650"/>
              <a:ext cx="1944915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BH" sz="11500" dirty="0">
                  <a:latin typeface="DG Forsha" panose="00000800000000000000" pitchFamily="2" charset="-78"/>
                  <a:cs typeface="DG Forsha" panose="00000800000000000000" pitchFamily="2" charset="-78"/>
                </a:rPr>
                <a:t>سُلْـ</a:t>
              </a:r>
              <a:endParaRPr lang="en-GB" sz="11500" dirty="0">
                <a:latin typeface="DG Forsha" panose="00000800000000000000" pitchFamily="2" charset="-78"/>
                <a:cs typeface="DG Forsha" panose="00000800000000000000" pitchFamily="2" charset="-78"/>
              </a:endParaRPr>
            </a:p>
          </p:txBody>
        </p:sp>
      </p:grpSp>
      <p:grpSp>
        <p:nvGrpSpPr>
          <p:cNvPr id="5" name="مجموعة 20">
            <a:extLst>
              <a:ext uri="{FF2B5EF4-FFF2-40B4-BE49-F238E27FC236}">
                <a16:creationId xmlns:a16="http://schemas.microsoft.com/office/drawing/2014/main" id="{23F4CE81-B7FE-4CB6-A55C-FCE5D7CE86DB}"/>
              </a:ext>
            </a:extLst>
          </p:cNvPr>
          <p:cNvGrpSpPr/>
          <p:nvPr/>
        </p:nvGrpSpPr>
        <p:grpSpPr>
          <a:xfrm>
            <a:off x="4719672" y="2577915"/>
            <a:ext cx="2731245" cy="2145508"/>
            <a:chOff x="4611597" y="3113689"/>
            <a:chExt cx="2731245" cy="2029546"/>
          </a:xfrm>
        </p:grpSpPr>
        <p:pic>
          <p:nvPicPr>
            <p:cNvPr id="6" name="صورة 8">
              <a:extLst>
                <a:ext uri="{FF2B5EF4-FFF2-40B4-BE49-F238E27FC236}">
                  <a16:creationId xmlns:a16="http://schemas.microsoft.com/office/drawing/2014/main" id="{5BA096A9-342A-44BF-8D3F-981297BF0C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565"/>
            <a:stretch/>
          </p:blipFill>
          <p:spPr>
            <a:xfrm>
              <a:off x="4611597" y="3113689"/>
              <a:ext cx="2731245" cy="2029546"/>
            </a:xfrm>
            <a:prstGeom prst="rect">
              <a:avLst/>
            </a:prstGeom>
          </p:spPr>
        </p:pic>
        <p:sp>
          <p:nvSpPr>
            <p:cNvPr id="7" name="مربع نص 26">
              <a:extLst>
                <a:ext uri="{FF2B5EF4-FFF2-40B4-BE49-F238E27FC236}">
                  <a16:creationId xmlns:a16="http://schemas.microsoft.com/office/drawing/2014/main" id="{67FB94B7-2786-4D5F-8DC1-147B982B2AA9}"/>
                </a:ext>
              </a:extLst>
            </p:cNvPr>
            <p:cNvSpPr txBox="1"/>
            <p:nvPr/>
          </p:nvSpPr>
          <p:spPr>
            <a:xfrm>
              <a:off x="4961219" y="3113689"/>
              <a:ext cx="1944915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BH" sz="11500" dirty="0">
                  <a:cs typeface="DG Forsha" panose="00000800000000000000" pitchFamily="2" charset="-78"/>
                </a:rPr>
                <a:t>ـحُـ</a:t>
              </a:r>
              <a:endParaRPr lang="en-GB" sz="11500" dirty="0">
                <a:cs typeface="DG Forsha" panose="00000800000000000000" pitchFamily="2" charset="-78"/>
              </a:endParaRPr>
            </a:p>
          </p:txBody>
        </p:sp>
      </p:grpSp>
      <p:grpSp>
        <p:nvGrpSpPr>
          <p:cNvPr id="8" name="مجموعة 21">
            <a:extLst>
              <a:ext uri="{FF2B5EF4-FFF2-40B4-BE49-F238E27FC236}">
                <a16:creationId xmlns:a16="http://schemas.microsoft.com/office/drawing/2014/main" id="{B92DD771-86A6-4B6D-8AC3-1B82BC3B24F9}"/>
              </a:ext>
            </a:extLst>
          </p:cNvPr>
          <p:cNvGrpSpPr/>
          <p:nvPr/>
        </p:nvGrpSpPr>
        <p:grpSpPr>
          <a:xfrm>
            <a:off x="1285743" y="2525199"/>
            <a:ext cx="2731245" cy="2198224"/>
            <a:chOff x="998445" y="3060973"/>
            <a:chExt cx="2731245" cy="2198224"/>
          </a:xfrm>
        </p:grpSpPr>
        <p:pic>
          <p:nvPicPr>
            <p:cNvPr id="9" name="صورة 16">
              <a:extLst>
                <a:ext uri="{FF2B5EF4-FFF2-40B4-BE49-F238E27FC236}">
                  <a16:creationId xmlns:a16="http://schemas.microsoft.com/office/drawing/2014/main" id="{C933F7C3-FC11-47AC-8837-FF21CC0024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7"/>
            <a:stretch/>
          </p:blipFill>
          <p:spPr>
            <a:xfrm>
              <a:off x="998445" y="3113689"/>
              <a:ext cx="2731245" cy="2145508"/>
            </a:xfrm>
            <a:prstGeom prst="rect">
              <a:avLst/>
            </a:prstGeom>
          </p:spPr>
        </p:pic>
        <p:sp>
          <p:nvSpPr>
            <p:cNvPr id="10" name="مربع نص 27">
              <a:extLst>
                <a:ext uri="{FF2B5EF4-FFF2-40B4-BE49-F238E27FC236}">
                  <a16:creationId xmlns:a16="http://schemas.microsoft.com/office/drawing/2014/main" id="{89946963-52D6-44BB-9861-1816A292CE98}"/>
                </a:ext>
              </a:extLst>
            </p:cNvPr>
            <p:cNvSpPr txBox="1"/>
            <p:nvPr/>
          </p:nvSpPr>
          <p:spPr>
            <a:xfrm>
              <a:off x="1015235" y="3060973"/>
              <a:ext cx="234144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BH" sz="11500" dirty="0">
                  <a:latin typeface="DG Forsha" panose="00000800000000000000" pitchFamily="2" charset="-78"/>
                  <a:cs typeface="DG Forsha" panose="00000800000000000000" pitchFamily="2" charset="-78"/>
                </a:rPr>
                <a:t>ـ</a:t>
              </a:r>
              <a:r>
                <a:rPr lang="ar-BH" sz="11500" dirty="0" err="1">
                  <a:latin typeface="DG Forsha" panose="00000800000000000000" pitchFamily="2" charset="-78"/>
                  <a:cs typeface="DG Forsha" panose="00000800000000000000" pitchFamily="2" charset="-78"/>
                </a:rPr>
                <a:t>فا</a:t>
              </a:r>
              <a:r>
                <a:rPr lang="ar-BH" sz="11500" dirty="0">
                  <a:latin typeface="DG Forsha" panose="00000800000000000000" pitchFamily="2" charset="-78"/>
                  <a:cs typeface="DG Forsha" panose="00000800000000000000" pitchFamily="2" charset="-78"/>
                </a:rPr>
                <a:t>/ة</a:t>
              </a:r>
              <a:endParaRPr lang="en-GB" sz="11500" dirty="0">
                <a:latin typeface="DG Forsha" panose="00000800000000000000" pitchFamily="2" charset="-78"/>
                <a:cs typeface="DG Forsha" panose="00000800000000000000" pitchFamily="2" charset="-78"/>
              </a:endParaRPr>
            </a:p>
          </p:txBody>
        </p:sp>
      </p:grpSp>
      <p:grpSp>
        <p:nvGrpSpPr>
          <p:cNvPr id="11" name="مجموعة 22">
            <a:extLst>
              <a:ext uri="{FF2B5EF4-FFF2-40B4-BE49-F238E27FC236}">
                <a16:creationId xmlns:a16="http://schemas.microsoft.com/office/drawing/2014/main" id="{FE03F08D-FC3B-4005-812F-D5A2E71C8E5B}"/>
              </a:ext>
            </a:extLst>
          </p:cNvPr>
          <p:cNvGrpSpPr/>
          <p:nvPr/>
        </p:nvGrpSpPr>
        <p:grpSpPr>
          <a:xfrm>
            <a:off x="2105350" y="2480650"/>
            <a:ext cx="8124854" cy="2468376"/>
            <a:chOff x="2023089" y="1187057"/>
            <a:chExt cx="8124854" cy="2468376"/>
          </a:xfrm>
        </p:grpSpPr>
        <p:pic>
          <p:nvPicPr>
            <p:cNvPr id="12" name="صورة 34">
              <a:extLst>
                <a:ext uri="{FF2B5EF4-FFF2-40B4-BE49-F238E27FC236}">
                  <a16:creationId xmlns:a16="http://schemas.microsoft.com/office/drawing/2014/main" id="{9AE89FCC-1B2E-41CA-8440-8B55E343B2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427"/>
            <a:stretch/>
          </p:blipFill>
          <p:spPr>
            <a:xfrm>
              <a:off x="2023089" y="1187057"/>
              <a:ext cx="8124854" cy="2468376"/>
            </a:xfrm>
            <a:prstGeom prst="rect">
              <a:avLst/>
            </a:prstGeom>
          </p:spPr>
        </p:pic>
        <p:sp>
          <p:nvSpPr>
            <p:cNvPr id="13" name="مربع نص 35">
              <a:extLst>
                <a:ext uri="{FF2B5EF4-FFF2-40B4-BE49-F238E27FC236}">
                  <a16:creationId xmlns:a16="http://schemas.microsoft.com/office/drawing/2014/main" id="{E3DD58B1-3038-44A9-9CE6-04F894F63108}"/>
                </a:ext>
              </a:extLst>
            </p:cNvPr>
            <p:cNvSpPr txBox="1"/>
            <p:nvPr/>
          </p:nvSpPr>
          <p:spPr>
            <a:xfrm>
              <a:off x="4016740" y="1439442"/>
              <a:ext cx="3885499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BH" sz="13800" dirty="0">
                  <a:latin typeface="DG Forsha" panose="00000800000000000000" pitchFamily="2" charset="-78"/>
                  <a:cs typeface="DG Forsha" panose="00000800000000000000" pitchFamily="2" charset="-78"/>
                </a:rPr>
                <a:t>سُلْحُفاة</a:t>
              </a:r>
              <a:endParaRPr lang="en-GB" sz="13800" dirty="0">
                <a:latin typeface="DG Forsha" panose="00000800000000000000" pitchFamily="2" charset="-78"/>
                <a:cs typeface="DG Forsha" panose="00000800000000000000" pitchFamily="2" charset="-78"/>
              </a:endParaRPr>
            </a:p>
          </p:txBody>
        </p:sp>
      </p:grpSp>
      <p:pic>
        <p:nvPicPr>
          <p:cNvPr id="14" name="Picture 20" descr="✨ Sparkles | Sparkle png, Animated clipart, Gif background">
            <a:extLst>
              <a:ext uri="{FF2B5EF4-FFF2-40B4-BE49-F238E27FC236}">
                <a16:creationId xmlns:a16="http://schemas.microsoft.com/office/drawing/2014/main" id="{8DD46396-BBF6-4E3E-A431-FF7B3CF36B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096" y="-88615"/>
            <a:ext cx="2569265" cy="256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2" descr="Ribbon GIFs - Get the best gif on GIFER">
            <a:extLst>
              <a:ext uri="{FF2B5EF4-FFF2-40B4-BE49-F238E27FC236}">
                <a16:creationId xmlns:a16="http://schemas.microsoft.com/office/drawing/2014/main" id="{B85644D4-87F9-4ECD-A709-B62F846B5C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743" y="-1253180"/>
            <a:ext cx="10442056" cy="835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B8EB647-8DF5-450A-8826-9D1008DC571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790" y="162940"/>
            <a:ext cx="6217920" cy="305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7114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22222E-6 L 0.1112 0.007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3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multimedia_alert_chime_short_musical_notification_003_649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 L -0.11172 -0.0083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86" y="-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zapsplat_multimedia_alert_chime_short_musical_notification_003_649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ldren Yay!   Sound 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EF1FC65-C5E0-4753-BDCD-C4751C32E14F}"/>
              </a:ext>
            </a:extLst>
          </p:cNvPr>
          <p:cNvSpPr/>
          <p:nvPr/>
        </p:nvSpPr>
        <p:spPr>
          <a:xfrm>
            <a:off x="8732226" y="60543"/>
            <a:ext cx="2694970" cy="113107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lvl="0" algn="ctr" rtl="1">
              <a:lnSpc>
                <a:spcPct val="200000"/>
              </a:lnSpc>
            </a:pPr>
            <a:r>
              <a:rPr lang="ar-BH" sz="3857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BH" sz="3857" u="sng" dirty="0">
                <a:cs typeface="(AH) Manal Black" pitchFamily="2" charset="-78"/>
              </a:rPr>
              <a:t>الْوحدة الأولى: </a:t>
            </a:r>
            <a:endParaRPr lang="en-US" sz="3857" u="sng" dirty="0">
              <a:cs typeface="(AH) Manal Black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20F91F-027C-4408-A45C-3056847F000A}"/>
              </a:ext>
            </a:extLst>
          </p:cNvPr>
          <p:cNvSpPr txBox="1"/>
          <p:nvPr/>
        </p:nvSpPr>
        <p:spPr>
          <a:xfrm>
            <a:off x="1199909" y="1015076"/>
            <a:ext cx="1023687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200000"/>
              </a:lnSpc>
            </a:pPr>
            <a:r>
              <a:rPr lang="ar-BH" sz="6000" dirty="0">
                <a:cs typeface="(AH) Manal Black" pitchFamily="2" charset="-78"/>
              </a:rPr>
              <a:t>(صِحَّتُك بَيْنَ يَدَيْكَ) </a:t>
            </a:r>
            <a:endParaRPr lang="en-US" sz="6000" dirty="0">
              <a:cs typeface="(AH) Manal Black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E6AC7AA-540D-4472-B30C-6A72014DE1D6}"/>
              </a:ext>
            </a:extLst>
          </p:cNvPr>
          <p:cNvSpPr/>
          <p:nvPr/>
        </p:nvSpPr>
        <p:spPr>
          <a:xfrm>
            <a:off x="8732226" y="2472565"/>
            <a:ext cx="2148345" cy="113107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>
            <a:spAutoFit/>
          </a:bodyPr>
          <a:lstStyle/>
          <a:p>
            <a:pPr lvl="0" algn="ctr" rtl="1">
              <a:lnSpc>
                <a:spcPct val="200000"/>
              </a:lnSpc>
            </a:pPr>
            <a:r>
              <a:rPr lang="ar-BH" sz="3857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BH" sz="3857" u="sng" dirty="0">
                <a:cs typeface="(AH) Manal Black" pitchFamily="2" charset="-78"/>
              </a:rPr>
              <a:t>درِس الْيَوْم: </a:t>
            </a:r>
            <a:endParaRPr lang="en-US" sz="3857" u="sng" dirty="0">
              <a:cs typeface="(AH) Manal Black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7CD414-016A-4CAA-BB66-AAB5847D3861}"/>
              </a:ext>
            </a:extLst>
          </p:cNvPr>
          <p:cNvSpPr txBox="1"/>
          <p:nvPr/>
        </p:nvSpPr>
        <p:spPr>
          <a:xfrm>
            <a:off x="977563" y="4081188"/>
            <a:ext cx="10236874" cy="2027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6000" dirty="0">
                <a:cs typeface="(AH) Manal Black" pitchFamily="2" charset="-78"/>
              </a:rPr>
              <a:t>(</a:t>
            </a:r>
            <a:r>
              <a:rPr lang="ar-BH" sz="6000" dirty="0">
                <a:solidFill>
                  <a:srgbClr val="C00000"/>
                </a:solidFill>
                <a:cs typeface="(AH) Manal Black" pitchFamily="2" charset="-78"/>
              </a:rPr>
              <a:t>قِصَّة</a:t>
            </a:r>
            <a:r>
              <a:rPr lang="ar-BH" sz="6000" dirty="0">
                <a:cs typeface="(AH) Manal Black" pitchFamily="2" charset="-78"/>
              </a:rPr>
              <a:t> /السُّلْحُفاة مَسْعودة)</a:t>
            </a:r>
          </a:p>
          <a:p>
            <a:pPr algn="ctr" rtl="1">
              <a:lnSpc>
                <a:spcPct val="150000"/>
              </a:lnSpc>
            </a:pPr>
            <a:r>
              <a:rPr lang="ar-BH" sz="2286" u="sng" dirty="0">
                <a:solidFill>
                  <a:srgbClr val="00B050"/>
                </a:solidFill>
                <a:cs typeface="(AH) Manal Black" pitchFamily="2" charset="-78"/>
              </a:rPr>
              <a:t>المفردات والتراكيب </a:t>
            </a:r>
            <a:endParaRPr lang="en-US" sz="2286" u="sng" dirty="0">
              <a:solidFill>
                <a:srgbClr val="00B050"/>
              </a:solidFill>
              <a:cs typeface="(AH) Manal Black" pitchFamily="2" charset="-78"/>
            </a:endParaRPr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B4725BB-E422-49E1-AF76-5E2C26629C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35" y="2974572"/>
            <a:ext cx="614269" cy="5602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 descr="A picture containing person&#10;&#10;Description automatically generated">
            <a:extLst>
              <a:ext uri="{FF2B5EF4-FFF2-40B4-BE49-F238E27FC236}">
                <a16:creationId xmlns:a16="http://schemas.microsoft.com/office/drawing/2014/main" id="{1E483B1F-0951-4D00-910F-E91B044B68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36" y="427000"/>
            <a:ext cx="614269" cy="442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6" name="Table 38">
            <a:extLst>
              <a:ext uri="{FF2B5EF4-FFF2-40B4-BE49-F238E27FC236}">
                <a16:creationId xmlns:a16="http://schemas.microsoft.com/office/drawing/2014/main" id="{C790ADDB-68ED-4E03-907E-1350692528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6989002"/>
              </p:ext>
            </p:extLst>
          </p:nvPr>
        </p:nvGraphicFramePr>
        <p:xfrm>
          <a:off x="558635" y="427000"/>
          <a:ext cx="658832" cy="600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2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673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7756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التهيئة الحافزة</a:t>
                      </a:r>
                    </a:p>
                  </a:txBody>
                  <a:tcPr>
                    <a:solidFill>
                      <a:schemeClr val="bg1">
                        <a:lumMod val="7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العنوان + الأهداف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055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723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4779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A0C157-9530-43A5-92DE-687BF41727EE}"/>
              </a:ext>
            </a:extLst>
          </p:cNvPr>
          <p:cNvSpPr txBox="1"/>
          <p:nvPr/>
        </p:nvSpPr>
        <p:spPr>
          <a:xfrm>
            <a:off x="7828001" y="522582"/>
            <a:ext cx="3756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6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u="sng" dirty="0">
                <a:cs typeface="(AH) Manal Black" pitchFamily="2" charset="-78"/>
              </a:rPr>
              <a:t> أهداف درس اليوم:</a:t>
            </a:r>
            <a:endParaRPr lang="en-US" sz="3600" u="sng" dirty="0">
              <a:cs typeface="(AH) Manal Black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B54003-5684-466F-A396-FE5B31F86EED}"/>
              </a:ext>
            </a:extLst>
          </p:cNvPr>
          <p:cNvSpPr txBox="1"/>
          <p:nvPr/>
        </p:nvSpPr>
        <p:spPr>
          <a:xfrm>
            <a:off x="3991267" y="1168913"/>
            <a:ext cx="4441478" cy="64633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3600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dirty="0">
                <a:ln w="0"/>
                <a:cs typeface="(AH) Manal Black" pitchFamily="2" charset="-78"/>
              </a:rPr>
              <a:t>ماذا سنتعلم اليوم يا أبطال ؟</a:t>
            </a:r>
            <a:endParaRPr lang="en-US" sz="3600" dirty="0">
              <a:ln w="0"/>
              <a:cs typeface="(AH) Manal Black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47D513-E6EA-4C9E-B493-5B322A410189}"/>
              </a:ext>
            </a:extLst>
          </p:cNvPr>
          <p:cNvSpPr txBox="1"/>
          <p:nvPr/>
        </p:nvSpPr>
        <p:spPr>
          <a:xfrm>
            <a:off x="2690983" y="2687815"/>
            <a:ext cx="73620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200000"/>
              </a:lnSpc>
            </a:pPr>
            <a:r>
              <a:rPr lang="ar-BH" sz="3200" dirty="0">
                <a:cs typeface="(AH) Manal Black" pitchFamily="2" charset="-78"/>
              </a:rPr>
              <a:t>- نُفَسِّرُ الكَلِماتِ مُسْتَعينًا بِسِياقِها وَمُرادِفاتِها وَأَضْدادِها وَمُحيطِها اللُّغَوِيِّ.</a:t>
            </a:r>
          </a:p>
        </p:txBody>
      </p:sp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2866305-24D3-49DC-8665-A366B8C60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35" y="2974572"/>
            <a:ext cx="614269" cy="5602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 descr="A picture containing person&#10;&#10;Description automatically generated">
            <a:extLst>
              <a:ext uri="{FF2B5EF4-FFF2-40B4-BE49-F238E27FC236}">
                <a16:creationId xmlns:a16="http://schemas.microsoft.com/office/drawing/2014/main" id="{A206DAD0-06F2-4B6B-91F0-7A65984D65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36" y="427000"/>
            <a:ext cx="614269" cy="4428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16" name="Table 38">
            <a:extLst>
              <a:ext uri="{FF2B5EF4-FFF2-40B4-BE49-F238E27FC236}">
                <a16:creationId xmlns:a16="http://schemas.microsoft.com/office/drawing/2014/main" id="{BC1E27CC-EABF-45D4-BED1-EF923DB147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9051280"/>
              </p:ext>
            </p:extLst>
          </p:nvPr>
        </p:nvGraphicFramePr>
        <p:xfrm>
          <a:off x="558635" y="427000"/>
          <a:ext cx="658832" cy="600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8832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673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7756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التهيئة الحافزة</a:t>
                      </a:r>
                    </a:p>
                  </a:txBody>
                  <a:tcPr>
                    <a:solidFill>
                      <a:schemeClr val="bg1">
                        <a:lumMod val="7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العنوان + الأهداف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0555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5157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7233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602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902</TotalTime>
  <Words>1095</Words>
  <Application>Microsoft Office PowerPoint</Application>
  <PresentationFormat>Widescreen</PresentationFormat>
  <Paragraphs>434</Paragraphs>
  <Slides>30</Slides>
  <Notes>4</Notes>
  <HiddenSlides>0</HiddenSlides>
  <MMClips>10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5" baseType="lpstr">
      <vt:lpstr>(AH) Manal Black</vt:lpstr>
      <vt:lpstr>A Massir Ballpoint</vt:lpstr>
      <vt:lpstr>Aldhabi</vt:lpstr>
      <vt:lpstr>Arial</vt:lpstr>
      <vt:lpstr>Calibri</vt:lpstr>
      <vt:lpstr>Calibri Light</vt:lpstr>
      <vt:lpstr>Coming Soon</vt:lpstr>
      <vt:lpstr>DG Forsha</vt:lpstr>
      <vt:lpstr>Grand Hotel</vt:lpstr>
      <vt:lpstr>Sakkal Majalla</vt:lpstr>
      <vt:lpstr>Segoe UI Semibold</vt:lpstr>
      <vt:lpstr>Simplified Arabic Fixed</vt:lpstr>
      <vt:lpstr>Tahoma</vt:lpstr>
      <vt:lpstr>Twinkl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ما الذِّي انْظُر الَيْه؟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Sana Aljafari</dc:creator>
  <cp:lastModifiedBy>Sana Aljafari</cp:lastModifiedBy>
  <cp:revision>136</cp:revision>
  <dcterms:created xsi:type="dcterms:W3CDTF">2021-09-04T08:51:17Z</dcterms:created>
  <dcterms:modified xsi:type="dcterms:W3CDTF">2021-09-05T16:46:57Z</dcterms:modified>
</cp:coreProperties>
</file>