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1823" r:id="rId2"/>
    <p:sldId id="1806" r:id="rId3"/>
    <p:sldId id="1800" r:id="rId4"/>
    <p:sldId id="316" r:id="rId5"/>
    <p:sldId id="1801" r:id="rId6"/>
    <p:sldId id="264" r:id="rId7"/>
    <p:sldId id="1802" r:id="rId8"/>
    <p:sldId id="1817" r:id="rId9"/>
    <p:sldId id="1818" r:id="rId10"/>
    <p:sldId id="269" r:id="rId11"/>
    <p:sldId id="1822" r:id="rId12"/>
    <p:sldId id="1811" r:id="rId13"/>
    <p:sldId id="1814" r:id="rId14"/>
    <p:sldId id="1808" r:id="rId15"/>
    <p:sldId id="546" r:id="rId16"/>
    <p:sldId id="54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D2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06" autoAdjust="0"/>
    <p:restoredTop sz="94660"/>
  </p:normalViewPr>
  <p:slideViewPr>
    <p:cSldViewPr snapToGrid="0">
      <p:cViewPr varScale="1">
        <p:scale>
          <a:sx n="68" d="100"/>
          <a:sy n="68" d="100"/>
        </p:scale>
        <p:origin x="82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C2DCE4-C17B-4CA4-A14D-5FD84C777E6D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F7AE15-5A83-456A-9A20-5183B350E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299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g7560649797_0_28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g7560649797_0_28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F7AE15-5A83-456A-9A20-5183B350E5A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696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844CA-865C-447A-B93C-31BFC2E63D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3F8C2C-26BE-406F-B54E-4C414FE8B5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1080F4-2D20-42F1-8A16-B148624AB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3A1A-59E6-4F43-959E-D0B098DECFEA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0B8AF-D3B8-4EC0-A49C-65F255156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942C24-2559-48E5-AD2D-AF130B1BF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5434C-1D32-43FA-8691-D298CC84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0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182B-F240-4567-8938-749BC02CB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951016-3834-409D-8A5A-7AA378C8FE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FC2503-4009-47D5-AEB2-BF0E154DA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3A1A-59E6-4F43-959E-D0B098DECFEA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0D634D-ECAF-4002-B780-6AB81D1B6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1A6AF3-6329-45E5-97F4-5493B6411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5434C-1D32-43FA-8691-D298CC84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442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9C7FF2-9E84-4340-9D0B-FF5C4B4304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8D346-5236-483E-B52F-35D5E08C88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47AEF-4878-46BF-9077-DFC16B2B4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3A1A-59E6-4F43-959E-D0B098DECFEA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DC9CFD-F838-4132-A3ED-4D5AF1B65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0B9037-F9BC-4910-9823-76D095D38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5434C-1D32-43FA-8691-D298CC84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727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03716FD7-248D-4D2C-9ECF-238121608F6C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92535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e" type="title">
  <p:cSld name="Base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089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BF8B2-ECC9-4008-8DE0-9B94099E5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8AF6D1-5E5F-473F-A17B-54396FE577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6A326E-9D90-499F-8D30-DD774FF31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3A1A-59E6-4F43-959E-D0B098DECFEA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890BE8-F067-47E1-AF65-C1FC813DF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CF4A8F-B6EA-44AA-B88A-BC8623726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5434C-1D32-43FA-8691-D298CC84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61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96AED-C317-4714-9A29-24C987014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7F0F73-CBDF-491F-A67A-B76EE22CD9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1CC8E-8E1E-4BFD-8874-858E4905F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3A1A-59E6-4F43-959E-D0B098DECFEA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7BAFD7-BF21-492E-B87B-9D21243B8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91F392-815D-43BF-9F7E-EFFF4D82C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5434C-1D32-43FA-8691-D298CC84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620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5AADE-EDBE-4947-90C9-514C82E63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1FA98-74A5-4452-8207-C13BCFBFC3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3AD212-C0EA-4E56-AEC2-C5D282EAC8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819393-0CC2-4A63-89B4-33D2DF637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3A1A-59E6-4F43-959E-D0B098DECFEA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2F9C53-E2AF-4A1B-820F-FC2AF5DBB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ECE0B4-59BC-4DCE-BBC2-2B2111517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5434C-1D32-43FA-8691-D298CC84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334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B352C-2790-4998-AAA5-B3E44489F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340328-2A9C-4F85-8217-2CAD7AB45D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2A83FC-6CF4-4251-9B0C-A5C657E98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7F63E9-957C-4E47-B6C1-7B18AFAF62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EB0B20-475C-49A7-B311-8C1BEDC79B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D8AC4E-A8F3-40F6-BCF8-F8E279F47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3A1A-59E6-4F43-959E-D0B098DECFEA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C9D142-7335-41F1-B1FE-0916AC407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41EB20-1E1A-4D6C-8549-17BC7A851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5434C-1D32-43FA-8691-D298CC84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024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0FE8B-2902-4668-B36F-682906A54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DF2E8F-97E0-4ABF-84B6-4ABE79ADF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3A1A-59E6-4F43-959E-D0B098DECFEA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CD711B-4F0B-4AB2-A807-7A524490F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1A63A8-D95A-47EE-BC73-8ED2E0FAF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5434C-1D32-43FA-8691-D298CC84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61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A007A7-EC78-4003-9137-6996A8C88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3A1A-59E6-4F43-959E-D0B098DECFEA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79D7F5-8EC8-4192-A342-A4C972D27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7EBA64-D442-436D-8A28-1FB23423A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5434C-1D32-43FA-8691-D298CC84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972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73134-CA88-4779-B232-29E3F1AFC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840C9-DF91-4E86-9D8A-693B8AB08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AB31C0-E7A6-4B35-96D8-3B131684B9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7860E6-570A-4DB0-8AD2-BFBEDDF5B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3A1A-59E6-4F43-959E-D0B098DECFEA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9FFEA0-3C4B-44F0-A120-007860B7C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51828C-0B0B-4C10-9034-FD868F4F6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5434C-1D32-43FA-8691-D298CC84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126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69748-459C-43C1-B5C9-01AAB41BD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6847A1-7A8F-4944-B9FF-E837A7982A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D25F2-766F-45E9-9AC4-1D5DD3B9F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5F73F5-4CD0-471D-91C4-42A81C82C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3A1A-59E6-4F43-959E-D0B098DECFEA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8662A6-DA61-43CB-AC75-8145FEB04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617AA4-3DEE-436D-820D-44CEDE5E1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5434C-1D32-43FA-8691-D298CC84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813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640893-6ADE-41F0-8D53-F9CF85F5F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B97737-74D1-47A0-8099-12D4C1CB8D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1E793-D702-4FD3-ADFE-5EA1D792E0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A3A1A-59E6-4F43-959E-D0B098DECFEA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8E890B-B46A-4BD0-9AA0-9B75A1820B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F2C80-5A2B-42B9-8574-9382D5455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5434C-1D32-43FA-8691-D298CC84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088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9.png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12" Type="http://schemas.microsoft.com/office/2007/relationships/hdphoto" Target="../media/hdphoto1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10.gif"/><Relationship Id="rId10" Type="http://schemas.openxmlformats.org/officeDocument/2006/relationships/image" Target="../media/image4.png"/><Relationship Id="rId4" Type="http://schemas.openxmlformats.org/officeDocument/2006/relationships/image" Target="../media/image9.gif"/><Relationship Id="rId9" Type="http://schemas.openxmlformats.org/officeDocument/2006/relationships/image" Target="../media/image5.png"/><Relationship Id="rId14" Type="http://schemas.microsoft.com/office/2007/relationships/hdphoto" Target="../media/hdphoto1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9.gif"/><Relationship Id="rId7" Type="http://schemas.microsoft.com/office/2007/relationships/hdphoto" Target="../media/hdphoto1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30.png"/><Relationship Id="rId4" Type="http://schemas.openxmlformats.org/officeDocument/2006/relationships/image" Target="../media/image1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0.gif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14.wdp"/><Relationship Id="rId5" Type="http://schemas.openxmlformats.org/officeDocument/2006/relationships/image" Target="../media/image32.png"/><Relationship Id="rId10" Type="http://schemas.openxmlformats.org/officeDocument/2006/relationships/audio" Target="../media/audio3.wav"/><Relationship Id="rId4" Type="http://schemas.openxmlformats.org/officeDocument/2006/relationships/image" Target="../media/image9.gif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gif"/><Relationship Id="rId7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audio" Target="../media/audio1.wav"/><Relationship Id="rId5" Type="http://schemas.openxmlformats.org/officeDocument/2006/relationships/image" Target="../media/image10.gif"/><Relationship Id="rId4" Type="http://schemas.openxmlformats.org/officeDocument/2006/relationships/image" Target="../media/image9.gif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5.jpg"/><Relationship Id="rId3" Type="http://schemas.openxmlformats.org/officeDocument/2006/relationships/image" Target="../media/image9.gif"/><Relationship Id="rId7" Type="http://schemas.openxmlformats.org/officeDocument/2006/relationships/image" Target="../media/image12.png"/><Relationship Id="rId12" Type="http://schemas.microsoft.com/office/2007/relationships/hdphoto" Target="../media/hdphoto5.wdp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microsoft.com/office/2007/relationships/hdphoto" Target="../media/hdphoto6.wdp"/><Relationship Id="rId10" Type="http://schemas.microsoft.com/office/2007/relationships/hdphoto" Target="../media/hdphoto4.wdp"/><Relationship Id="rId4" Type="http://schemas.openxmlformats.org/officeDocument/2006/relationships/image" Target="../media/image10.gif"/><Relationship Id="rId9" Type="http://schemas.openxmlformats.org/officeDocument/2006/relationships/image" Target="../media/image13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17.jpg"/><Relationship Id="rId7" Type="http://schemas.openxmlformats.org/officeDocument/2006/relationships/image" Target="../media/image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microsoft.com/office/2007/relationships/hdphoto" Target="../media/hdphoto7.wdp"/><Relationship Id="rId10" Type="http://schemas.microsoft.com/office/2007/relationships/hdphoto" Target="../media/hdphoto8.wdp"/><Relationship Id="rId4" Type="http://schemas.openxmlformats.org/officeDocument/2006/relationships/image" Target="../media/image18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21.png"/><Relationship Id="rId4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63B480-AEE2-4E44-BE87-0FF9719077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92314" y="2545178"/>
            <a:ext cx="5303520" cy="34895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BD1736-B5BA-4A88-808F-D79C6C093C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127" y="4604886"/>
            <a:ext cx="2743200" cy="16861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199A04-C531-43A3-903D-E7FF8B4D500A}"/>
              </a:ext>
            </a:extLst>
          </p:cNvPr>
          <p:cNvSpPr txBox="1"/>
          <p:nvPr/>
        </p:nvSpPr>
        <p:spPr>
          <a:xfrm>
            <a:off x="4359727" y="572488"/>
            <a:ext cx="4784347" cy="1685077"/>
          </a:xfrm>
          <a:custGeom>
            <a:avLst/>
            <a:gdLst>
              <a:gd name="connsiteX0" fmla="*/ 0 w 4784347"/>
              <a:gd name="connsiteY0" fmla="*/ 0 h 1685077"/>
              <a:gd name="connsiteX1" fmla="*/ 4784347 w 4784347"/>
              <a:gd name="connsiteY1" fmla="*/ 0 h 1685077"/>
              <a:gd name="connsiteX2" fmla="*/ 4784347 w 4784347"/>
              <a:gd name="connsiteY2" fmla="*/ 1685077 h 1685077"/>
              <a:gd name="connsiteX3" fmla="*/ 0 w 4784347"/>
              <a:gd name="connsiteY3" fmla="*/ 1685077 h 1685077"/>
              <a:gd name="connsiteX4" fmla="*/ 0 w 4784347"/>
              <a:gd name="connsiteY4" fmla="*/ 0 h 1685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84347" h="1685077" fill="none" extrusionOk="0">
                <a:moveTo>
                  <a:pt x="0" y="0"/>
                </a:moveTo>
                <a:cubicBezTo>
                  <a:pt x="1251404" y="-14931"/>
                  <a:pt x="3825471" y="31643"/>
                  <a:pt x="4784347" y="0"/>
                </a:cubicBezTo>
                <a:cubicBezTo>
                  <a:pt x="4837049" y="645719"/>
                  <a:pt x="4655439" y="1135287"/>
                  <a:pt x="4784347" y="1685077"/>
                </a:cubicBezTo>
                <a:cubicBezTo>
                  <a:pt x="3914168" y="1623023"/>
                  <a:pt x="608218" y="1631374"/>
                  <a:pt x="0" y="1685077"/>
                </a:cubicBezTo>
                <a:cubicBezTo>
                  <a:pt x="-81615" y="1058866"/>
                  <a:pt x="-56785" y="367135"/>
                  <a:pt x="0" y="0"/>
                </a:cubicBezTo>
                <a:close/>
              </a:path>
              <a:path w="4784347" h="1685077" stroke="0" extrusionOk="0">
                <a:moveTo>
                  <a:pt x="0" y="0"/>
                </a:moveTo>
                <a:cubicBezTo>
                  <a:pt x="1841626" y="-5264"/>
                  <a:pt x="2785283" y="84467"/>
                  <a:pt x="4784347" y="0"/>
                </a:cubicBezTo>
                <a:cubicBezTo>
                  <a:pt x="4703551" y="241274"/>
                  <a:pt x="4666745" y="916123"/>
                  <a:pt x="4784347" y="1685077"/>
                </a:cubicBezTo>
                <a:cubicBezTo>
                  <a:pt x="3846612" y="1791397"/>
                  <a:pt x="922255" y="1677428"/>
                  <a:pt x="0" y="1685077"/>
                </a:cubicBezTo>
                <a:cubicBezTo>
                  <a:pt x="70519" y="1409622"/>
                  <a:pt x="-40098" y="220928"/>
                  <a:pt x="0" y="0"/>
                </a:cubicBezTo>
                <a:close/>
              </a:path>
            </a:pathLst>
          </a:custGeom>
          <a:solidFill>
            <a:schemeClr val="bg1">
              <a:alpha val="56000"/>
            </a:schemeClr>
          </a:solidFill>
          <a:ln w="76200">
            <a:noFill/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3600" dirty="0">
                <a:solidFill>
                  <a:srgbClr val="FF0000"/>
                </a:solidFill>
                <a:cs typeface="(AH) Manal Black" pitchFamily="2" charset="-78"/>
              </a:rPr>
              <a:t>أ</a:t>
            </a:r>
            <a:r>
              <a:rPr lang="ar-BH" sz="3600" dirty="0">
                <a:cs typeface="(AH) Manal Black" pitchFamily="2" charset="-78"/>
              </a:rPr>
              <a:t>هْلًا و</a:t>
            </a:r>
            <a:r>
              <a:rPr lang="ar-BH" sz="3600" dirty="0">
                <a:solidFill>
                  <a:srgbClr val="FF0000"/>
                </a:solidFill>
                <a:cs typeface="(AH) Manal Black" pitchFamily="2" charset="-78"/>
              </a:rPr>
              <a:t>َ</a:t>
            </a:r>
            <a:r>
              <a:rPr lang="ar-BH" sz="3600" dirty="0">
                <a:cs typeface="(AH) Manal Black" pitchFamily="2" charset="-78"/>
              </a:rPr>
              <a:t>سْهْلًا بِكُم </a:t>
            </a:r>
          </a:p>
          <a:p>
            <a:pPr algn="ctr" rtl="1">
              <a:lnSpc>
                <a:spcPct val="150000"/>
              </a:lnSpc>
            </a:pPr>
            <a:r>
              <a:rPr lang="ar-BH" sz="3600" dirty="0">
                <a:cs typeface="(AH) Manal Black" pitchFamily="2" charset="-78"/>
              </a:rPr>
              <a:t>مِن جديد أَصْدِقائي الْعَباقِرة.</a:t>
            </a:r>
          </a:p>
        </p:txBody>
      </p:sp>
    </p:spTree>
    <p:extLst>
      <p:ext uri="{BB962C8B-B14F-4D97-AF65-F5344CB8AC3E}">
        <p14:creationId xmlns:p14="http://schemas.microsoft.com/office/powerpoint/2010/main" val="26953632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79167E-6 -1.48148E-6 L -4.791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7 3.7037E-6 L -4.16667E-7 -0.07223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11B4155-D459-4ADA-8106-20730EEDC7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65" y="4114145"/>
            <a:ext cx="658837" cy="295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Picture 21" descr="A picture containing person&#10;&#10;Description automatically generated">
            <a:extLst>
              <a:ext uri="{FF2B5EF4-FFF2-40B4-BE49-F238E27FC236}">
                <a16:creationId xmlns:a16="http://schemas.microsoft.com/office/drawing/2014/main" id="{A0B64409-E06A-4F67-9A01-09FCDBD56C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47" y="473196"/>
            <a:ext cx="604454" cy="4405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23" name="Table 38">
            <a:extLst>
              <a:ext uri="{FF2B5EF4-FFF2-40B4-BE49-F238E27FC236}">
                <a16:creationId xmlns:a16="http://schemas.microsoft.com/office/drawing/2014/main" id="{28B7D1DE-C016-4C01-990C-EC53842EA8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3825815"/>
              </p:ext>
            </p:extLst>
          </p:nvPr>
        </p:nvGraphicFramePr>
        <p:xfrm>
          <a:off x="515417" y="440638"/>
          <a:ext cx="658835" cy="59767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464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570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873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567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0655E5F2-60C1-4CC9-9116-B7AAA3F5B58F}"/>
              </a:ext>
            </a:extLst>
          </p:cNvPr>
          <p:cNvSpPr txBox="1"/>
          <p:nvPr/>
        </p:nvSpPr>
        <p:spPr>
          <a:xfrm>
            <a:off x="2351314" y="611468"/>
            <a:ext cx="92406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kumimoji="0" lang="ar-B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 Massir Ballpoint" panose="00000100000000000000" pitchFamily="2" charset="-78"/>
                <a:cs typeface="(AH) Manal Black" pitchFamily="2" charset="-78"/>
              </a:rPr>
              <a:t>"</a:t>
            </a:r>
            <a:r>
              <a:rPr lang="ar-BH" sz="3200" noProof="0" dirty="0">
                <a:solidFill>
                  <a:srgbClr val="C00000"/>
                </a:solidFill>
                <a:latin typeface="A Massir Ballpoint" panose="00000100000000000000" pitchFamily="2" charset="-78"/>
                <a:cs typeface="(AH) Manal Black" pitchFamily="2" charset="-78"/>
              </a:rPr>
              <a:t>* اكْتُب عَناصِر القِصَّة في هذا الْمُخطط ، لِتُصْبِح لَكَ " بنْيَة الْقِصَّة"</a:t>
            </a:r>
            <a:r>
              <a:rPr lang="ar-BH" sz="3200" dirty="0">
                <a:solidFill>
                  <a:srgbClr val="C00000"/>
                </a:solidFill>
                <a:latin typeface="A Massir Ballpoint" panose="00000100000000000000" pitchFamily="2" charset="-78"/>
                <a:cs typeface="(AH) Manal Black" pitchFamily="2" charset="-78"/>
              </a:rPr>
              <a:t>:</a:t>
            </a:r>
            <a:r>
              <a:rPr lang="ar-BH" sz="3600" noProof="0" dirty="0">
                <a:latin typeface="A Massir Ballpoint" panose="00000100000000000000" pitchFamily="2" charset="-78"/>
                <a:cs typeface="(AH) Manal Black" pitchFamily="2" charset="-78"/>
              </a:rPr>
              <a:t>"</a:t>
            </a:r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CA7316-43A2-4745-8CB6-49FA996478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0859" y="2074204"/>
            <a:ext cx="4480948" cy="30726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D80AC9-3BA8-491D-A8B2-6E8C6E656B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3171" y="2040673"/>
            <a:ext cx="4480948" cy="31397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74E4D4-0EE1-41B3-9728-EC6B118C378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687" t="16584" r="35849" b="12557"/>
          <a:stretch/>
        </p:blipFill>
        <p:spPr>
          <a:xfrm>
            <a:off x="1595643" y="0"/>
            <a:ext cx="1463040" cy="1875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DD19C3-9B49-474E-A608-5371F7B0E02C}"/>
              </a:ext>
            </a:extLst>
          </p:cNvPr>
          <p:cNvSpPr txBox="1"/>
          <p:nvPr/>
        </p:nvSpPr>
        <p:spPr>
          <a:xfrm>
            <a:off x="4745921" y="6094524"/>
            <a:ext cx="2955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b="1" dirty="0">
                <a:highlight>
                  <a:srgbClr val="FFFF00"/>
                </a:highlight>
              </a:rPr>
              <a:t>كِتاب النَّشاط / صـ 13 </a:t>
            </a:r>
            <a:endParaRPr lang="en-US" b="1" dirty="0">
              <a:highlight>
                <a:srgbClr val="FFFF00"/>
              </a:highligh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236FDE-F6FF-4DBC-9F9C-99AC5D20CBC4}"/>
              </a:ext>
            </a:extLst>
          </p:cNvPr>
          <p:cNvSpPr txBox="1"/>
          <p:nvPr/>
        </p:nvSpPr>
        <p:spPr>
          <a:xfrm>
            <a:off x="8082643" y="3313499"/>
            <a:ext cx="27105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4400" dirty="0">
                <a:solidFill>
                  <a:schemeClr val="accent2">
                    <a:lumMod val="75000"/>
                  </a:schemeClr>
                </a:solidFill>
                <a:cs typeface="(AH) Manal Black" pitchFamily="2" charset="-78"/>
              </a:rPr>
              <a:t>الْغُراب</a:t>
            </a:r>
            <a:endParaRPr lang="en-US" sz="4400" dirty="0">
              <a:solidFill>
                <a:schemeClr val="accent2">
                  <a:lumMod val="75000"/>
                </a:schemeClr>
              </a:solidFill>
              <a:cs typeface="(AH) Manal Black" pitchFamily="2" charset="-78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B1A9CBA-E142-408D-BD7A-CDA05F4DE94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677" y="3161361"/>
            <a:ext cx="1165194" cy="7162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B9F6751-E707-4EB6-A04E-C3759A9E383C}"/>
              </a:ext>
            </a:extLst>
          </p:cNvPr>
          <p:cNvSpPr txBox="1"/>
          <p:nvPr/>
        </p:nvSpPr>
        <p:spPr>
          <a:xfrm>
            <a:off x="6727371" y="3966695"/>
            <a:ext cx="27105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4400" dirty="0">
                <a:solidFill>
                  <a:schemeClr val="accent1">
                    <a:lumMod val="75000"/>
                  </a:schemeClr>
                </a:solidFill>
                <a:cs typeface="(AH) Manal Black" pitchFamily="2" charset="-78"/>
              </a:rPr>
              <a:t>الثَّعْلَب</a:t>
            </a:r>
            <a:endParaRPr lang="en-US" sz="4400" dirty="0">
              <a:solidFill>
                <a:schemeClr val="accent1">
                  <a:lumMod val="75000"/>
                </a:schemeClr>
              </a:solidFill>
              <a:cs typeface="(AH) Manal Black" pitchFamily="2" charset="-78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9698291-1102-4839-9714-66F1CA6132E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9031" y="4912841"/>
            <a:ext cx="2149516" cy="15319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7BEA2C4-C822-4DA0-8CB4-6E5EDE71652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369" b="97573" l="9796" r="89796">
                        <a14:foregroundMark x1="56735" y1="16505" x2="48163" y2="4854"/>
                        <a14:foregroundMark x1="48163" y1="4854" x2="44490" y2="18447"/>
                        <a14:foregroundMark x1="53878" y1="96602" x2="53878" y2="96602"/>
                        <a14:foregroundMark x1="53878" y1="96602" x2="53878" y2="96602"/>
                        <a14:foregroundMark x1="46122" y1="97573" x2="46122" y2="97573"/>
                        <a14:foregroundMark x1="42449" y1="97573" x2="42449" y2="97573"/>
                        <a14:foregroundMark x1="49388" y1="95631" x2="49388" y2="95631"/>
                        <a14:foregroundMark x1="49388" y1="95631" x2="48163" y2="88350"/>
                        <a14:foregroundMark x1="40000" y1="96602" x2="40000" y2="96602"/>
                      </a14:backgroundRemoval>
                    </a14:imgEffect>
                  </a14:imgLayer>
                </a14:imgProps>
              </a:ext>
            </a:extLst>
          </a:blip>
          <a:srcRect l="22016" r="26206"/>
          <a:stretch/>
        </p:blipFill>
        <p:spPr>
          <a:xfrm>
            <a:off x="5629345" y="4254893"/>
            <a:ext cx="1208315" cy="196215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2C42ED2-5A6D-46C5-97D0-E0CCD3FAF640}"/>
              </a:ext>
            </a:extLst>
          </p:cNvPr>
          <p:cNvSpPr txBox="1"/>
          <p:nvPr/>
        </p:nvSpPr>
        <p:spPr>
          <a:xfrm>
            <a:off x="2063076" y="3329828"/>
            <a:ext cx="32120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4400" dirty="0">
                <a:solidFill>
                  <a:schemeClr val="accent6">
                    <a:lumMod val="75000"/>
                  </a:schemeClr>
                </a:solidFill>
                <a:cs typeface="(AH) Manal Black" pitchFamily="2" charset="-78"/>
              </a:rPr>
              <a:t>عَلى غُصْنِ شَجَرَة شَديد الْخُضْرَة.</a:t>
            </a:r>
            <a:endParaRPr lang="en-US" sz="4400" dirty="0">
              <a:solidFill>
                <a:schemeClr val="accent6">
                  <a:lumMod val="75000"/>
                </a:schemeClr>
              </a:solidFill>
              <a:cs typeface="(AH) Manal Black" pitchFamily="2" charset="-78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8B720DF-EB7F-45BE-BAA3-342C3B491A0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383" b="92199" l="1397" r="99721">
                        <a14:foregroundMark x1="99721" y1="46099" x2="99721" y2="46099"/>
                        <a14:foregroundMark x1="92737" y1="6383" x2="92737" y2="6383"/>
                        <a14:foregroundMark x1="55587" y1="48227" x2="55587" y2="48227"/>
                        <a14:foregroundMark x1="58380" y1="92199" x2="58380" y2="92199"/>
                        <a14:foregroundMark x1="41341" y1="73759" x2="41341" y2="73759"/>
                        <a14:foregroundMark x1="27654" y1="68794" x2="27654" y2="68794"/>
                        <a14:foregroundMark x1="9777" y1="79433" x2="9777" y2="79433"/>
                        <a14:foregroundMark x1="1397" y1="38298" x2="1397" y2="38298"/>
                        <a14:foregroundMark x1="10894" y1="31206" x2="10894" y2="31206"/>
                        <a14:foregroundMark x1="10335" y1="16312" x2="10335" y2="16312"/>
                        <a14:foregroundMark x1="12570" y1="26950" x2="12570" y2="26950"/>
                        <a14:foregroundMark x1="15642" y1="34043" x2="15642" y2="34043"/>
                        <a14:foregroundMark x1="17318" y1="42553" x2="17318" y2="42553"/>
                        <a14:foregroundMark x1="23184" y1="48936" x2="23184" y2="48936"/>
                        <a14:foregroundMark x1="25140" y1="22695" x2="25140" y2="22695"/>
                        <a14:foregroundMark x1="39106" y1="15603" x2="39106" y2="15603"/>
                        <a14:foregroundMark x1="39944" y1="32624" x2="39944" y2="32624"/>
                        <a14:foregroundMark x1="53352" y1="13475" x2="53352" y2="134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173864" y="4498524"/>
            <a:ext cx="2560320" cy="185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037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cartoon_ascend_climb_fast_mallet_005_452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0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11B4155-D459-4ADA-8106-20730EEDC7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65" y="4114145"/>
            <a:ext cx="658837" cy="295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Picture 21" descr="A picture containing person&#10;&#10;Description automatically generated">
            <a:extLst>
              <a:ext uri="{FF2B5EF4-FFF2-40B4-BE49-F238E27FC236}">
                <a16:creationId xmlns:a16="http://schemas.microsoft.com/office/drawing/2014/main" id="{A0B64409-E06A-4F67-9A01-09FCDBD56C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47" y="473196"/>
            <a:ext cx="604454" cy="4405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23" name="Table 38">
            <a:extLst>
              <a:ext uri="{FF2B5EF4-FFF2-40B4-BE49-F238E27FC236}">
                <a16:creationId xmlns:a16="http://schemas.microsoft.com/office/drawing/2014/main" id="{28B7D1DE-C016-4C01-990C-EC53842EA8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5345687"/>
              </p:ext>
            </p:extLst>
          </p:nvPr>
        </p:nvGraphicFramePr>
        <p:xfrm>
          <a:off x="515417" y="440638"/>
          <a:ext cx="658835" cy="59767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464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570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873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567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8CA8429-FC12-478D-A18F-5649C34B34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1962" y="440638"/>
            <a:ext cx="7955280" cy="59719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7BEA2C4-C822-4DA0-8CB4-6E5EDE7165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69" b="97573" l="9796" r="89796">
                        <a14:foregroundMark x1="56735" y1="16505" x2="48163" y2="4854"/>
                        <a14:foregroundMark x1="48163" y1="4854" x2="44490" y2="18447"/>
                        <a14:foregroundMark x1="53878" y1="96602" x2="53878" y2="96602"/>
                        <a14:foregroundMark x1="53878" y1="96602" x2="53878" y2="96602"/>
                        <a14:foregroundMark x1="46122" y1="97573" x2="46122" y2="97573"/>
                        <a14:foregroundMark x1="42449" y1="97573" x2="42449" y2="97573"/>
                        <a14:foregroundMark x1="49388" y1="95631" x2="49388" y2="95631"/>
                        <a14:foregroundMark x1="49388" y1="95631" x2="48163" y2="88350"/>
                        <a14:foregroundMark x1="40000" y1="96602" x2="40000" y2="96602"/>
                      </a14:backgroundRemoval>
                    </a14:imgEffect>
                  </a14:imgLayer>
                </a14:imgProps>
              </a:ext>
            </a:extLst>
          </a:blip>
          <a:srcRect l="22016" r="26206"/>
          <a:stretch/>
        </p:blipFill>
        <p:spPr>
          <a:xfrm>
            <a:off x="9993084" y="4450401"/>
            <a:ext cx="1208315" cy="19621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C79EC5B-277D-47E3-AEB0-57AE29CEF00C}"/>
              </a:ext>
            </a:extLst>
          </p:cNvPr>
          <p:cNvSpPr txBox="1"/>
          <p:nvPr/>
        </p:nvSpPr>
        <p:spPr>
          <a:xfrm>
            <a:off x="4745921" y="6094524"/>
            <a:ext cx="2955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b="1" dirty="0">
                <a:highlight>
                  <a:srgbClr val="FFFF00"/>
                </a:highlight>
              </a:rPr>
              <a:t>كِتاب النَّشاط / صـ 13 </a:t>
            </a:r>
            <a:endParaRPr lang="en-US" b="1" dirty="0">
              <a:highlight>
                <a:srgbClr val="FFFF00"/>
              </a:highlight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E7481E5-048C-4DE6-8D2F-70115F18BF5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687" t="16584" r="35849" b="12557"/>
          <a:stretch/>
        </p:blipFill>
        <p:spPr>
          <a:xfrm>
            <a:off x="1306285" y="473196"/>
            <a:ext cx="1463040" cy="1875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5C3ACDE-5DD4-4F65-B9EF-D2558A84E12D}"/>
              </a:ext>
            </a:extLst>
          </p:cNvPr>
          <p:cNvSpPr txBox="1"/>
          <p:nvPr/>
        </p:nvSpPr>
        <p:spPr>
          <a:xfrm>
            <a:off x="3394710" y="1578899"/>
            <a:ext cx="6449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4400" dirty="0">
                <a:solidFill>
                  <a:srgbClr val="002060"/>
                </a:solidFill>
                <a:cs typeface="(AH) Manal Black" pitchFamily="2" charset="-78"/>
              </a:rPr>
              <a:t>خَدعَ الثَّعْلَب الْغُراب وَطَلَبَ مِنْهُ الْغِناء ،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F09A18-6CB1-4501-BDEC-B8FF9CF22D73}"/>
              </a:ext>
            </a:extLst>
          </p:cNvPr>
          <p:cNvSpPr txBox="1"/>
          <p:nvPr/>
        </p:nvSpPr>
        <p:spPr>
          <a:xfrm>
            <a:off x="3394710" y="2639713"/>
            <a:ext cx="6449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4400" dirty="0">
                <a:solidFill>
                  <a:srgbClr val="002060"/>
                </a:solidFill>
                <a:cs typeface="(AH) Manal Black" pitchFamily="2" charset="-78"/>
              </a:rPr>
              <a:t>لِيَأْخُذَ مِنْهُ قِطْعَةَ</a:t>
            </a:r>
            <a:r>
              <a:rPr lang="en-US" sz="4400" dirty="0">
                <a:solidFill>
                  <a:srgbClr val="002060"/>
                </a:solidFill>
                <a:cs typeface="(AH) Manal Black" pitchFamily="2" charset="-78"/>
              </a:rPr>
              <a:t> </a:t>
            </a:r>
            <a:r>
              <a:rPr lang="ar-BH" sz="4400" dirty="0">
                <a:solidFill>
                  <a:srgbClr val="002060"/>
                </a:solidFill>
                <a:cs typeface="(AH) Manal Black" pitchFamily="2" charset="-78"/>
              </a:rPr>
              <a:t>الْجِبْنِ،</a:t>
            </a:r>
            <a:r>
              <a:rPr lang="en-US" sz="4400" dirty="0">
                <a:solidFill>
                  <a:srgbClr val="002060"/>
                </a:solidFill>
                <a:cs typeface="(AH) Manal Black" pitchFamily="2" charset="-78"/>
              </a:rPr>
              <a:t> </a:t>
            </a:r>
            <a:r>
              <a:rPr lang="ar-BH" sz="4400" dirty="0">
                <a:solidFill>
                  <a:srgbClr val="002060"/>
                </a:solidFill>
                <a:cs typeface="(AH) Manal Black" pitchFamily="2" charset="-78"/>
              </a:rPr>
              <a:t>فَصَدَّقَهُ الْغُراب 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5839AA5-FA37-4D70-B314-7C717230D187}"/>
              </a:ext>
            </a:extLst>
          </p:cNvPr>
          <p:cNvSpPr txBox="1"/>
          <p:nvPr/>
        </p:nvSpPr>
        <p:spPr>
          <a:xfrm>
            <a:off x="3394710" y="3640442"/>
            <a:ext cx="6449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4400" dirty="0">
                <a:solidFill>
                  <a:srgbClr val="002060"/>
                </a:solidFill>
                <a:cs typeface="(AH) Manal Black" pitchFamily="2" charset="-78"/>
              </a:rPr>
              <a:t>وَغَنَّى فَسَقَطَتْ مِنْهُ قِطْعَت الْجِبْن فَسَرَقَها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6098470-EE5F-4E2F-9AE9-E5277A723715}"/>
              </a:ext>
            </a:extLst>
          </p:cNvPr>
          <p:cNvSpPr txBox="1"/>
          <p:nvPr/>
        </p:nvSpPr>
        <p:spPr>
          <a:xfrm>
            <a:off x="3394710" y="4588185"/>
            <a:ext cx="6449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4400" dirty="0">
                <a:solidFill>
                  <a:srgbClr val="002060"/>
                </a:solidFill>
                <a:cs typeface="(AH) Manal Black" pitchFamily="2" charset="-78"/>
              </a:rPr>
              <a:t>الثَّعْلَبُ وَضَحِكَ عَلَيْه.</a:t>
            </a:r>
          </a:p>
        </p:txBody>
      </p:sp>
    </p:spTree>
    <p:extLst>
      <p:ext uri="{BB962C8B-B14F-4D97-AF65-F5344CB8AC3E}">
        <p14:creationId xmlns:p14="http://schemas.microsoft.com/office/powerpoint/2010/main" val="2288594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4" grpId="0"/>
      <p:bldP spid="27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9468BD4-3D42-4E68-8F1B-7E092F1B16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33" y="4429334"/>
            <a:ext cx="658837" cy="5444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 descr="A picture containing person&#10;&#10;Description automatically generated">
            <a:extLst>
              <a:ext uri="{FF2B5EF4-FFF2-40B4-BE49-F238E27FC236}">
                <a16:creationId xmlns:a16="http://schemas.microsoft.com/office/drawing/2014/main" id="{0FDCF462-04C5-4294-82CB-8CA242BE77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89" y="459341"/>
            <a:ext cx="604454" cy="4405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6" name="Table 38">
            <a:extLst>
              <a:ext uri="{FF2B5EF4-FFF2-40B4-BE49-F238E27FC236}">
                <a16:creationId xmlns:a16="http://schemas.microsoft.com/office/drawing/2014/main" id="{52D6249D-23E7-4E87-83E5-D28A35A375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5973814"/>
              </p:ext>
            </p:extLst>
          </p:nvPr>
        </p:nvGraphicFramePr>
        <p:xfrm>
          <a:off x="523898" y="440638"/>
          <a:ext cx="658835" cy="59767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464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570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873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567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21F6D24-739A-4607-B07C-EEA21FD3B4A7}"/>
              </a:ext>
            </a:extLst>
          </p:cNvPr>
          <p:cNvSpPr txBox="1"/>
          <p:nvPr/>
        </p:nvSpPr>
        <p:spPr>
          <a:xfrm>
            <a:off x="5869953" y="575803"/>
            <a:ext cx="6005458" cy="5847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BH" sz="32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200" u="sng" dirty="0">
                <a:cs typeface="(AH) Manal Black" pitchFamily="2" charset="-78"/>
              </a:rPr>
              <a:t>التَّغْذِيّة الرَّاجِعَة / ماذا تُشاهِد في الصّورة:</a:t>
            </a:r>
            <a:endParaRPr lang="en-US" sz="3200" u="sng" dirty="0">
              <a:cs typeface="(AH) Manal Black" pitchFamily="2" charset="-7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73A377-1F4F-415F-B747-D26C03D618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03366" y="1639273"/>
            <a:ext cx="4305976" cy="31222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AF7F58-3172-4845-86AD-BB20719458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126" y="2139050"/>
            <a:ext cx="2975217" cy="21227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5B41F59-D26C-44FD-B0E9-328D714308F5}"/>
              </a:ext>
            </a:extLst>
          </p:cNvPr>
          <p:cNvSpPr txBox="1"/>
          <p:nvPr/>
        </p:nvSpPr>
        <p:spPr>
          <a:xfrm>
            <a:off x="6935520" y="5016398"/>
            <a:ext cx="38416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BH" sz="4000" noProof="0" dirty="0">
                <a:solidFill>
                  <a:srgbClr val="C00000"/>
                </a:solidFill>
                <a:latin typeface="A Massir Ballpoint" panose="00000100000000000000" pitchFamily="2" charset="-78"/>
                <a:cs typeface="(AH) Manal Black" pitchFamily="2" charset="-78"/>
              </a:rPr>
              <a:t>* </a:t>
            </a:r>
            <a:r>
              <a:rPr lang="ar-BH" sz="4000" noProof="0" dirty="0">
                <a:latin typeface="A Massir Ballpoint" panose="00000100000000000000" pitchFamily="2" charset="-78"/>
                <a:cs typeface="(AH) Manal Black" pitchFamily="2" charset="-78"/>
              </a:rPr>
              <a:t>ماذا ترى في الصُّورَة ؟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B04B25-CEC6-4A47-95B8-C97595DCE9FC}"/>
              </a:ext>
            </a:extLst>
          </p:cNvPr>
          <p:cNvSpPr txBox="1"/>
          <p:nvPr/>
        </p:nvSpPr>
        <p:spPr>
          <a:xfrm>
            <a:off x="6512356" y="5718947"/>
            <a:ext cx="38416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BH" sz="4000" noProof="0" dirty="0">
                <a:solidFill>
                  <a:srgbClr val="C00000"/>
                </a:solidFill>
                <a:latin typeface="A Massir Ballpoint" panose="00000100000000000000" pitchFamily="2" charset="-78"/>
                <a:cs typeface="(AH) Manal Black" pitchFamily="2" charset="-78"/>
              </a:rPr>
              <a:t>* </a:t>
            </a:r>
            <a:r>
              <a:rPr lang="ar-BH" sz="4000" noProof="0" dirty="0">
                <a:latin typeface="A Massir Ballpoint" panose="00000100000000000000" pitchFamily="2" charset="-78"/>
                <a:cs typeface="(AH) Manal Black" pitchFamily="2" charset="-78"/>
              </a:rPr>
              <a:t>ما هي صِفاتِه؟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26C56F-2F09-479F-8BAA-F26437EB66B1}"/>
              </a:ext>
            </a:extLst>
          </p:cNvPr>
          <p:cNvSpPr txBox="1"/>
          <p:nvPr/>
        </p:nvSpPr>
        <p:spPr>
          <a:xfrm>
            <a:off x="1400989" y="4407614"/>
            <a:ext cx="38416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BH" sz="4000" noProof="0" dirty="0">
                <a:solidFill>
                  <a:srgbClr val="C00000"/>
                </a:solidFill>
                <a:latin typeface="A Massir Ballpoint" panose="00000100000000000000" pitchFamily="2" charset="-78"/>
                <a:cs typeface="(AH) Manal Black" pitchFamily="2" charset="-78"/>
              </a:rPr>
              <a:t>* </a:t>
            </a:r>
            <a:r>
              <a:rPr lang="ar-BH" sz="4000" noProof="0" dirty="0">
                <a:latin typeface="A Massir Ballpoint" panose="00000100000000000000" pitchFamily="2" charset="-78"/>
                <a:cs typeface="(AH) Manal Black" pitchFamily="2" charset="-78"/>
              </a:rPr>
              <a:t>ما لَوْن الْغُراب؟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2A52A6-3CB9-40E2-84C0-9AA0E1635868}"/>
              </a:ext>
            </a:extLst>
          </p:cNvPr>
          <p:cNvSpPr txBox="1"/>
          <p:nvPr/>
        </p:nvSpPr>
        <p:spPr>
          <a:xfrm>
            <a:off x="1414813" y="5261335"/>
            <a:ext cx="41284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BH" sz="4000" noProof="0" dirty="0">
                <a:solidFill>
                  <a:srgbClr val="C00000"/>
                </a:solidFill>
                <a:latin typeface="A Massir Ballpoint" panose="00000100000000000000" pitchFamily="2" charset="-78"/>
                <a:cs typeface="(AH) Manal Black" pitchFamily="2" charset="-78"/>
              </a:rPr>
              <a:t>* </a:t>
            </a:r>
            <a:r>
              <a:rPr lang="ar-BH" sz="4000" noProof="0" dirty="0">
                <a:latin typeface="A Massir Ballpoint" panose="00000100000000000000" pitchFamily="2" charset="-78"/>
                <a:cs typeface="(AH) Manal Black" pitchFamily="2" charset="-78"/>
              </a:rPr>
              <a:t>هل صَوْتُ الْغُرابِ جَميل؟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1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cartoon_ascend_climb_fast_mallet_005_452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cartoon_ascend_climb_fast_mallet_005_452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cartoon_ascend_climb_fast_mallet_005_452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cartoon_ascend_climb_fast_mallet_005_452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AF404B7-43F8-4888-B89E-5C0643942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8930" y="822959"/>
            <a:ext cx="8930573" cy="5431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BFB587F-F2A6-4873-942B-A30E74C12D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70" y="361864"/>
            <a:ext cx="899159" cy="5389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2873870-02B7-45D2-AA98-9C0FC3FCFBD0}"/>
              </a:ext>
            </a:extLst>
          </p:cNvPr>
          <p:cNvSpPr/>
          <p:nvPr/>
        </p:nvSpPr>
        <p:spPr>
          <a:xfrm>
            <a:off x="378161" y="446688"/>
            <a:ext cx="670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60139" rtl="1"/>
            <a:r>
              <a:rPr lang="ar-BH" dirty="0">
                <a:solidFill>
                  <a:schemeClr val="bg1"/>
                </a:solidFill>
                <a:cs typeface="(AH) Manal Black" pitchFamily="2" charset="-78"/>
              </a:rPr>
              <a:t>الْواجِب</a:t>
            </a:r>
            <a:endParaRPr lang="en-US" sz="21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E0BB6F1F-1D49-4044-84C2-A301D6E316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13" t="6892" r="22573"/>
          <a:stretch/>
        </p:blipFill>
        <p:spPr>
          <a:xfrm flipH="1">
            <a:off x="365463" y="1003890"/>
            <a:ext cx="864949" cy="1077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7AA83-C98C-47B0-B15F-9EB474138B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3714" y1="26383" x2="56286" y2="20851"/>
                        <a14:foregroundMark x1="56286" y1="20851" x2="68857" y2="20851"/>
                        <a14:foregroundMark x1="75429" y1="18723" x2="75429" y2="18723"/>
                        <a14:foregroundMark x1="75429" y1="18723" x2="69429" y2="18723"/>
                        <a14:foregroundMark x1="36000" y1="22979" x2="22000" y2="24255"/>
                        <a14:foregroundMark x1="62286" y1="84255" x2="36857" y2="82553"/>
                        <a14:foregroundMark x1="72000" y1="16596" x2="55714" y2="18723"/>
                        <a14:foregroundMark x1="66857" y1="17447" x2="52571" y2="17872"/>
                        <a14:foregroundMark x1="56571" y1="17447" x2="71143" y2="15319"/>
                        <a14:foregroundMark x1="71143" y1="15319" x2="74857" y2="15319"/>
                        <a14:foregroundMark x1="42286" y1="9787" x2="42286" y2="97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0190" y="2599135"/>
            <a:ext cx="1645920" cy="11051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172CD0-FEA8-4D22-AE26-58399CE28A18}"/>
              </a:ext>
            </a:extLst>
          </p:cNvPr>
          <p:cNvSpPr txBox="1"/>
          <p:nvPr/>
        </p:nvSpPr>
        <p:spPr>
          <a:xfrm>
            <a:off x="1048538" y="1149107"/>
            <a:ext cx="14450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1350" dirty="0"/>
              <a:t> </a:t>
            </a:r>
            <a:r>
              <a:rPr lang="ar-BH" dirty="0">
                <a:highlight>
                  <a:srgbClr val="FFFF00"/>
                </a:highlight>
                <a:cs typeface="(AH) Manal Black" pitchFamily="2" charset="-78"/>
              </a:rPr>
              <a:t>يرسل نسخة من الواجب على الواتساب بشكل يومي+ ادخال الواجب اليومي في ملفات </a:t>
            </a:r>
            <a:r>
              <a:rPr lang="ar-BH" dirty="0" err="1">
                <a:highlight>
                  <a:srgbClr val="FFFF00"/>
                </a:highlight>
                <a:cs typeface="(AH) Manal Black" pitchFamily="2" charset="-78"/>
              </a:rPr>
              <a:t>التيمز</a:t>
            </a:r>
            <a:r>
              <a:rPr lang="ar-BH" dirty="0">
                <a:highlight>
                  <a:srgbClr val="FFFF00"/>
                </a:highlight>
                <a:cs typeface="(AH) Manal Black" pitchFamily="2" charset="-78"/>
              </a:rPr>
              <a:t>.</a:t>
            </a:r>
            <a:endParaRPr lang="en-US" sz="1350" dirty="0">
              <a:highlight>
                <a:srgbClr val="FFFF00"/>
              </a:highlight>
              <a:cs typeface="(AH) Manal Black" pitchFamily="2" charset="-78"/>
            </a:endParaRPr>
          </a:p>
        </p:txBody>
      </p:sp>
      <p:sp>
        <p:nvSpPr>
          <p:cNvPr id="9" name="2">
            <a:extLst>
              <a:ext uri="{FF2B5EF4-FFF2-40B4-BE49-F238E27FC236}">
                <a16:creationId xmlns:a16="http://schemas.microsoft.com/office/drawing/2014/main" id="{BCBBD35C-77F1-4FDF-9B7F-8D9DD68D418F}"/>
              </a:ext>
            </a:extLst>
          </p:cNvPr>
          <p:cNvSpPr/>
          <p:nvPr/>
        </p:nvSpPr>
        <p:spPr>
          <a:xfrm>
            <a:off x="10204452" y="312667"/>
            <a:ext cx="1328091" cy="199139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 h="190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350"/>
          </a:p>
        </p:txBody>
      </p:sp>
      <p:sp>
        <p:nvSpPr>
          <p:cNvPr id="10" name="3">
            <a:extLst>
              <a:ext uri="{FF2B5EF4-FFF2-40B4-BE49-F238E27FC236}">
                <a16:creationId xmlns:a16="http://schemas.microsoft.com/office/drawing/2014/main" id="{33078677-EB91-47E8-BA53-A73E6BCA005A}"/>
              </a:ext>
            </a:extLst>
          </p:cNvPr>
          <p:cNvSpPr/>
          <p:nvPr/>
        </p:nvSpPr>
        <p:spPr>
          <a:xfrm>
            <a:off x="10204452" y="458934"/>
            <a:ext cx="1328091" cy="19913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 h="190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350" dirty="0"/>
          </a:p>
        </p:txBody>
      </p:sp>
      <p:sp>
        <p:nvSpPr>
          <p:cNvPr id="11" name="1">
            <a:extLst>
              <a:ext uri="{FF2B5EF4-FFF2-40B4-BE49-F238E27FC236}">
                <a16:creationId xmlns:a16="http://schemas.microsoft.com/office/drawing/2014/main" id="{63494F65-7ADF-442E-9BBB-A6C0D18349E3}"/>
              </a:ext>
            </a:extLst>
          </p:cNvPr>
          <p:cNvSpPr/>
          <p:nvPr/>
        </p:nvSpPr>
        <p:spPr>
          <a:xfrm>
            <a:off x="10204452" y="603605"/>
            <a:ext cx="1328091" cy="252008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 h="190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35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23D88E3-D0B2-4190-AB50-779FA99DDE58}"/>
              </a:ext>
            </a:extLst>
          </p:cNvPr>
          <p:cNvSpPr txBox="1">
            <a:spLocks/>
          </p:cNvSpPr>
          <p:nvPr/>
        </p:nvSpPr>
        <p:spPr>
          <a:xfrm>
            <a:off x="10367320" y="458933"/>
            <a:ext cx="1002354" cy="52862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BH" sz="3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تَذْكير</a:t>
            </a:r>
            <a:endParaRPr lang="en-US" sz="3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A5CF60C-0676-4D08-A261-D24A1B6B2687}"/>
              </a:ext>
            </a:extLst>
          </p:cNvPr>
          <p:cNvSpPr/>
          <p:nvPr/>
        </p:nvSpPr>
        <p:spPr>
          <a:xfrm>
            <a:off x="9879246" y="7794825"/>
            <a:ext cx="1490428" cy="1352860"/>
          </a:xfrm>
          <a:prstGeom prst="ellipse">
            <a:avLst/>
          </a:prstGeom>
          <a:solidFill>
            <a:srgbClr val="FF0000">
              <a:alpha val="24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A716FDB-4010-42D1-811B-B4ADCF3EF8E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4982" t="14799" r="36346" b="17591"/>
          <a:stretch/>
        </p:blipFill>
        <p:spPr>
          <a:xfrm rot="20243506">
            <a:off x="453172" y="4130835"/>
            <a:ext cx="1554480" cy="2060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98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8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1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2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8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5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6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8" presetID="2" presetClass="exit" presetSubtype="2" fill="hold" grpId="1" nodeType="afterEffect">
                                      <p:stCondLst>
                                        <p:cond delay="4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2" presetClass="exit" presetSubtype="8" fill="hold" grpId="1" nodeType="withEffect">
                                      <p:stCondLst>
                                        <p:cond delay="41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" presetClass="exit" presetSubtype="2" fill="hold" grpId="1" nodeType="withEffect">
                                      <p:stCondLst>
                                        <p:cond delay="43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664 -0.01968 L -0.39453 -0.447 " pathEditMode="relative" rAng="0" ptsTypes="AA">
                                          <p:cBhvr>
                                            <p:cTn id="39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401" y="-2136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yp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build="p"/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8" presetID="2" presetClass="exit" presetSubtype="2" fill="hold" grpId="1" nodeType="afterEffect">
                                      <p:stCondLst>
                                        <p:cond delay="4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2" presetClass="exit" presetSubtype="8" fill="hold" grpId="1" nodeType="withEffect">
                                      <p:stCondLst>
                                        <p:cond delay="41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" presetClass="exit" presetSubtype="2" fill="hold" grpId="1" nodeType="withEffect">
                                      <p:stCondLst>
                                        <p:cond delay="43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664 -0.01968 L -0.39453 -0.447 " pathEditMode="relative" rAng="0" ptsTypes="AA">
                                          <p:cBhvr>
                                            <p:cTn id="39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401" y="-2136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yp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build="p"/>
          <p:bldP spid="15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A0C157-9530-43A5-92DE-687BF41727EE}"/>
              </a:ext>
            </a:extLst>
          </p:cNvPr>
          <p:cNvSpPr txBox="1"/>
          <p:nvPr/>
        </p:nvSpPr>
        <p:spPr>
          <a:xfrm>
            <a:off x="6889750" y="546714"/>
            <a:ext cx="4607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6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u="sng" dirty="0">
                <a:cs typeface="(AH) Manal Black" pitchFamily="2" charset="-78"/>
              </a:rPr>
              <a:t> أهداف درس اليوم:</a:t>
            </a:r>
            <a:endParaRPr lang="en-US" sz="3600" u="sng" dirty="0">
              <a:cs typeface="(AH) Manal Black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B54003-5684-466F-A396-FE5B31F86EED}"/>
              </a:ext>
            </a:extLst>
          </p:cNvPr>
          <p:cNvSpPr txBox="1"/>
          <p:nvPr/>
        </p:nvSpPr>
        <p:spPr>
          <a:xfrm>
            <a:off x="3875261" y="1924563"/>
            <a:ext cx="4441478" cy="6463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3600" dirty="0">
                <a:solidFill>
                  <a:srgbClr val="FF0000"/>
                </a:solidFill>
                <a:cs typeface="(AH) Manal Black" pitchFamily="2" charset="-78"/>
              </a:rPr>
              <a:t>* هل </a:t>
            </a:r>
            <a:r>
              <a:rPr lang="ar-BH" sz="3600" dirty="0">
                <a:cs typeface="(AH) Manal Black" pitchFamily="2" charset="-78"/>
              </a:rPr>
              <a:t>حققنا أهداف الدَّرس</a:t>
            </a:r>
            <a:r>
              <a:rPr lang="ar-BH" sz="3600" dirty="0">
                <a:ln w="0"/>
                <a:cs typeface="(AH) Manal Black" pitchFamily="2" charset="-78"/>
              </a:rPr>
              <a:t>؟</a:t>
            </a:r>
            <a:endParaRPr lang="en-US" sz="3600" dirty="0">
              <a:ln w="0"/>
              <a:cs typeface="(AH) Manal Black" pitchFamily="2" charset="-78"/>
            </a:endParaRPr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B2BFD14-F91C-47F9-9403-34F7BD5FB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20" y="5048991"/>
            <a:ext cx="640258" cy="4569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 descr="A picture containing person&#10;&#10;Description automatically generated">
            <a:extLst>
              <a:ext uri="{FF2B5EF4-FFF2-40B4-BE49-F238E27FC236}">
                <a16:creationId xmlns:a16="http://schemas.microsoft.com/office/drawing/2014/main" id="{FF561C14-9FE1-48E9-81C5-18713363D5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20" y="431716"/>
            <a:ext cx="658834" cy="4569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0" name="Table 38">
            <a:extLst>
              <a:ext uri="{FF2B5EF4-FFF2-40B4-BE49-F238E27FC236}">
                <a16:creationId xmlns:a16="http://schemas.microsoft.com/office/drawing/2014/main" id="{B59EA7C0-74CA-49FB-B261-5A6E704616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8691711"/>
              </p:ext>
            </p:extLst>
          </p:nvPr>
        </p:nvGraphicFramePr>
        <p:xfrm>
          <a:off x="526143" y="431716"/>
          <a:ext cx="658835" cy="59945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01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0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992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669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0C9BBFCE-084A-4275-903B-5977637093D0}"/>
              </a:ext>
            </a:extLst>
          </p:cNvPr>
          <p:cNvSpPr/>
          <p:nvPr/>
        </p:nvSpPr>
        <p:spPr>
          <a:xfrm>
            <a:off x="3055136" y="3112578"/>
            <a:ext cx="5456858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>
              <a:lnSpc>
                <a:spcPct val="200000"/>
              </a:lnSpc>
            </a:pPr>
            <a:r>
              <a:rPr lang="ar-BH" sz="3200" dirty="0">
                <a:solidFill>
                  <a:schemeClr val="tx1"/>
                </a:solidFill>
                <a:latin typeface="+mn-lt"/>
                <a:ea typeface="+mn-ea"/>
                <a:cs typeface="(AH) Manal Black" pitchFamily="2" charset="-78"/>
              </a:rPr>
              <a:t>- يَقْرَأ الْمُتًعّلِّم النَّص الْقصصي قِراءَة جَهْرِيَّة</a:t>
            </a:r>
            <a:endParaRPr lang="ar-SA" sz="3200" dirty="0">
              <a:solidFill>
                <a:schemeClr val="tx1"/>
              </a:solidFill>
              <a:latin typeface="+mn-lt"/>
              <a:ea typeface="+mn-ea"/>
              <a:cs typeface="(AH) Manal Black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B3F694D-A464-4070-B921-60BE4BF58928}"/>
              </a:ext>
            </a:extLst>
          </p:cNvPr>
          <p:cNvSpPr/>
          <p:nvPr/>
        </p:nvSpPr>
        <p:spPr>
          <a:xfrm>
            <a:off x="2708863" y="4551802"/>
            <a:ext cx="7086601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>
              <a:lnSpc>
                <a:spcPct val="200000"/>
              </a:lnSpc>
            </a:pPr>
            <a:r>
              <a:rPr lang="ar-BH" sz="3200" dirty="0">
                <a:solidFill>
                  <a:schemeClr val="tx1"/>
                </a:solidFill>
                <a:latin typeface="+mn-lt"/>
                <a:ea typeface="+mn-ea"/>
                <a:cs typeface="(AH) Manal Black" pitchFamily="2" charset="-78"/>
              </a:rPr>
              <a:t>- </a:t>
            </a:r>
            <a:r>
              <a:rPr lang="ar-AE" sz="3200" dirty="0">
                <a:solidFill>
                  <a:schemeClr val="tx1"/>
                </a:solidFill>
                <a:latin typeface="+mn-lt"/>
                <a:ea typeface="+mn-ea"/>
                <a:cs typeface="(AH) Manal Black" pitchFamily="2" charset="-78"/>
              </a:rPr>
              <a:t>أن يذكر أحداث القصة بالترتيب</a:t>
            </a:r>
            <a:endParaRPr lang="ar-SA" sz="3200" dirty="0">
              <a:solidFill>
                <a:schemeClr val="tx1"/>
              </a:solidFill>
              <a:latin typeface="+mn-lt"/>
              <a:ea typeface="+mn-ea"/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054932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766787-4575-4857-8A4D-1DC3233005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420" y="892802"/>
            <a:ext cx="8163499" cy="5007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BABAA4-EAEA-4C9E-87DD-232BD256291E}"/>
              </a:ext>
            </a:extLst>
          </p:cNvPr>
          <p:cNvSpPr txBox="1"/>
          <p:nvPr/>
        </p:nvSpPr>
        <p:spPr>
          <a:xfrm>
            <a:off x="3056425" y="1086288"/>
            <a:ext cx="6873487" cy="8309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4800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BH" sz="4800" u="sng" dirty="0">
                <a:cs typeface="(AH) Manal Black" pitchFamily="2" charset="-78"/>
              </a:rPr>
              <a:t>عَبِّر عَنْ شُعورَك يا بَطَل</a:t>
            </a:r>
            <a:r>
              <a:rPr lang="en-US" sz="4800" u="sng" dirty="0">
                <a:cs typeface="(AH) Manal Black" pitchFamily="2" charset="-78"/>
              </a:rPr>
              <a:t>:</a:t>
            </a:r>
            <a:endParaRPr lang="en-US" sz="5400" u="sng" dirty="0">
              <a:cs typeface="(AH) Manal Black" pitchFamily="2" charset="-78"/>
            </a:endParaRPr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00EB5F9-6701-47B6-BC2C-A08E96213C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41" y="5535307"/>
            <a:ext cx="658834" cy="5834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 descr="A picture containing person&#10;&#10;Description automatically generated">
            <a:extLst>
              <a:ext uri="{FF2B5EF4-FFF2-40B4-BE49-F238E27FC236}">
                <a16:creationId xmlns:a16="http://schemas.microsoft.com/office/drawing/2014/main" id="{345F35F3-3545-4B07-97E2-5B2F8D782B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42" y="461114"/>
            <a:ext cx="658834" cy="4569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1" name="Table 38">
            <a:extLst>
              <a:ext uri="{FF2B5EF4-FFF2-40B4-BE49-F238E27FC236}">
                <a16:creationId xmlns:a16="http://schemas.microsoft.com/office/drawing/2014/main" id="{4D90921F-3DD6-48A8-B1DA-30E9FBC31D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5285978"/>
              </p:ext>
            </p:extLst>
          </p:nvPr>
        </p:nvGraphicFramePr>
        <p:xfrm>
          <a:off x="526141" y="461114"/>
          <a:ext cx="658835" cy="59877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5495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6532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946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630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pic>
        <p:nvPicPr>
          <p:cNvPr id="7" name="Picture 5">
            <a:extLst>
              <a:ext uri="{FF2B5EF4-FFF2-40B4-BE49-F238E27FC236}">
                <a16:creationId xmlns:a16="http://schemas.microsoft.com/office/drawing/2014/main" id="{9949EDAC-1843-473D-B3BF-7150584CE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637" y="5964538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43E23C-D79A-4177-AF13-F63DE058F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637" y="5420370"/>
            <a:ext cx="457200" cy="479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AC6B94C4-D9A7-4288-88FF-1675A5860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637" y="4876202"/>
            <a:ext cx="457200" cy="479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F67B8CC5-FEE8-4380-B989-AE6DE6ECB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637" y="4354348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010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11" name="click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2086E8B1-69E1-4033-88E7-E7CD07A945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09" y="1841553"/>
            <a:ext cx="5070764" cy="51954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884EE1E-A39E-45DB-8CD5-2A2954976A52}"/>
              </a:ext>
            </a:extLst>
          </p:cNvPr>
          <p:cNvSpPr/>
          <p:nvPr/>
        </p:nvSpPr>
        <p:spPr>
          <a:xfrm>
            <a:off x="4754547" y="1841553"/>
            <a:ext cx="580722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400" dirty="0">
                <a:latin typeface="Sakkal Majalla" panose="02000000000000000000" pitchFamily="2" charset="-78"/>
                <a:cs typeface="(AH) Manal Black" pitchFamily="2" charset="-78"/>
              </a:rPr>
              <a:t>للتواصل - المعلمة / سناء الجعفري.</a:t>
            </a:r>
          </a:p>
          <a:p>
            <a:pPr algn="ctr" rtl="1">
              <a:lnSpc>
                <a:spcPct val="150000"/>
              </a:lnSpc>
            </a:pPr>
            <a:r>
              <a:rPr lang="ar-BH" sz="4400" dirty="0" err="1">
                <a:latin typeface="Sakkal Majalla" panose="02000000000000000000" pitchFamily="2" charset="-78"/>
                <a:cs typeface="(AH) Manal Black" pitchFamily="2" charset="-78"/>
              </a:rPr>
              <a:t>تلجرام</a:t>
            </a:r>
            <a:r>
              <a:rPr lang="ar-BH" sz="4400" dirty="0">
                <a:latin typeface="Sakkal Majalla" panose="02000000000000000000" pitchFamily="2" charset="-78"/>
                <a:cs typeface="(AH) Manal Black" pitchFamily="2" charset="-78"/>
              </a:rPr>
              <a:t>: </a:t>
            </a:r>
            <a:r>
              <a:rPr lang="en-US" sz="4400" dirty="0">
                <a:latin typeface="Sakkal Majalla" panose="02000000000000000000" pitchFamily="2" charset="-78"/>
                <a:cs typeface="(AH) Manal Black" pitchFamily="2" charset="-78"/>
              </a:rPr>
              <a:t>t.me/Sanaa21</a:t>
            </a:r>
          </a:p>
          <a:p>
            <a:pPr algn="ctr" rtl="1">
              <a:lnSpc>
                <a:spcPct val="150000"/>
              </a:lnSpc>
            </a:pPr>
            <a:r>
              <a:rPr lang="ar-BH" sz="3200" dirty="0" err="1">
                <a:cs typeface="(AH) Manal Black" pitchFamily="2" charset="-78"/>
              </a:rPr>
              <a:t>انستجرام</a:t>
            </a:r>
            <a:r>
              <a:rPr lang="ar-BH" sz="3200" dirty="0">
                <a:cs typeface="(AH) Manal Black" pitchFamily="2" charset="-78"/>
              </a:rPr>
              <a:t>: </a:t>
            </a:r>
            <a:r>
              <a:rPr lang="en-US" sz="3200" dirty="0">
                <a:cs typeface="(AH) Manal Black" pitchFamily="2" charset="-78"/>
              </a:rPr>
              <a:t>sanaa_ali1</a:t>
            </a:r>
          </a:p>
          <a:p>
            <a:pPr algn="ctr" rtl="1">
              <a:lnSpc>
                <a:spcPct val="150000"/>
              </a:lnSpc>
            </a:pPr>
            <a:r>
              <a:rPr lang="ar-BH" sz="3200" dirty="0">
                <a:effectLst/>
                <a:cs typeface="(AH) Manal Black" pitchFamily="2" charset="-78"/>
              </a:rPr>
              <a:t>واتساب / 0503770211</a:t>
            </a:r>
            <a:endParaRPr lang="ar-SA" sz="3200" dirty="0">
              <a:effectLst/>
              <a:cs typeface="(AH) Manal Black" pitchFamily="2" charset="-78"/>
            </a:endParaRPr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4F6C66B-1868-4899-A480-A9451F9011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1" y="6104550"/>
            <a:ext cx="658834" cy="3054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 descr="A picture containing person&#10;&#10;Description automatically generated">
            <a:extLst>
              <a:ext uri="{FF2B5EF4-FFF2-40B4-BE49-F238E27FC236}">
                <a16:creationId xmlns:a16="http://schemas.microsoft.com/office/drawing/2014/main" id="{C59DB67C-3BFC-4AC4-9669-B31EECFC3A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29" y="414121"/>
            <a:ext cx="658835" cy="4443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2" name="Table 38">
            <a:extLst>
              <a:ext uri="{FF2B5EF4-FFF2-40B4-BE49-F238E27FC236}">
                <a16:creationId xmlns:a16="http://schemas.microsoft.com/office/drawing/2014/main" id="{BB798312-B66B-4808-9EF7-552AB3563D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3984478"/>
              </p:ext>
            </p:extLst>
          </p:nvPr>
        </p:nvGraphicFramePr>
        <p:xfrm>
          <a:off x="518430" y="414122"/>
          <a:ext cx="658835" cy="59958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11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1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00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676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66068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7" name="click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/>
          <p:nvPr/>
        </p:nvSpPr>
        <p:spPr>
          <a:xfrm>
            <a:off x="1343384" y="368921"/>
            <a:ext cx="2540600" cy="2800400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81900" tIns="40942" rIns="81900" bIns="40942" anchor="ctr" anchorCtr="0">
            <a:noAutofit/>
          </a:bodyPr>
          <a:lstStyle/>
          <a:p>
            <a:pPr algn="ctr"/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4"/>
          <p:cNvSpPr/>
          <p:nvPr/>
        </p:nvSpPr>
        <p:spPr>
          <a:xfrm>
            <a:off x="4248863" y="368921"/>
            <a:ext cx="2540600" cy="2800400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81900" tIns="40942" rIns="81900" bIns="40942" anchor="ctr" anchorCtr="0">
            <a:noAutofit/>
          </a:bodyPr>
          <a:lstStyle/>
          <a:p>
            <a:pPr algn="ctr"/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4"/>
          <p:cNvSpPr/>
          <p:nvPr/>
        </p:nvSpPr>
        <p:spPr>
          <a:xfrm>
            <a:off x="1343384" y="3654518"/>
            <a:ext cx="5407400" cy="2800400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81900" tIns="40942" rIns="81900" bIns="40942" anchor="ctr" anchorCtr="0">
            <a:noAutofit/>
          </a:bodyPr>
          <a:lstStyle/>
          <a:p>
            <a:pPr algn="ctr"/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4"/>
          <p:cNvSpPr/>
          <p:nvPr/>
        </p:nvSpPr>
        <p:spPr>
          <a:xfrm>
            <a:off x="1523007" y="206717"/>
            <a:ext cx="2182924" cy="39325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F4A00">
              <a:alpha val="68720"/>
            </a:srgbClr>
          </a:solidFill>
          <a:ln>
            <a:noFill/>
          </a:ln>
        </p:spPr>
        <p:txBody>
          <a:bodyPr spcFirstLastPara="1" wrap="square" lIns="81900" tIns="40942" rIns="81900" bIns="40942" anchor="ctr" anchorCtr="0">
            <a:noAutofit/>
          </a:bodyPr>
          <a:lstStyle/>
          <a:p>
            <a:pPr algn="ctr"/>
            <a:r>
              <a:rPr lang="ar-BH" sz="3200" b="1" dirty="0">
                <a:solidFill>
                  <a:schemeClr val="lt1"/>
                </a:solidFill>
                <a:latin typeface="Coming Soon"/>
                <a:sym typeface="Coming Soon"/>
              </a:rPr>
              <a:t>التَّاريخ</a:t>
            </a:r>
            <a:endParaRPr sz="3200" b="1" dirty="0">
              <a:solidFill>
                <a:schemeClr val="lt1"/>
              </a:solidFill>
              <a:latin typeface="Coming Soon"/>
              <a:sym typeface="Coming Soon"/>
            </a:endParaRPr>
          </a:p>
        </p:txBody>
      </p:sp>
      <p:sp>
        <p:nvSpPr>
          <p:cNvPr id="40" name="Google Shape;40;p4"/>
          <p:cNvSpPr/>
          <p:nvPr/>
        </p:nvSpPr>
        <p:spPr>
          <a:xfrm>
            <a:off x="4428485" y="172507"/>
            <a:ext cx="2182924" cy="39325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EAF30">
              <a:alpha val="74860"/>
            </a:srgbClr>
          </a:solidFill>
          <a:ln>
            <a:noFill/>
          </a:ln>
        </p:spPr>
        <p:txBody>
          <a:bodyPr spcFirstLastPara="1" wrap="square" lIns="81900" tIns="40942" rIns="81900" bIns="40942" anchor="ctr" anchorCtr="0">
            <a:noAutofit/>
          </a:bodyPr>
          <a:lstStyle/>
          <a:p>
            <a:pPr algn="ctr"/>
            <a:r>
              <a:rPr lang="ar-BH" sz="3200" b="1" dirty="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الْيــوم</a:t>
            </a:r>
            <a:endParaRPr sz="3200" b="1" dirty="0">
              <a:solidFill>
                <a:schemeClr val="lt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41" name="Google Shape;41;p4"/>
          <p:cNvSpPr/>
          <p:nvPr/>
        </p:nvSpPr>
        <p:spPr>
          <a:xfrm>
            <a:off x="1523007" y="3458104"/>
            <a:ext cx="4953068" cy="442060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CE571">
              <a:alpha val="77090"/>
            </a:srgbClr>
          </a:solidFill>
          <a:ln>
            <a:noFill/>
          </a:ln>
        </p:spPr>
        <p:txBody>
          <a:bodyPr spcFirstLastPara="1" wrap="square" lIns="81900" tIns="40942" rIns="81900" bIns="40942" anchor="ctr" anchorCtr="0">
            <a:noAutofit/>
          </a:bodyPr>
          <a:lstStyle/>
          <a:p>
            <a:pPr algn="ctr"/>
            <a:r>
              <a:rPr lang="ar-BH" sz="3200" b="1" dirty="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حِكْمَة الأسبوع</a:t>
            </a:r>
            <a:endParaRPr sz="3200" b="1" dirty="0">
              <a:solidFill>
                <a:schemeClr val="lt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graphicFrame>
        <p:nvGraphicFramePr>
          <p:cNvPr id="42" name="Google Shape;42;p4"/>
          <p:cNvGraphicFramePr/>
          <p:nvPr>
            <p:extLst>
              <p:ext uri="{D42A27DB-BD31-4B8C-83A1-F6EECF244321}">
                <p14:modId xmlns:p14="http://schemas.microsoft.com/office/powerpoint/2010/main" val="970017114"/>
              </p:ext>
            </p:extLst>
          </p:nvPr>
        </p:nvGraphicFramePr>
        <p:xfrm>
          <a:off x="7473338" y="410120"/>
          <a:ext cx="3882900" cy="389664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54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4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4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4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4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4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547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14370">
                <a:tc gridSpan="7"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BH" sz="4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implified Arabic Fixed" panose="02070309020205020404" pitchFamily="49" charset="-78"/>
                          <a:ea typeface="Satisfy"/>
                          <a:cs typeface="Simplified Arabic Fixed" panose="02070309020205020404" pitchFamily="49" charset="-78"/>
                          <a:sym typeface="Satisfy"/>
                        </a:rPr>
                        <a:t>سبتمبر</a:t>
                      </a:r>
                      <a:endParaRPr sz="48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implified Arabic Fixed" panose="02070309020205020404" pitchFamily="49" charset="-78"/>
                        <a:ea typeface="Satisfy"/>
                        <a:cs typeface="Simplified Arabic Fixed" panose="02070309020205020404" pitchFamily="49" charset="-78"/>
                        <a:sym typeface="Satisfy"/>
                      </a:endParaRPr>
                    </a:p>
                  </a:txBody>
                  <a:tcPr marL="77142" marR="77142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64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sz="28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8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M</a:t>
                      </a:r>
                      <a:endParaRPr sz="2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8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sz="2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8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W</a:t>
                      </a:r>
                      <a:endParaRPr sz="2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8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sz="2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8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F</a:t>
                      </a:r>
                      <a:endParaRPr sz="2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sz="28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9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0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19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0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29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30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66" name="Google Shape;98;p15">
            <a:extLst>
              <a:ext uri="{FF2B5EF4-FFF2-40B4-BE49-F238E27FC236}">
                <a16:creationId xmlns:a16="http://schemas.microsoft.com/office/drawing/2014/main" id="{A3DA0AEF-6148-49B6-9BA2-24E4C218D74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29382" y="5397155"/>
            <a:ext cx="970811" cy="105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97;p15">
            <a:extLst>
              <a:ext uri="{FF2B5EF4-FFF2-40B4-BE49-F238E27FC236}">
                <a16:creationId xmlns:a16="http://schemas.microsoft.com/office/drawing/2014/main" id="{F29C9D4B-27FB-4FCE-9516-1815FEA59EF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4316" y="4855935"/>
            <a:ext cx="13716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83D0B4A2-10DE-457D-8F1D-5C23C039A2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6539" y1="75257" x2="35208" y2="76875"/>
                        <a14:foregroundMark x1="42917" y1="67500" x2="40780" y2="70100"/>
                        <a14:backgroundMark x1="46250" y1="43542" x2="34792" y2="49792"/>
                        <a14:backgroundMark x1="26875" y1="45208" x2="30625" y2="38125"/>
                        <a14:backgroundMark x1="30625" y1="38125" x2="54375" y2="27917"/>
                        <a14:backgroundMark x1="38750" y1="73542" x2="38750" y2="73542"/>
                        <a14:backgroundMark x1="40625" y1="71667" x2="37083" y2="74583"/>
                        <a14:backgroundMark x1="41250" y1="70417" x2="37083" y2="7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73" t="28872" r="28251" b="19172"/>
          <a:stretch/>
        </p:blipFill>
        <p:spPr>
          <a:xfrm>
            <a:off x="1332256" y="5535947"/>
            <a:ext cx="731520" cy="911933"/>
          </a:xfrm>
          <a:prstGeom prst="rect">
            <a:avLst/>
          </a:prstGeom>
        </p:spPr>
      </p:pic>
      <p:pic>
        <p:nvPicPr>
          <p:cNvPr id="71" name="Picture 7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C8BD522-9772-4A26-9AB7-3C6BFAD16E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58" y="1321402"/>
            <a:ext cx="673709" cy="4798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2" name="Picture 71" descr="A picture containing person&#10;&#10;Description automatically generated">
            <a:extLst>
              <a:ext uri="{FF2B5EF4-FFF2-40B4-BE49-F238E27FC236}">
                <a16:creationId xmlns:a16="http://schemas.microsoft.com/office/drawing/2014/main" id="{E569834C-E311-4651-9106-38F44CCEFC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57" y="426391"/>
            <a:ext cx="673709" cy="442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73" name="Table 38">
            <a:extLst>
              <a:ext uri="{FF2B5EF4-FFF2-40B4-BE49-F238E27FC236}">
                <a16:creationId xmlns:a16="http://schemas.microsoft.com/office/drawing/2014/main" id="{1E9DC1F1-CB0B-4EBE-80D1-724ACD5ECC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8883389"/>
              </p:ext>
            </p:extLst>
          </p:nvPr>
        </p:nvGraphicFramePr>
        <p:xfrm>
          <a:off x="517259" y="426391"/>
          <a:ext cx="673709" cy="604214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3709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6330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20168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الدِّرس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69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906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sp>
        <p:nvSpPr>
          <p:cNvPr id="74" name="TextBox 73">
            <a:extLst>
              <a:ext uri="{FF2B5EF4-FFF2-40B4-BE49-F238E27FC236}">
                <a16:creationId xmlns:a16="http://schemas.microsoft.com/office/drawing/2014/main" id="{B8E5410F-9D36-4EB8-81F2-9ECB5EC2A6EA}"/>
              </a:ext>
            </a:extLst>
          </p:cNvPr>
          <p:cNvSpPr txBox="1"/>
          <p:nvPr/>
        </p:nvSpPr>
        <p:spPr>
          <a:xfrm>
            <a:off x="4703194" y="1371600"/>
            <a:ext cx="18948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4400" dirty="0">
                <a:cs typeface="(AH) Manal Black" pitchFamily="2" charset="-78"/>
              </a:rPr>
              <a:t>الأربعاء</a:t>
            </a:r>
            <a:endParaRPr lang="en-US" sz="4400" dirty="0">
              <a:cs typeface="(AH) Manal Black" pitchFamily="2" charset="-78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D246FE2C-3881-4633-8C9C-910FADDB385D}"/>
              </a:ext>
            </a:extLst>
          </p:cNvPr>
          <p:cNvSpPr/>
          <p:nvPr/>
        </p:nvSpPr>
        <p:spPr>
          <a:xfrm>
            <a:off x="9104020" y="2806335"/>
            <a:ext cx="621534" cy="641126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sysDash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A56111D-19EE-487A-862B-67C9D7D0A13A}"/>
              </a:ext>
            </a:extLst>
          </p:cNvPr>
          <p:cNvSpPr txBox="1"/>
          <p:nvPr/>
        </p:nvSpPr>
        <p:spPr>
          <a:xfrm>
            <a:off x="1669774" y="1216475"/>
            <a:ext cx="20361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200" b="1" dirty="0"/>
              <a:t>15/8/2021</a:t>
            </a:r>
            <a:endParaRPr lang="en-US" sz="4400" b="1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6C81A80-868B-487B-B111-0D2543EDB6F4}"/>
              </a:ext>
            </a:extLst>
          </p:cNvPr>
          <p:cNvSpPr txBox="1"/>
          <p:nvPr/>
        </p:nvSpPr>
        <p:spPr>
          <a:xfrm>
            <a:off x="1343384" y="1963454"/>
            <a:ext cx="254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200" b="1" dirty="0"/>
              <a:t>6/ صفر/1443</a:t>
            </a:r>
            <a:endParaRPr lang="en-US" sz="4400" b="1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A17A33A-2B61-473F-B3E4-F21F7F2B11EE}"/>
              </a:ext>
            </a:extLst>
          </p:cNvPr>
          <p:cNvSpPr txBox="1"/>
          <p:nvPr/>
        </p:nvSpPr>
        <p:spPr>
          <a:xfrm>
            <a:off x="1969704" y="4901625"/>
            <a:ext cx="4190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200" b="1" dirty="0"/>
              <a:t>الْعَقْل السَّليم في الْجِسْم السَّليم</a:t>
            </a:r>
            <a:endParaRPr lang="en-US" sz="4400" b="1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/>
      <p:bldP spid="77" grpId="0"/>
      <p:bldP spid="7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D0FF57A-A2B4-4A0F-A78B-C22E75F3C2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42" y="1360551"/>
            <a:ext cx="638401" cy="5057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Picture 22" descr="A picture containing person&#10;&#10;Description automatically generated">
            <a:extLst>
              <a:ext uri="{FF2B5EF4-FFF2-40B4-BE49-F238E27FC236}">
                <a16:creationId xmlns:a16="http://schemas.microsoft.com/office/drawing/2014/main" id="{96B0B82A-53C9-46CA-A435-DF21AECA9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44" y="424205"/>
            <a:ext cx="688436" cy="469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24" name="Table 38">
            <a:extLst>
              <a:ext uri="{FF2B5EF4-FFF2-40B4-BE49-F238E27FC236}">
                <a16:creationId xmlns:a16="http://schemas.microsoft.com/office/drawing/2014/main" id="{BA455F11-2DF5-448E-AF19-0184F56875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5078234"/>
              </p:ext>
            </p:extLst>
          </p:nvPr>
        </p:nvGraphicFramePr>
        <p:xfrm>
          <a:off x="522143" y="426515"/>
          <a:ext cx="688436" cy="60049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8436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81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82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062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728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9E36C529-5B9A-4EE6-8141-76D6EC76F8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9" b="97868" l="10000" r="90000">
                        <a14:foregroundMark x1="37375" y1="3412" x2="37375" y2="3412"/>
                        <a14:foregroundMark x1="18125" y1="87313" x2="55125" y2="87846"/>
                        <a14:foregroundMark x1="55125" y1="87846" x2="79250" y2="87313"/>
                        <a14:foregroundMark x1="79250" y1="87313" x2="80375" y2="87313"/>
                        <a14:foregroundMark x1="77000" y1="97974" x2="77000" y2="97974"/>
                        <a14:foregroundMark x1="33500" y1="959" x2="33500" y2="9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77242" y="534267"/>
            <a:ext cx="1737360" cy="1776375"/>
          </a:xfrm>
          <a:prstGeom prst="rect">
            <a:avLst/>
          </a:prstGeom>
        </p:spPr>
      </p:pic>
      <p:sp>
        <p:nvSpPr>
          <p:cNvPr id="26" name="مربع نص 22">
            <a:extLst>
              <a:ext uri="{FF2B5EF4-FFF2-40B4-BE49-F238E27FC236}">
                <a16:creationId xmlns:a16="http://schemas.microsoft.com/office/drawing/2014/main" id="{A04A9C05-8F35-49D5-9705-826FC47E9F1F}"/>
              </a:ext>
            </a:extLst>
          </p:cNvPr>
          <p:cNvSpPr txBox="1"/>
          <p:nvPr/>
        </p:nvSpPr>
        <p:spPr>
          <a:xfrm>
            <a:off x="8593065" y="2283371"/>
            <a:ext cx="27057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أسْتَأْذِن قَبْل التَّحدث.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7" name="مربع نص 22">
            <a:extLst>
              <a:ext uri="{FF2B5EF4-FFF2-40B4-BE49-F238E27FC236}">
                <a16:creationId xmlns:a16="http://schemas.microsoft.com/office/drawing/2014/main" id="{F66A6147-7B47-418D-BF06-E99A150501C5}"/>
              </a:ext>
            </a:extLst>
          </p:cNvPr>
          <p:cNvSpPr txBox="1"/>
          <p:nvPr/>
        </p:nvSpPr>
        <p:spPr>
          <a:xfrm>
            <a:off x="6008183" y="3848760"/>
            <a:ext cx="27057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أصْغي جَيِّدًا للدَّرس.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8" name="مربع نص 22">
            <a:extLst>
              <a:ext uri="{FF2B5EF4-FFF2-40B4-BE49-F238E27FC236}">
                <a16:creationId xmlns:a16="http://schemas.microsoft.com/office/drawing/2014/main" id="{0A57B368-E360-44D3-8196-5D937D734E0D}"/>
              </a:ext>
            </a:extLst>
          </p:cNvPr>
          <p:cNvSpPr txBox="1"/>
          <p:nvPr/>
        </p:nvSpPr>
        <p:spPr>
          <a:xfrm>
            <a:off x="3004407" y="6012455"/>
            <a:ext cx="351622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أُحافِظ عَلى نَظافة الصَّف.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9" name="مربع نص 22">
            <a:extLst>
              <a:ext uri="{FF2B5EF4-FFF2-40B4-BE49-F238E27FC236}">
                <a16:creationId xmlns:a16="http://schemas.microsoft.com/office/drawing/2014/main" id="{4781B49B-7BF4-44DE-B5BE-531695541015}"/>
              </a:ext>
            </a:extLst>
          </p:cNvPr>
          <p:cNvSpPr txBox="1"/>
          <p:nvPr/>
        </p:nvSpPr>
        <p:spPr>
          <a:xfrm>
            <a:off x="4510256" y="1882071"/>
            <a:ext cx="27057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أَلْتَزم بِلِبْس الْكَمامة.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0" name="مربع نص 22">
            <a:extLst>
              <a:ext uri="{FF2B5EF4-FFF2-40B4-BE49-F238E27FC236}">
                <a16:creationId xmlns:a16="http://schemas.microsoft.com/office/drawing/2014/main" id="{88A81DDF-2676-4AB0-8B0D-4803068A8ACA}"/>
              </a:ext>
            </a:extLst>
          </p:cNvPr>
          <p:cNvSpPr txBox="1"/>
          <p:nvPr/>
        </p:nvSpPr>
        <p:spPr>
          <a:xfrm>
            <a:off x="1354689" y="2745036"/>
            <a:ext cx="270571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أَحْرِص على الْجلوس في مَكاني.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1" name="مربع نص 22">
            <a:extLst>
              <a:ext uri="{FF2B5EF4-FFF2-40B4-BE49-F238E27FC236}">
                <a16:creationId xmlns:a16="http://schemas.microsoft.com/office/drawing/2014/main" id="{97A99633-EC81-4F67-96AB-85B53A31719F}"/>
              </a:ext>
            </a:extLst>
          </p:cNvPr>
          <p:cNvSpPr txBox="1"/>
          <p:nvPr/>
        </p:nvSpPr>
        <p:spPr>
          <a:xfrm>
            <a:off x="8384449" y="5643123"/>
            <a:ext cx="309547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لا أُشارِك أَدَواتي الْمدرسية مَعَ زُمَلائي.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2" name="Picture 31" descr="A picture containing diagram&#10;&#10;Description automatically generated">
            <a:extLst>
              <a:ext uri="{FF2B5EF4-FFF2-40B4-BE49-F238E27FC236}">
                <a16:creationId xmlns:a16="http://schemas.microsoft.com/office/drawing/2014/main" id="{E0F7DB8B-F310-4FD9-9DD1-4BAD0AA62C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65" b="92908" l="3901" r="96809">
                        <a14:foregroundMark x1="3901" y1="52837" x2="3901" y2="52837"/>
                        <a14:foregroundMark x1="3901" y1="52837" x2="6028" y2="56383"/>
                        <a14:foregroundMark x1="8333" y1="63121" x2="8333" y2="63121"/>
                        <a14:foregroundMark x1="8333" y1="60816" x2="12234" y2="70213"/>
                        <a14:foregroundMark x1="32801" y1="89539" x2="50000" y2="93262"/>
                        <a14:foregroundMark x1="50000" y1="93262" x2="67553" y2="88652"/>
                        <a14:foregroundMark x1="90248" y1="65957" x2="91844" y2="55142"/>
                        <a14:foregroundMark x1="96809" y1="54433" x2="96809" y2="54433"/>
                        <a14:foregroundMark x1="73050" y1="8156" x2="73050" y2="8156"/>
                        <a14:foregroundMark x1="65957" y1="5319" x2="65957" y2="5319"/>
                        <a14:foregroundMark x1="46277" y1="8333" x2="50887" y2="5674"/>
                        <a14:foregroundMark x1="68262" y1="6560" x2="73759" y2="4965"/>
                        <a14:foregroundMark x1="82801" y1="7979" x2="78191" y2="136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75489" y="644536"/>
            <a:ext cx="1371600" cy="1371600"/>
          </a:xfrm>
          <a:prstGeom prst="rect">
            <a:avLst/>
          </a:prstGeom>
        </p:spPr>
      </p:pic>
      <p:pic>
        <p:nvPicPr>
          <p:cNvPr id="33" name="Picture 32" descr="Diagram&#10;&#10;Description automatically generated">
            <a:extLst>
              <a:ext uri="{FF2B5EF4-FFF2-40B4-BE49-F238E27FC236}">
                <a16:creationId xmlns:a16="http://schemas.microsoft.com/office/drawing/2014/main" id="{17E84684-0E86-4764-9D1B-4A30EF172D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5833" l="8611" r="90000">
                        <a14:foregroundMark x1="9167" y1="95833" x2="8611" y2="78611"/>
                        <a14:foregroundMark x1="43333" y1="87222" x2="43333" y2="87222"/>
                        <a14:foregroundMark x1="28333" y1="32222" x2="28333" y2="32222"/>
                        <a14:foregroundMark x1="88333" y1="82778" x2="71667" y2="79722"/>
                        <a14:foregroundMark x1="61111" y1="75278" x2="59444" y2="70833"/>
                        <a14:foregroundMark x1="39444" y1="75556" x2="39444" y2="72500"/>
                        <a14:foregroundMark x1="39722" y1="87500" x2="60833" y2="87500"/>
                        <a14:foregroundMark x1="49444" y1="83889" x2="47500" y2="83611"/>
                        <a14:foregroundMark x1="51389" y1="83611" x2="51389" y2="83611"/>
                        <a14:foregroundMark x1="45556" y1="83056" x2="45556" y2="83056"/>
                        <a14:foregroundMark x1="45556" y1="83056" x2="45556" y2="81389"/>
                        <a14:foregroundMark x1="40000" y1="79722" x2="40000" y2="79722"/>
                        <a14:foregroundMark x1="60556" y1="77500" x2="60556" y2="7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7649" y="644536"/>
            <a:ext cx="2194560" cy="2194560"/>
          </a:xfrm>
          <a:prstGeom prst="rect">
            <a:avLst/>
          </a:prstGeom>
        </p:spPr>
      </p:pic>
      <p:pic>
        <p:nvPicPr>
          <p:cNvPr id="34" name="Picture 3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C6280CB-A0B6-48A6-ADE9-8775CE203E1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17" b="89807" l="9609" r="89858">
                        <a14:foregroundMark x1="9609" y1="80716" x2="9609" y2="80716"/>
                        <a14:foregroundMark x1="34342" y1="70523" x2="44484" y2="73554"/>
                        <a14:foregroundMark x1="70641" y1="53719" x2="71174" y2="46832"/>
                        <a14:foregroundMark x1="89146" y1="59504" x2="89146" y2="59504"/>
                        <a14:foregroundMark x1="89502" y1="54821" x2="89502" y2="54821"/>
                        <a14:foregroundMark x1="89324" y1="51515" x2="89324" y2="51515"/>
                        <a14:foregroundMark x1="87189" y1="48760" x2="87189" y2="48760"/>
                        <a14:foregroundMark x1="83096" y1="50138" x2="83096" y2="50138"/>
                        <a14:foregroundMark x1="36299" y1="58953" x2="32562" y2="54270"/>
                        <a14:foregroundMark x1="17616" y1="47107" x2="17616" y2="47107"/>
                        <a14:foregroundMark x1="22598" y1="48209" x2="22598" y2="48209"/>
                        <a14:foregroundMark x1="22598" y1="49311" x2="22598" y2="49311"/>
                        <a14:foregroundMark x1="16192" y1="52066" x2="16192" y2="52066"/>
                      </a14:backgroundRemoval>
                    </a14:imgEffect>
                  </a14:imgLayer>
                </a14:imgProps>
              </a:ext>
            </a:extLst>
          </a:blip>
          <a:srcRect l="6666" t="18983" r="6666" b="11961"/>
          <a:stretch/>
        </p:blipFill>
        <p:spPr>
          <a:xfrm>
            <a:off x="6647089" y="2537712"/>
            <a:ext cx="1737360" cy="1398884"/>
          </a:xfrm>
          <a:prstGeom prst="rect">
            <a:avLst/>
          </a:prstGeom>
        </p:spPr>
      </p:pic>
      <p:pic>
        <p:nvPicPr>
          <p:cNvPr id="35" name="Picture 34" descr="A group of kids in a classroom&#10;&#10;Description automatically generated with low confidence">
            <a:extLst>
              <a:ext uri="{FF2B5EF4-FFF2-40B4-BE49-F238E27FC236}">
                <a16:creationId xmlns:a16="http://schemas.microsoft.com/office/drawing/2014/main" id="{8F7E6ACA-AF3C-4847-ABC9-5F85C5C653B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03300" y="3772637"/>
            <a:ext cx="1828800" cy="2282753"/>
          </a:xfrm>
          <a:prstGeom prst="rect">
            <a:avLst/>
          </a:prstGeom>
        </p:spPr>
      </p:pic>
      <p:pic>
        <p:nvPicPr>
          <p:cNvPr id="36" name="Picture 35" descr="A picture containing toy&#10;&#10;Description automatically generated">
            <a:extLst>
              <a:ext uri="{FF2B5EF4-FFF2-40B4-BE49-F238E27FC236}">
                <a16:creationId xmlns:a16="http://schemas.microsoft.com/office/drawing/2014/main" id="{EE26A0E3-1A48-4608-BF1E-C29C31E29F7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27660" y1="81407" x2="27660" y2="81407"/>
                        <a14:foregroundMark x1="26950" y1="46231" x2="26950" y2="46231"/>
                        <a14:foregroundMark x1="32801" y1="46734" x2="32801" y2="46734"/>
                        <a14:foregroundMark x1="44681" y1="47739" x2="44681" y2="47739"/>
                        <a14:foregroundMark x1="80674" y1="41206" x2="80674" y2="41206"/>
                        <a14:foregroundMark x1="84043" y1="37940" x2="84043" y2="37940"/>
                        <a14:foregroundMark x1="78723" y1="37186" x2="78723" y2="37186"/>
                        <a14:foregroundMark x1="78014" y1="37186" x2="78014" y2="37186"/>
                        <a14:foregroundMark x1="71986" y1="39950" x2="71986" y2="39950"/>
                        <a14:foregroundMark x1="87766" y1="42211" x2="87766" y2="42211"/>
                        <a14:foregroundMark x1="78369" y1="30905" x2="78369" y2="30905"/>
                        <a14:foregroundMark x1="85993" y1="33417" x2="85993" y2="33417"/>
                        <a14:foregroundMark x1="79610" y1="51508" x2="79610" y2="51508"/>
                        <a14:foregroundMark x1="29255" y1="64824" x2="29255" y2="64824"/>
                        <a14:foregroundMark x1="40426" y1="46482" x2="40426" y2="46482"/>
                        <a14:foregroundMark x1="77128" y1="74623" x2="77128" y2="74623"/>
                        <a14:foregroundMark x1="72872" y1="80905" x2="72872" y2="80905"/>
                        <a14:foregroundMark x1="31028" y1="38693" x2="31028" y2="38693"/>
                        <a14:foregroundMark x1="25000" y1="39950" x2="25000" y2="39950"/>
                        <a14:foregroundMark x1="76064" y1="65075" x2="80496" y2="41960"/>
                        <a14:foregroundMark x1="72695" y1="74874" x2="72695" y2="74874"/>
                        <a14:foregroundMark x1="34043" y1="48995" x2="36879" y2="67085"/>
                      </a14:backgroundRemoval>
                    </a14:imgEffect>
                  </a14:imgLayer>
                </a14:imgProps>
              </a:ext>
            </a:extLst>
          </a:blip>
          <a:srcRect l="12866" t="27576" r="9018" b="11660"/>
          <a:stretch/>
        </p:blipFill>
        <p:spPr>
          <a:xfrm>
            <a:off x="8593065" y="4372177"/>
            <a:ext cx="2651760" cy="145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57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17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EF1FC65-C5E0-4753-BDCD-C4751C32E14F}"/>
              </a:ext>
            </a:extLst>
          </p:cNvPr>
          <p:cNvSpPr/>
          <p:nvPr/>
        </p:nvSpPr>
        <p:spPr>
          <a:xfrm>
            <a:off x="8732226" y="60543"/>
            <a:ext cx="2694970" cy="113107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lvl="0" algn="ctr" rtl="1">
              <a:lnSpc>
                <a:spcPct val="200000"/>
              </a:lnSpc>
            </a:pPr>
            <a:r>
              <a:rPr lang="ar-BH" sz="3857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BH" sz="3857" u="sng" dirty="0">
                <a:cs typeface="(AH) Manal Black" pitchFamily="2" charset="-78"/>
              </a:rPr>
              <a:t>الْوحدة الأولى: </a:t>
            </a:r>
            <a:endParaRPr lang="en-US" sz="3857" u="sng" dirty="0">
              <a:cs typeface="(AH) Manal Black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20F91F-027C-4408-A45C-3056847F000A}"/>
              </a:ext>
            </a:extLst>
          </p:cNvPr>
          <p:cNvSpPr txBox="1"/>
          <p:nvPr/>
        </p:nvSpPr>
        <p:spPr>
          <a:xfrm>
            <a:off x="3836594" y="942432"/>
            <a:ext cx="42743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200000"/>
              </a:lnSpc>
            </a:pPr>
            <a:r>
              <a:rPr lang="ar-BH" sz="4800" dirty="0">
                <a:cs typeface="(AH) Manal Black" pitchFamily="2" charset="-78"/>
              </a:rPr>
              <a:t>(صِحَّتُك بَيْنَ يَدَيْكَ) </a:t>
            </a:r>
            <a:endParaRPr lang="en-US" sz="4800" dirty="0">
              <a:cs typeface="(AH) Manal Black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6AC7AA-540D-4472-B30C-6A72014DE1D6}"/>
              </a:ext>
            </a:extLst>
          </p:cNvPr>
          <p:cNvSpPr/>
          <p:nvPr/>
        </p:nvSpPr>
        <p:spPr>
          <a:xfrm>
            <a:off x="9411901" y="2367171"/>
            <a:ext cx="2015295" cy="106182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lvl="0" algn="ctr" rtl="1">
              <a:lnSpc>
                <a:spcPct val="200000"/>
              </a:lnSpc>
            </a:pPr>
            <a:r>
              <a:rPr lang="ar-BH" sz="3600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BH" sz="3600" u="sng" dirty="0">
                <a:cs typeface="(AH) Manal Black" pitchFamily="2" charset="-78"/>
              </a:rPr>
              <a:t>درِس الْيَوْم: </a:t>
            </a:r>
            <a:endParaRPr lang="en-US" sz="3600" u="sng" dirty="0">
              <a:cs typeface="(AH) Manal Black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7CD414-016A-4CAA-BB66-AAB5847D3861}"/>
              </a:ext>
            </a:extLst>
          </p:cNvPr>
          <p:cNvSpPr txBox="1"/>
          <p:nvPr/>
        </p:nvSpPr>
        <p:spPr>
          <a:xfrm>
            <a:off x="885916" y="3490514"/>
            <a:ext cx="102368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800" dirty="0">
                <a:cs typeface="(AH) Manal Black" pitchFamily="2" charset="-78"/>
              </a:rPr>
              <a:t>(</a:t>
            </a:r>
            <a:r>
              <a:rPr lang="ar-BH" sz="4800" dirty="0">
                <a:solidFill>
                  <a:srgbClr val="C00000"/>
                </a:solidFill>
                <a:cs typeface="(AH) Manal Black" pitchFamily="2" charset="-78"/>
              </a:rPr>
              <a:t>النَّص التَّطبيقي </a:t>
            </a:r>
            <a:r>
              <a:rPr lang="ar-BH" sz="4800" dirty="0">
                <a:cs typeface="(AH) Manal Black" pitchFamily="2" charset="-78"/>
              </a:rPr>
              <a:t>/ الْغُراب والثَّعْلَب)</a:t>
            </a:r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93F3319-0B59-4415-89AC-38DDFD3CF5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99" y="2332686"/>
            <a:ext cx="658834" cy="6463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14" descr="A picture containing person&#10;&#10;Description automatically generated">
            <a:extLst>
              <a:ext uri="{FF2B5EF4-FFF2-40B4-BE49-F238E27FC236}">
                <a16:creationId xmlns:a16="http://schemas.microsoft.com/office/drawing/2014/main" id="{8FB83741-586B-4881-B499-C4B006E1BD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27" y="395923"/>
            <a:ext cx="666549" cy="442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7" name="Table 38">
            <a:extLst>
              <a:ext uri="{FF2B5EF4-FFF2-40B4-BE49-F238E27FC236}">
                <a16:creationId xmlns:a16="http://schemas.microsoft.com/office/drawing/2014/main" id="{4DB6C97D-3756-4A50-BFCB-56C6A14FFB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902257"/>
              </p:ext>
            </p:extLst>
          </p:nvPr>
        </p:nvGraphicFramePr>
        <p:xfrm>
          <a:off x="530602" y="395922"/>
          <a:ext cx="658833" cy="60322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3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891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98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العنوان والأهداف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التهيئة الحافزة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444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8851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B5E9ED3D-5864-4F13-8ECC-D26A71D148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7012" y="4176705"/>
            <a:ext cx="2636226" cy="22515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F10FE3C-72CC-4F25-9C90-05D2393F88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772" y="5609682"/>
            <a:ext cx="1058129" cy="81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779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A0C157-9530-43A5-92DE-687BF41727EE}"/>
              </a:ext>
            </a:extLst>
          </p:cNvPr>
          <p:cNvSpPr txBox="1"/>
          <p:nvPr/>
        </p:nvSpPr>
        <p:spPr>
          <a:xfrm>
            <a:off x="7828001" y="522582"/>
            <a:ext cx="3756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200" u="sng" dirty="0">
                <a:solidFill>
                  <a:srgbClr val="C00000"/>
                </a:solidFill>
                <a:cs typeface="(AH) Manal Black" pitchFamily="2" charset="-78"/>
              </a:rPr>
              <a:t>* </a:t>
            </a:r>
            <a:r>
              <a:rPr lang="ar-BH" sz="3200" u="sng" dirty="0">
                <a:cs typeface="(AH) Manal Black" pitchFamily="2" charset="-78"/>
              </a:rPr>
              <a:t>أهداف درس اليوم:</a:t>
            </a:r>
            <a:endParaRPr lang="en-US" sz="3200" u="sng" dirty="0">
              <a:cs typeface="(AH) Manal Black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B54003-5684-466F-A396-FE5B31F86EED}"/>
              </a:ext>
            </a:extLst>
          </p:cNvPr>
          <p:cNvSpPr txBox="1"/>
          <p:nvPr/>
        </p:nvSpPr>
        <p:spPr>
          <a:xfrm>
            <a:off x="3991267" y="1168913"/>
            <a:ext cx="4441478" cy="6463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3600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dirty="0">
                <a:ln w="0"/>
                <a:cs typeface="(AH) Manal Black" pitchFamily="2" charset="-78"/>
              </a:rPr>
              <a:t>ماذا سنتعلم اليوم يا أبطال ؟</a:t>
            </a:r>
            <a:endParaRPr lang="en-US" sz="3600" dirty="0">
              <a:ln w="0"/>
              <a:cs typeface="(AH) Manal Black" pitchFamily="2" charset="-78"/>
            </a:endParaRPr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87DC645-47CD-4249-9F8A-62AD659700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99" y="2332686"/>
            <a:ext cx="658834" cy="6463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 descr="A picture containing person&#10;&#10;Description automatically generated">
            <a:extLst>
              <a:ext uri="{FF2B5EF4-FFF2-40B4-BE49-F238E27FC236}">
                <a16:creationId xmlns:a16="http://schemas.microsoft.com/office/drawing/2014/main" id="{C083C322-0667-45D1-AC9D-00F7EFEFEC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27" y="395923"/>
            <a:ext cx="666549" cy="442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0" name="Table 38">
            <a:extLst>
              <a:ext uri="{FF2B5EF4-FFF2-40B4-BE49-F238E27FC236}">
                <a16:creationId xmlns:a16="http://schemas.microsoft.com/office/drawing/2014/main" id="{C6000D73-2EB5-42A4-BCD2-1351DED1BA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7640567"/>
              </p:ext>
            </p:extLst>
          </p:nvPr>
        </p:nvGraphicFramePr>
        <p:xfrm>
          <a:off x="530602" y="395922"/>
          <a:ext cx="658833" cy="60322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3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891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98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العنوان والأهداف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التهيئة الحافزة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444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8851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B2601F6F-729B-46A7-833B-510FCC97B500}"/>
              </a:ext>
            </a:extLst>
          </p:cNvPr>
          <p:cNvSpPr/>
          <p:nvPr/>
        </p:nvSpPr>
        <p:spPr>
          <a:xfrm>
            <a:off x="2975887" y="2617957"/>
            <a:ext cx="5456858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>
              <a:lnSpc>
                <a:spcPct val="200000"/>
              </a:lnSpc>
            </a:pPr>
            <a:r>
              <a:rPr lang="ar-BH" sz="3200" dirty="0">
                <a:solidFill>
                  <a:schemeClr val="tx1"/>
                </a:solidFill>
                <a:latin typeface="+mn-lt"/>
                <a:ea typeface="+mn-ea"/>
                <a:cs typeface="(AH) Manal Black" pitchFamily="2" charset="-78"/>
              </a:rPr>
              <a:t>- يَقْرَأ الْمُتًعّلِّم النَّص الْقصصي قِراءَة جَهْرِيَّة</a:t>
            </a:r>
            <a:endParaRPr lang="ar-SA" sz="3200" dirty="0">
              <a:solidFill>
                <a:schemeClr val="tx1"/>
              </a:solidFill>
              <a:latin typeface="+mn-lt"/>
              <a:ea typeface="+mn-ea"/>
              <a:cs typeface="(AH) Manal Black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4B0A58-B6ED-4279-992B-5977E8119661}"/>
              </a:ext>
            </a:extLst>
          </p:cNvPr>
          <p:cNvSpPr/>
          <p:nvPr/>
        </p:nvSpPr>
        <p:spPr>
          <a:xfrm>
            <a:off x="2629614" y="4057181"/>
            <a:ext cx="7086601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>
              <a:lnSpc>
                <a:spcPct val="200000"/>
              </a:lnSpc>
            </a:pPr>
            <a:r>
              <a:rPr lang="ar-BH" sz="3200" dirty="0">
                <a:solidFill>
                  <a:schemeClr val="tx1"/>
                </a:solidFill>
                <a:latin typeface="+mn-lt"/>
                <a:ea typeface="+mn-ea"/>
                <a:cs typeface="(AH) Manal Black" pitchFamily="2" charset="-78"/>
              </a:rPr>
              <a:t>- </a:t>
            </a:r>
            <a:r>
              <a:rPr lang="ar-AE" sz="3200" dirty="0">
                <a:solidFill>
                  <a:schemeClr val="tx1"/>
                </a:solidFill>
                <a:latin typeface="+mn-lt"/>
                <a:ea typeface="+mn-ea"/>
                <a:cs typeface="(AH) Manal Black" pitchFamily="2" charset="-78"/>
              </a:rPr>
              <a:t>أن يذكر أحداث القصة بالترتيب</a:t>
            </a:r>
            <a:endParaRPr lang="ar-SA" sz="3200" dirty="0">
              <a:solidFill>
                <a:schemeClr val="tx1"/>
              </a:solidFill>
              <a:latin typeface="+mn-lt"/>
              <a:ea typeface="+mn-ea"/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5602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3D6A8909-B38B-464B-A0CF-24E61197F6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844" y="1809127"/>
            <a:ext cx="3200400" cy="3270488"/>
          </a:xfrm>
          <a:prstGeom prst="rect">
            <a:avLst/>
          </a:prstGeom>
        </p:spPr>
      </p:pic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6E1D5E7C-2591-48BA-AE29-0E263648116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844" y="1793754"/>
            <a:ext cx="3200400" cy="3270488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7E3F90AC-DB56-45F9-A902-43400BCECC9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86"/>
          <a:stretch/>
        </p:blipFill>
        <p:spPr>
          <a:xfrm>
            <a:off x="6493615" y="1778382"/>
            <a:ext cx="4725477" cy="3301233"/>
          </a:xfrm>
          <a:prstGeom prst="rect">
            <a:avLst/>
          </a:prstGeom>
        </p:spPr>
      </p:pic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2196805-FC1E-4D54-A00C-F84C0D83BE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41" y="2974572"/>
            <a:ext cx="614269" cy="5602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 descr="A picture containing person&#10;&#10;Description automatically generated">
            <a:extLst>
              <a:ext uri="{FF2B5EF4-FFF2-40B4-BE49-F238E27FC236}">
                <a16:creationId xmlns:a16="http://schemas.microsoft.com/office/drawing/2014/main" id="{CCC916B2-F6E1-4293-822D-9AEE055596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42" y="427000"/>
            <a:ext cx="614269" cy="442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8" name="Table 38">
            <a:extLst>
              <a:ext uri="{FF2B5EF4-FFF2-40B4-BE49-F238E27FC236}">
                <a16:creationId xmlns:a16="http://schemas.microsoft.com/office/drawing/2014/main" id="{BA096297-B7DE-4419-B69E-5BD20DADAE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8064021"/>
              </p:ext>
            </p:extLst>
          </p:nvPr>
        </p:nvGraphicFramePr>
        <p:xfrm>
          <a:off x="523641" y="427000"/>
          <a:ext cx="658832" cy="600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2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73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756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العنوان والأهداف</a:t>
                      </a:r>
                    </a:p>
                  </a:txBody>
                  <a:tcPr>
                    <a:solidFill>
                      <a:schemeClr val="bg1">
                        <a:lumMod val="7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التهيئة الحافزة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055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723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D16E3123-2323-45AE-930D-1BA3721878A4}"/>
              </a:ext>
            </a:extLst>
          </p:cNvPr>
          <p:cNvSpPr txBox="1"/>
          <p:nvPr/>
        </p:nvSpPr>
        <p:spPr>
          <a:xfrm>
            <a:off x="6335151" y="648440"/>
            <a:ext cx="5042407" cy="5847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BH" sz="32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200" u="sng" dirty="0">
                <a:cs typeface="(AH) Manal Black" pitchFamily="2" charset="-78"/>
              </a:rPr>
              <a:t>التَّهْيِئة الْحافِزَة/ اكْتشف الصّورة:</a:t>
            </a:r>
            <a:endParaRPr lang="en-US" sz="3200" u="sng" dirty="0">
              <a:cs typeface="(AH) Manal Black" pitchFamily="2" charset="-78"/>
            </a:endParaRP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130BA168-E5D0-43AC-99E6-16ACAC6B34E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186"/>
          <a:stretch/>
        </p:blipFill>
        <p:spPr>
          <a:xfrm>
            <a:off x="6493615" y="1778383"/>
            <a:ext cx="4725477" cy="33012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cartoon_ascend_climb_fast_mallet_005_452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cartoon_ascend_climb_fast_mallet_005_452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cartoon_ascend_climb_fast_mallet_005_452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cartoon_ascend_climb_fast_mallet_005_452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cartoon_ascend_climb_fast_mallet_005_452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ED37536-8A0A-4E03-8179-1BDBEB87F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69" y="3496353"/>
            <a:ext cx="608157" cy="5570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 descr="A picture containing person&#10;&#10;Description automatically generated">
            <a:extLst>
              <a:ext uri="{FF2B5EF4-FFF2-40B4-BE49-F238E27FC236}">
                <a16:creationId xmlns:a16="http://schemas.microsoft.com/office/drawing/2014/main" id="{9787FD70-3F86-4D09-9C99-B14C43BE08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3" y="365633"/>
            <a:ext cx="628603" cy="439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9" name="Table 38">
            <a:extLst>
              <a:ext uri="{FF2B5EF4-FFF2-40B4-BE49-F238E27FC236}">
                <a16:creationId xmlns:a16="http://schemas.microsoft.com/office/drawing/2014/main" id="{6FB4C982-DDA0-402A-B6ED-D392AB3F74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1373967"/>
              </p:ext>
            </p:extLst>
          </p:nvPr>
        </p:nvGraphicFramePr>
        <p:xfrm>
          <a:off x="519921" y="383732"/>
          <a:ext cx="658834" cy="60342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4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5521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20035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577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8964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pic>
        <p:nvPicPr>
          <p:cNvPr id="13" name="Picture 4" descr="Image result for ‫قصة الغراب والثعلب‬‎">
            <a:extLst>
              <a:ext uri="{FF2B5EF4-FFF2-40B4-BE49-F238E27FC236}">
                <a16:creationId xmlns:a16="http://schemas.microsoft.com/office/drawing/2014/main" id="{13707812-4594-4FD7-83D3-F0F445E5AC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67" b="97667" l="22789" r="99272">
                        <a14:foregroundMark x1="33819" y1="58833" x2="30281" y2="78833"/>
                        <a14:foregroundMark x1="30281" y1="78833" x2="29240" y2="94667"/>
                        <a14:foregroundMark x1="39126" y1="92667" x2="30801" y2="97667"/>
                        <a14:foregroundMark x1="30801" y1="97667" x2="28512" y2="97167"/>
                        <a14:foregroundMark x1="23933" y1="92667" x2="23933" y2="92667"/>
                        <a14:foregroundMark x1="24246" y1="69833" x2="24246" y2="69833"/>
                        <a14:foregroundMark x1="22789" y1="68833" x2="25806" y2="68833"/>
                        <a14:foregroundMark x1="25390" y1="94667" x2="23933" y2="91667"/>
                        <a14:foregroundMark x1="40271" y1="90667" x2="40271" y2="90667"/>
                        <a14:foregroundMark x1="40271" y1="90667" x2="37253" y2="93667"/>
                        <a14:foregroundMark x1="44849" y1="31500" x2="44849" y2="31500"/>
                        <a14:foregroundMark x1="44849" y1="31500" x2="45578" y2="36500"/>
                        <a14:foregroundMark x1="42976" y1="34000" x2="41415" y2="31500"/>
                        <a14:foregroundMark x1="40999" y1="4833" x2="56296" y2="7000"/>
                        <a14:foregroundMark x1="56296" y1="7000" x2="88554" y2="4833"/>
                        <a14:foregroundMark x1="88554" y1="4833" x2="94277" y2="5333"/>
                        <a14:foregroundMark x1="94693" y1="7833" x2="99272" y2="13333"/>
                        <a14:foregroundMark x1="25390" y1="97167" x2="25390" y2="97167"/>
                        <a14:foregroundMark x1="24246" y1="94667" x2="24246" y2="94667"/>
                        <a14:foregroundMark x1="40271" y1="89667" x2="40271" y2="89667"/>
                        <a14:foregroundMark x1="40271" y1="89667" x2="37253" y2="90167"/>
                        <a14:foregroundMark x1="31842" y1="75333" x2="34547" y2="83500"/>
                        <a14:foregroundMark x1="34547" y1="83500" x2="34339" y2="92167"/>
                        <a14:foregroundMark x1="34339" y1="92167" x2="40062" y2="89167"/>
                        <a14:foregroundMark x1="40062" y1="89167" x2="40687" y2="89167"/>
                        <a14:foregroundMark x1="32882" y1="70167" x2="34339" y2="63500"/>
                        <a14:foregroundMark x1="34547" y1="63500" x2="34547" y2="58667"/>
                        <a14:foregroundMark x1="34547" y1="58667" x2="27992" y2="66667"/>
                        <a14:foregroundMark x1="28200" y1="65667" x2="33299" y2="60667"/>
                        <a14:foregroundMark x1="33299" y1="59667" x2="29865" y2="62833"/>
                        <a14:foregroundMark x1="33299" y1="60167" x2="28616" y2="66167"/>
                        <a14:foregroundMark x1="28616" y1="66167" x2="28616" y2="66500"/>
                        <a14:foregroundMark x1="29240" y1="64333" x2="23517" y2="68000"/>
                        <a14:foregroundMark x1="23517" y1="68000" x2="22893" y2="68000"/>
                        <a14:foregroundMark x1="28616" y1="77833" x2="24766" y2="86833"/>
                        <a14:foregroundMark x1="24766" y1="86833" x2="24558" y2="87000"/>
                        <a14:foregroundMark x1="28616" y1="75167" x2="28824" y2="79167"/>
                        <a14:foregroundMark x1="26015" y1="70833" x2="28616" y2="7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95"/>
          <a:stretch/>
        </p:blipFill>
        <p:spPr bwMode="auto">
          <a:xfrm>
            <a:off x="5347608" y="383732"/>
            <a:ext cx="6296252" cy="603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336491D-1092-41F1-A811-2FC1AE5F49D8}"/>
              </a:ext>
            </a:extLst>
          </p:cNvPr>
          <p:cNvSpPr/>
          <p:nvPr/>
        </p:nvSpPr>
        <p:spPr>
          <a:xfrm>
            <a:off x="1213057" y="673424"/>
            <a:ext cx="4424083" cy="1951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AE" sz="2800" b="1" dirty="0"/>
              <a:t>فى صَباحَ أَحَدَ أَيام الرَّبيعِ الْمُشْمِسَةِ وَقَفَ غُرابٌ على غُصْنِ شَجَرَةٍ شَديدَةِ الْخُضْرَةِ ،</a:t>
            </a:r>
            <a:endParaRPr lang="ar-AE" sz="2400" b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432150-C892-472A-AA7A-9614DA87C4C1}"/>
              </a:ext>
            </a:extLst>
          </p:cNvPr>
          <p:cNvSpPr/>
          <p:nvPr/>
        </p:nvSpPr>
        <p:spPr>
          <a:xfrm>
            <a:off x="1894891" y="5036987"/>
            <a:ext cx="27202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2800" b="1" dirty="0"/>
              <a:t>فَشَمَ رائِحَةَ الْجُبْنَ ، </a:t>
            </a:r>
          </a:p>
          <a:p>
            <a:pPr algn="ctr" rtl="1"/>
            <a:r>
              <a:rPr lang="ar-AE" sz="2800" b="1" dirty="0"/>
              <a:t>فَتَوَقَفَ تَحْتَ الشَّجَرَةِ . </a:t>
            </a:r>
            <a:endParaRPr lang="en-US" sz="2800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E7CA653-774D-467E-8D2C-E7A961430870}"/>
              </a:ext>
            </a:extLst>
          </p:cNvPr>
          <p:cNvSpPr/>
          <p:nvPr/>
        </p:nvSpPr>
        <p:spPr>
          <a:xfrm>
            <a:off x="1415573" y="2820767"/>
            <a:ext cx="401904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AE" sz="2800" b="1" dirty="0"/>
              <a:t>مُمْسِكاً بِقِطْعَةٍ مِنَ الْجُبْنِ بِمِنْقارِهِ ،</a:t>
            </a:r>
            <a:endParaRPr lang="ar-BH" sz="2800" b="1" dirty="0"/>
          </a:p>
          <a:p>
            <a:pPr algn="ctr"/>
            <a:r>
              <a:rPr lang="ar-AE" sz="2800" b="1" dirty="0"/>
              <a:t> فَمَرَ بِهِ ثَعْلَبٌ ،</a:t>
            </a:r>
            <a:endParaRPr lang="en-US" sz="2800" b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3571664-7395-486E-996B-8656E0A3BFF9}"/>
              </a:ext>
            </a:extLst>
          </p:cNvPr>
          <p:cNvSpPr/>
          <p:nvPr/>
        </p:nvSpPr>
        <p:spPr>
          <a:xfrm>
            <a:off x="1765324" y="3928877"/>
            <a:ext cx="29793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2800" b="1" dirty="0"/>
              <a:t>وكانَ يَمْشي عَلى مَهْلٍ ، </a:t>
            </a:r>
          </a:p>
          <a:p>
            <a:pPr algn="ctr" rtl="1"/>
            <a:r>
              <a:rPr lang="ar-AE" sz="2800" b="1" dirty="0"/>
              <a:t>يَبْحَثُ عَنْ طَعامٍ ،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1759557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ED37536-8A0A-4E03-8179-1BDBEB87F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69" y="3496353"/>
            <a:ext cx="608157" cy="5570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 descr="A picture containing person&#10;&#10;Description automatically generated">
            <a:extLst>
              <a:ext uri="{FF2B5EF4-FFF2-40B4-BE49-F238E27FC236}">
                <a16:creationId xmlns:a16="http://schemas.microsoft.com/office/drawing/2014/main" id="{9787FD70-3F86-4D09-9C99-B14C43BE08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3" y="365633"/>
            <a:ext cx="628603" cy="439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9" name="Table 38">
            <a:extLst>
              <a:ext uri="{FF2B5EF4-FFF2-40B4-BE49-F238E27FC236}">
                <a16:creationId xmlns:a16="http://schemas.microsoft.com/office/drawing/2014/main" id="{6FB4C982-DDA0-402A-B6ED-D392AB3F74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6461850"/>
              </p:ext>
            </p:extLst>
          </p:nvPr>
        </p:nvGraphicFramePr>
        <p:xfrm>
          <a:off x="519921" y="383732"/>
          <a:ext cx="658834" cy="60342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4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5521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20035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577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8964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0A85EE10-D554-4A79-801A-647B2FA202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00" b="96800" l="5122" r="91463">
                        <a14:foregroundMark x1="30976" y1="3400" x2="30976" y2="3400"/>
                        <a14:foregroundMark x1="7561" y1="25800" x2="7561" y2="25800"/>
                        <a14:foregroundMark x1="5122" y1="45000" x2="5122" y2="45000"/>
                        <a14:foregroundMark x1="66098" y1="38600" x2="66098" y2="38600"/>
                        <a14:foregroundMark x1="34146" y1="94800" x2="34146" y2="94800"/>
                        <a14:foregroundMark x1="78537" y1="96200" x2="71463" y2="64200"/>
                        <a14:foregroundMark x1="71463" y1="64200" x2="71463" y2="64200"/>
                        <a14:foregroundMark x1="91707" y1="74400" x2="91707" y2="74400"/>
                        <a14:foregroundMark x1="91707" y1="75000" x2="87073" y2="84600"/>
                        <a14:foregroundMark x1="87073" y1="84600" x2="87073" y2="84600"/>
                        <a14:foregroundMark x1="70000" y1="94800" x2="70000" y2="94800"/>
                        <a14:foregroundMark x1="31707" y1="96800" x2="31707" y2="96800"/>
                        <a14:foregroundMark x1="66829" y1="45600" x2="66829" y2="456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07751" y="1733106"/>
            <a:ext cx="3905250" cy="47625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CFB111C-5F30-4B8E-A2BF-18155FD81B55}"/>
              </a:ext>
            </a:extLst>
          </p:cNvPr>
          <p:cNvSpPr/>
          <p:nvPr/>
        </p:nvSpPr>
        <p:spPr>
          <a:xfrm>
            <a:off x="1531945" y="554228"/>
            <a:ext cx="646086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200000"/>
              </a:lnSpc>
            </a:pPr>
            <a:r>
              <a:rPr lang="ar-AE" sz="3600" b="1" dirty="0">
                <a:solidFill>
                  <a:srgbClr val="FF0000"/>
                </a:solidFill>
              </a:rPr>
              <a:t>قالَ الثَّعْلَبُ : </a:t>
            </a:r>
            <a:r>
              <a:rPr lang="ar-AE" sz="3600" b="1" dirty="0"/>
              <a:t>صَباحُ الْخَيْرِ أَيُّها الْغرابُ ، كَمْ تَبْدوا أَنيقًا الْيَوْمَ! ، ريشُكَ في غايَةِ اللَّمَعانِ ، أَنْتَ طائِرٌ جَميلٌ جِدًّا ، لكِني أَتَساءَلُ " هَلْ صَوْتُكَ جَميلٌ قَدْرَ جَمالِ ريشِكَ ؟ لا شَكَّ لديَّ أَنَّكَ إِذا غَنَّيْتَ فَسَتُطْرِبُ كُلَّ مَنْ في الْغابَةِ ".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5268398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ED37536-8A0A-4E03-8179-1BDBEB87F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69" y="3496353"/>
            <a:ext cx="608157" cy="5570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 descr="A picture containing person&#10;&#10;Description automatically generated">
            <a:extLst>
              <a:ext uri="{FF2B5EF4-FFF2-40B4-BE49-F238E27FC236}">
                <a16:creationId xmlns:a16="http://schemas.microsoft.com/office/drawing/2014/main" id="{9787FD70-3F86-4D09-9C99-B14C43BE08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3" y="365633"/>
            <a:ext cx="628603" cy="439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9" name="Table 38">
            <a:extLst>
              <a:ext uri="{FF2B5EF4-FFF2-40B4-BE49-F238E27FC236}">
                <a16:creationId xmlns:a16="http://schemas.microsoft.com/office/drawing/2014/main" id="{6FB4C982-DDA0-402A-B6ED-D392AB3F74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4690279"/>
              </p:ext>
            </p:extLst>
          </p:nvPr>
        </p:nvGraphicFramePr>
        <p:xfrm>
          <a:off x="519921" y="383732"/>
          <a:ext cx="658834" cy="60342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4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5521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20035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577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8964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E2BB4B93-968F-4106-B607-E08E595D3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6890" y="322772"/>
            <a:ext cx="2400300" cy="1944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A4F2DD-53F0-4CE0-9BA6-5658AF22E0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079" b="90671" l="8605" r="86744">
                        <a14:foregroundMark x1="40698" y1="11079" x2="40698" y2="11079"/>
                        <a14:foregroundMark x1="86744" y1="60350" x2="86744" y2="60350"/>
                        <a14:foregroundMark x1="85581" y1="81924" x2="85581" y2="81924"/>
                        <a14:foregroundMark x1="37442" y1="81924" x2="37442" y2="81924"/>
                        <a14:foregroundMark x1="26512" y1="38484" x2="26512" y2="38484"/>
                      </a14:backgroundRemoval>
                    </a14:imgEffect>
                  </a14:imgLayer>
                </a14:imgProps>
              </a:ext>
            </a:extLst>
          </a:blip>
          <a:srcRect t="8380" r="11594"/>
          <a:stretch/>
        </p:blipFill>
        <p:spPr>
          <a:xfrm>
            <a:off x="2524650" y="5079474"/>
            <a:ext cx="2460811" cy="20476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E738D43-194A-4B8D-80A6-59A8179BB6E0}"/>
              </a:ext>
            </a:extLst>
          </p:cNvPr>
          <p:cNvSpPr txBox="1"/>
          <p:nvPr/>
        </p:nvSpPr>
        <p:spPr>
          <a:xfrm>
            <a:off x="1740771" y="605433"/>
            <a:ext cx="761224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200000"/>
              </a:lnSpc>
            </a:pPr>
            <a:r>
              <a:rPr lang="ar-AE" sz="3600" b="1" dirty="0"/>
              <a:t>شَعَرَ الْغُرابُ بِسَعادَةِ غامِرةٍ ، وَأَرادَ أَنْ يُبَيّنَ لِلثَّعْلَبِ جَمالَ صَوْتِهِ ، وَما إِنْ فَتَحَ مِنْقارَهُ لِيُغَنيَ حَتّى سَقَطَتْ قِطْعَتْ الْجُبْنِ عَلى الْأَرْضِ . </a:t>
            </a:r>
          </a:p>
          <a:p>
            <a:pPr algn="ctr" rtl="1">
              <a:lnSpc>
                <a:spcPct val="200000"/>
              </a:lnSpc>
            </a:pPr>
            <a:r>
              <a:rPr lang="ar-AE" sz="3600" b="1" dirty="0"/>
              <a:t>فَأَمْسَكَ بِها الثَّعْلَبُ ، وَجِرى بَعيداً وَهُوَ يَضْحَكُ .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2610827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5459</TotalTime>
  <Words>772</Words>
  <Application>Microsoft Office PowerPoint</Application>
  <PresentationFormat>Widescreen</PresentationFormat>
  <Paragraphs>268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 Massir Ballpoint</vt:lpstr>
      <vt:lpstr>Al Qalam Kolkatta Quranic font</vt:lpstr>
      <vt:lpstr>Arial</vt:lpstr>
      <vt:lpstr>Calibri</vt:lpstr>
      <vt:lpstr>Calibri Light</vt:lpstr>
      <vt:lpstr>Coming Soon</vt:lpstr>
      <vt:lpstr>Grand Hotel</vt:lpstr>
      <vt:lpstr>Sakkal Majalla</vt:lpstr>
      <vt:lpstr>Segoe UI Semibold</vt:lpstr>
      <vt:lpstr>Simplified Arabic Fixed</vt:lpstr>
      <vt:lpstr>Twinkl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Sana Aljafari</dc:creator>
  <cp:lastModifiedBy>Sana Aljafari</cp:lastModifiedBy>
  <cp:revision>308</cp:revision>
  <dcterms:created xsi:type="dcterms:W3CDTF">2021-09-04T08:51:17Z</dcterms:created>
  <dcterms:modified xsi:type="dcterms:W3CDTF">2021-09-14T16:07:11Z</dcterms:modified>
</cp:coreProperties>
</file>