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90" r:id="rId2"/>
    <p:sldId id="291" r:id="rId3"/>
    <p:sldId id="349" r:id="rId4"/>
    <p:sldId id="432" r:id="rId5"/>
    <p:sldId id="413" r:id="rId6"/>
    <p:sldId id="447" r:id="rId7"/>
    <p:sldId id="431" r:id="rId8"/>
    <p:sldId id="330" r:id="rId9"/>
    <p:sldId id="411" r:id="rId10"/>
    <p:sldId id="448" r:id="rId11"/>
    <p:sldId id="256" r:id="rId12"/>
    <p:sldId id="449" r:id="rId13"/>
    <p:sldId id="456" r:id="rId14"/>
    <p:sldId id="455" r:id="rId15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6A5"/>
    <a:srgbClr val="FFCCFF"/>
    <a:srgbClr val="47D6E9"/>
    <a:srgbClr val="ED3832"/>
    <a:srgbClr val="F2883B"/>
    <a:srgbClr val="70B72F"/>
    <a:srgbClr val="FFCCCC"/>
    <a:srgbClr val="FFFFFF"/>
    <a:srgbClr val="55C5BB"/>
    <a:srgbClr val="EA3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94714"/>
  </p:normalViewPr>
  <p:slideViewPr>
    <p:cSldViewPr snapToGrid="0" snapToObjects="1">
      <p:cViewPr varScale="1">
        <p:scale>
          <a:sx n="103" d="100"/>
          <a:sy n="103" d="100"/>
        </p:scale>
        <p:origin x="15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E5973-99B1-40DA-83E1-B62E035155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9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09/11/2021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09/11/2021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09/11/2021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09/11/2021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09/11/2021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09/11/2021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09/11/2021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09/11/2021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09/11/2021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09/11/2021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09/11/2021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09/11/2021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9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2.wdp"/><Relationship Id="rId1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12.gif"/><Relationship Id="rId12" Type="http://schemas.openxmlformats.org/officeDocument/2006/relationships/image" Target="../media/image22.png"/><Relationship Id="rId17" Type="http://schemas.microsoft.com/office/2007/relationships/hdphoto" Target="../media/hdphoto4.wdp"/><Relationship Id="rId2" Type="http://schemas.openxmlformats.org/officeDocument/2006/relationships/image" Target="../media/image1.gif"/><Relationship Id="rId16" Type="http://schemas.openxmlformats.org/officeDocument/2006/relationships/image" Target="../media/image24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microsoft.com/office/2007/relationships/hdphoto" Target="../media/hdphoto1.wdp"/><Relationship Id="rId5" Type="http://schemas.openxmlformats.org/officeDocument/2006/relationships/image" Target="../media/image4.jpeg"/><Relationship Id="rId15" Type="http://schemas.microsoft.com/office/2007/relationships/hdphoto" Target="../media/hdphoto3.wdp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image" Target="../media/image3.jpg"/><Relationship Id="rId9" Type="http://schemas.openxmlformats.org/officeDocument/2006/relationships/image" Target="../media/image20.jpe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pn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30.jpeg"/><Relationship Id="rId5" Type="http://schemas.openxmlformats.org/officeDocument/2006/relationships/image" Target="../media/image3.jpg"/><Relationship Id="rId15" Type="http://schemas.openxmlformats.org/officeDocument/2006/relationships/image" Target="../media/image34.png"/><Relationship Id="rId10" Type="http://schemas.openxmlformats.org/officeDocument/2006/relationships/image" Target="../media/image29.gif"/><Relationship Id="rId4" Type="http://schemas.openxmlformats.org/officeDocument/2006/relationships/image" Target="../media/image9.jpe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9.jpeg"/><Relationship Id="rId7" Type="http://schemas.openxmlformats.org/officeDocument/2006/relationships/image" Target="../media/image3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9.jpeg"/><Relationship Id="rId7" Type="http://schemas.openxmlformats.org/officeDocument/2006/relationships/image" Target="../media/image12.gif"/><Relationship Id="rId12" Type="http://schemas.openxmlformats.org/officeDocument/2006/relationships/image" Target="../media/image4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39.png"/><Relationship Id="rId5" Type="http://schemas.openxmlformats.org/officeDocument/2006/relationships/image" Target="../media/image4.jpeg"/><Relationship Id="rId10" Type="http://schemas.microsoft.com/office/2007/relationships/hdphoto" Target="../media/hdphoto6.wdp"/><Relationship Id="rId4" Type="http://schemas.openxmlformats.org/officeDocument/2006/relationships/image" Target="../media/image3.jp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9.jpeg"/><Relationship Id="rId4" Type="http://schemas.openxmlformats.org/officeDocument/2006/relationships/image" Target="../media/image1.gi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g"/><Relationship Id="rId5" Type="http://schemas.openxmlformats.org/officeDocument/2006/relationships/image" Target="../media/image9.jpeg"/><Relationship Id="rId4" Type="http://schemas.openxmlformats.org/officeDocument/2006/relationships/image" Target="../media/image1.gi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11" Type="http://schemas.openxmlformats.org/officeDocument/2006/relationships/image" Target="../media/image14.jpeg"/><Relationship Id="rId5" Type="http://schemas.openxmlformats.org/officeDocument/2006/relationships/image" Target="../media/image9.jpeg"/><Relationship Id="rId10" Type="http://schemas.openxmlformats.org/officeDocument/2006/relationships/image" Target="../media/image13.png"/><Relationship Id="rId4" Type="http://schemas.openxmlformats.org/officeDocument/2006/relationships/image" Target="../media/image1.gif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9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9.jpeg"/><Relationship Id="rId7" Type="http://schemas.openxmlformats.org/officeDocument/2006/relationships/image" Target="../media/image1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4792627" y="1358743"/>
            <a:ext cx="4387463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الدراسات الاجتماعية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3596054" y="3091872"/>
            <a:ext cx="3305377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علم الجغرافيا 4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E023ECF-2355-4291-92F0-EB71536028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75" t="23215" r="44818" b="59398"/>
          <a:stretch/>
        </p:blipFill>
        <p:spPr>
          <a:xfrm>
            <a:off x="9277445" y="2323173"/>
            <a:ext cx="2051776" cy="2953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1C9084A-8D41-492F-9B71-2A6FA8F99A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06" t="24872" r="26730" b="12564"/>
          <a:stretch/>
        </p:blipFill>
        <p:spPr>
          <a:xfrm>
            <a:off x="7323039" y="2450703"/>
            <a:ext cx="2370524" cy="3222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4" descr="One year to go">
            <a:extLst>
              <a:ext uri="{FF2B5EF4-FFF2-40B4-BE49-F238E27FC236}">
                <a16:creationId xmlns:a16="http://schemas.microsoft.com/office/drawing/2014/main" id="{A41A25E9-3990-4E3D-931D-05D8D90C8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62" y="3951748"/>
            <a:ext cx="1841905" cy="132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762D3B6E-7FE5-4A65-8810-A67122109C6C}"/>
              </a:ext>
            </a:extLst>
          </p:cNvPr>
          <p:cNvSpPr/>
          <p:nvPr/>
        </p:nvSpPr>
        <p:spPr>
          <a:xfrm>
            <a:off x="4351379" y="4151413"/>
            <a:ext cx="1994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أكتب و أرسم </a:t>
            </a:r>
            <a:endParaRPr lang="ar-SA" sz="2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noFill/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75D94E4E-56B3-4FEB-925D-8856BEAB9BE3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013983-A8AE-43FE-8B16-90875B5F402F}"/>
              </a:ext>
            </a:extLst>
          </p:cNvPr>
          <p:cNvSpPr/>
          <p:nvPr/>
        </p:nvSpPr>
        <p:spPr>
          <a:xfrm>
            <a:off x="8845648" y="807400"/>
            <a:ext cx="2755884" cy="584775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استخدم الخريطة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C639A20-0F50-4297-B3DB-5F16E41711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057" t="15238" r="48954" b="15782"/>
          <a:stretch/>
        </p:blipFill>
        <p:spPr>
          <a:xfrm>
            <a:off x="2290737" y="1460454"/>
            <a:ext cx="5120236" cy="5252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E6CF256-9805-4CCB-8125-97329B2122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820" t="16599" r="14821" b="15646"/>
          <a:stretch/>
        </p:blipFill>
        <p:spPr>
          <a:xfrm>
            <a:off x="6986359" y="1462086"/>
            <a:ext cx="4685142" cy="5251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BD5CF9D-A4B9-4C06-B2AF-48ADFE7EA9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299" t="55078" r="64204" b="37693"/>
          <a:stretch/>
        </p:blipFill>
        <p:spPr>
          <a:xfrm>
            <a:off x="4422709" y="4506685"/>
            <a:ext cx="559837" cy="550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B033290-392E-45BF-973E-F103592F550B}"/>
              </a:ext>
            </a:extLst>
          </p:cNvPr>
          <p:cNvSpPr txBox="1"/>
          <p:nvPr/>
        </p:nvSpPr>
        <p:spPr>
          <a:xfrm>
            <a:off x="8090371" y="2915033"/>
            <a:ext cx="159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مسجد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8AC7B36-019A-4F1B-A89B-1028C73EC319}"/>
              </a:ext>
            </a:extLst>
          </p:cNvPr>
          <p:cNvSpPr txBox="1"/>
          <p:nvPr/>
        </p:nvSpPr>
        <p:spPr>
          <a:xfrm>
            <a:off x="9632991" y="3921910"/>
            <a:ext cx="159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مطعم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DD3104A-A37F-4B55-9A4B-EBE855BBCB2A}"/>
              </a:ext>
            </a:extLst>
          </p:cNvPr>
          <p:cNvSpPr txBox="1"/>
          <p:nvPr/>
        </p:nvSpPr>
        <p:spPr>
          <a:xfrm>
            <a:off x="7942497" y="5543644"/>
            <a:ext cx="159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حديقة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01922CB7-2D98-4D06-A2FA-DF73F8B21105}"/>
              </a:ext>
            </a:extLst>
          </p:cNvPr>
          <p:cNvSpPr txBox="1"/>
          <p:nvPr/>
        </p:nvSpPr>
        <p:spPr>
          <a:xfrm>
            <a:off x="9541237" y="6237914"/>
            <a:ext cx="159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مكتبة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DDDE17C-141C-483E-ADF7-EF2DCE9F479E}"/>
              </a:ext>
            </a:extLst>
          </p:cNvPr>
          <p:cNvSpPr/>
          <p:nvPr/>
        </p:nvSpPr>
        <p:spPr>
          <a:xfrm>
            <a:off x="4402953" y="4010483"/>
            <a:ext cx="559837" cy="444953"/>
          </a:xfrm>
          <a:prstGeom prst="rect">
            <a:avLst/>
          </a:prstGeom>
          <a:solidFill>
            <a:srgbClr val="47D6E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BF71D676-E650-454C-8E3C-CC323D697D6F}"/>
              </a:ext>
            </a:extLst>
          </p:cNvPr>
          <p:cNvSpPr/>
          <p:nvPr/>
        </p:nvSpPr>
        <p:spPr>
          <a:xfrm>
            <a:off x="4406060" y="3519073"/>
            <a:ext cx="559837" cy="444953"/>
          </a:xfrm>
          <a:prstGeom prst="rect">
            <a:avLst/>
          </a:prstGeom>
          <a:solidFill>
            <a:srgbClr val="47D6E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7DD6B4E9-82AF-4225-86D8-6A9FC0368CC9}"/>
              </a:ext>
            </a:extLst>
          </p:cNvPr>
          <p:cNvSpPr/>
          <p:nvPr/>
        </p:nvSpPr>
        <p:spPr>
          <a:xfrm>
            <a:off x="4399838" y="3009003"/>
            <a:ext cx="559837" cy="444953"/>
          </a:xfrm>
          <a:prstGeom prst="rect">
            <a:avLst/>
          </a:prstGeom>
          <a:solidFill>
            <a:srgbClr val="47D6E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B3428D4B-4499-4E61-9B87-3191128E8E45}"/>
              </a:ext>
            </a:extLst>
          </p:cNvPr>
          <p:cNvSpPr/>
          <p:nvPr/>
        </p:nvSpPr>
        <p:spPr>
          <a:xfrm>
            <a:off x="4402945" y="2480260"/>
            <a:ext cx="559837" cy="444953"/>
          </a:xfrm>
          <a:prstGeom prst="rect">
            <a:avLst/>
          </a:prstGeom>
          <a:solidFill>
            <a:srgbClr val="47D6E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5F3F44D0-B5AE-4A4A-BF1C-AC36ADB349E3}"/>
              </a:ext>
            </a:extLst>
          </p:cNvPr>
          <p:cNvSpPr/>
          <p:nvPr/>
        </p:nvSpPr>
        <p:spPr>
          <a:xfrm>
            <a:off x="4399837" y="5108440"/>
            <a:ext cx="559837" cy="44495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9E8452B8-737E-4138-AF16-78C3D6034E7F}"/>
              </a:ext>
            </a:extLst>
          </p:cNvPr>
          <p:cNvSpPr/>
          <p:nvPr/>
        </p:nvSpPr>
        <p:spPr>
          <a:xfrm>
            <a:off x="4410196" y="5606975"/>
            <a:ext cx="559837" cy="44495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227F904F-A598-4987-BEC4-CC440BE28B6C}"/>
              </a:ext>
            </a:extLst>
          </p:cNvPr>
          <p:cNvSpPr/>
          <p:nvPr/>
        </p:nvSpPr>
        <p:spPr>
          <a:xfrm>
            <a:off x="3798793" y="5597301"/>
            <a:ext cx="559837" cy="44495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A0DB4578-778A-4A26-BD6E-E9C36AC40F4A}"/>
              </a:ext>
            </a:extLst>
          </p:cNvPr>
          <p:cNvSpPr/>
          <p:nvPr/>
        </p:nvSpPr>
        <p:spPr>
          <a:xfrm>
            <a:off x="5022923" y="5606975"/>
            <a:ext cx="559837" cy="4449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B5C51D2B-59C4-4CA6-A889-C248FEA2B1FF}"/>
              </a:ext>
            </a:extLst>
          </p:cNvPr>
          <p:cNvSpPr/>
          <p:nvPr/>
        </p:nvSpPr>
        <p:spPr>
          <a:xfrm>
            <a:off x="5035595" y="4014620"/>
            <a:ext cx="559837" cy="4449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5574F9C8-C881-4317-A700-B83FC4E23726}"/>
              </a:ext>
            </a:extLst>
          </p:cNvPr>
          <p:cNvSpPr/>
          <p:nvPr/>
        </p:nvSpPr>
        <p:spPr>
          <a:xfrm>
            <a:off x="5608665" y="4014620"/>
            <a:ext cx="559837" cy="4449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F9E556-75BA-41E3-9D17-694F5EB36112}"/>
              </a:ext>
            </a:extLst>
          </p:cNvPr>
          <p:cNvSpPr/>
          <p:nvPr/>
        </p:nvSpPr>
        <p:spPr>
          <a:xfrm>
            <a:off x="4402953" y="4017608"/>
            <a:ext cx="559837" cy="4449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3F27678D-6959-474F-B544-4313F63723F0}"/>
              </a:ext>
            </a:extLst>
          </p:cNvPr>
          <p:cNvSpPr/>
          <p:nvPr/>
        </p:nvSpPr>
        <p:spPr>
          <a:xfrm>
            <a:off x="4422709" y="5630337"/>
            <a:ext cx="559837" cy="4449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9ED26EDF-35B8-44DC-BFD9-97A4BC32AC2A}"/>
              </a:ext>
            </a:extLst>
          </p:cNvPr>
          <p:cNvSpPr/>
          <p:nvPr/>
        </p:nvSpPr>
        <p:spPr>
          <a:xfrm>
            <a:off x="4411081" y="5120289"/>
            <a:ext cx="559837" cy="4449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3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30" grpId="0"/>
      <p:bldP spid="1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>
            <a:extLst>
              <a:ext uri="{FF2B5EF4-FFF2-40B4-BE49-F238E27FC236}">
                <a16:creationId xmlns:a16="http://schemas.microsoft.com/office/drawing/2014/main" id="{7D493249-7C69-4153-B3C7-F6CBB646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صورة 4">
            <a:extLst>
              <a:ext uri="{FF2B5EF4-FFF2-40B4-BE49-F238E27FC236}">
                <a16:creationId xmlns:a16="http://schemas.microsoft.com/office/drawing/2014/main" id="{300F1765-279D-4040-A869-64F83C05A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43" name="مربع نص 5">
            <a:extLst>
              <a:ext uri="{FF2B5EF4-FFF2-40B4-BE49-F238E27FC236}">
                <a16:creationId xmlns:a16="http://schemas.microsoft.com/office/drawing/2014/main" id="{AC686677-AAD2-4081-9702-7AFB2342E518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44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734F59F8-54F1-40C9-892E-2B492872A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8A408A67-66B5-4D5E-9444-2EFC1DBCA4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BF3DDC54-CBA2-466E-9F4E-ADE3D6D094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7" name="مستطيل 46">
            <a:extLst>
              <a:ext uri="{FF2B5EF4-FFF2-40B4-BE49-F238E27FC236}">
                <a16:creationId xmlns:a16="http://schemas.microsoft.com/office/drawing/2014/main" id="{B1A0DE3F-2C06-4135-A0E2-AD00561A2260}"/>
              </a:ext>
            </a:extLst>
          </p:cNvPr>
          <p:cNvSpPr/>
          <p:nvPr/>
        </p:nvSpPr>
        <p:spPr>
          <a:xfrm>
            <a:off x="2305335" y="132895"/>
            <a:ext cx="9362047" cy="6510501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8" descr="الأطفال التي يلعبون, في الحديقة Clip Art | k30827387 | Fotosearch">
            <a:extLst>
              <a:ext uri="{FF2B5EF4-FFF2-40B4-BE49-F238E27FC236}">
                <a16:creationId xmlns:a16="http://schemas.microsoft.com/office/drawing/2014/main" id="{2C7A273E-1172-4983-A45B-C7C621954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2"/>
          <a:stretch/>
        </p:blipFill>
        <p:spPr bwMode="auto">
          <a:xfrm>
            <a:off x="2529297" y="460144"/>
            <a:ext cx="1234212" cy="86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0" name="جدول 11">
            <a:extLst>
              <a:ext uri="{FF2B5EF4-FFF2-40B4-BE49-F238E27FC236}">
                <a16:creationId xmlns:a16="http://schemas.microsoft.com/office/drawing/2014/main" id="{62DA195D-BAF4-4ABC-B23A-036780248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847779"/>
              </p:ext>
            </p:extLst>
          </p:nvPr>
        </p:nvGraphicFramePr>
        <p:xfrm>
          <a:off x="2497367" y="303236"/>
          <a:ext cx="6401984" cy="4806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496">
                  <a:extLst>
                    <a:ext uri="{9D8B030D-6E8A-4147-A177-3AD203B41FA5}">
                      <a16:colId xmlns:a16="http://schemas.microsoft.com/office/drawing/2014/main" val="3549987961"/>
                    </a:ext>
                  </a:extLst>
                </a:gridCol>
                <a:gridCol w="1600496">
                  <a:extLst>
                    <a:ext uri="{9D8B030D-6E8A-4147-A177-3AD203B41FA5}">
                      <a16:colId xmlns:a16="http://schemas.microsoft.com/office/drawing/2014/main" val="1512154293"/>
                    </a:ext>
                  </a:extLst>
                </a:gridCol>
                <a:gridCol w="1600496">
                  <a:extLst>
                    <a:ext uri="{9D8B030D-6E8A-4147-A177-3AD203B41FA5}">
                      <a16:colId xmlns:a16="http://schemas.microsoft.com/office/drawing/2014/main" val="2756757102"/>
                    </a:ext>
                  </a:extLst>
                </a:gridCol>
                <a:gridCol w="1600496">
                  <a:extLst>
                    <a:ext uri="{9D8B030D-6E8A-4147-A177-3AD203B41FA5}">
                      <a16:colId xmlns:a16="http://schemas.microsoft.com/office/drawing/2014/main" val="1065251183"/>
                    </a:ext>
                  </a:extLst>
                </a:gridCol>
              </a:tblGrid>
              <a:tr h="12015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76992"/>
                  </a:ext>
                </a:extLst>
              </a:tr>
              <a:tr h="12015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250520"/>
                  </a:ext>
                </a:extLst>
              </a:tr>
              <a:tr h="12015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296700"/>
                  </a:ext>
                </a:extLst>
              </a:tr>
              <a:tr h="12015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53135"/>
                  </a:ext>
                </a:extLst>
              </a:tr>
            </a:tbl>
          </a:graphicData>
        </a:graphic>
      </p:graphicFrame>
      <p:pic>
        <p:nvPicPr>
          <p:cNvPr id="51" name="Picture 10" descr="كارتون حديقة حيوان الزرافة النمر الفيل, زرافة, ثعبان, حديقة حيوان صورة  الخلفية للتحميل مجانا">
            <a:extLst>
              <a:ext uri="{FF2B5EF4-FFF2-40B4-BE49-F238E27FC236}">
                <a16:creationId xmlns:a16="http://schemas.microsoft.com/office/drawing/2014/main" id="{C3DD0743-BA63-4BBD-A024-E7720D60C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107" y="1606850"/>
            <a:ext cx="1276765" cy="103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13 خطاب للاستثمار العقاري ideas in 2021 | تصميم, كارافاجيو, أرضية خشب">
            <a:extLst>
              <a:ext uri="{FF2B5EF4-FFF2-40B4-BE49-F238E27FC236}">
                <a16:creationId xmlns:a16="http://schemas.microsoft.com/office/drawing/2014/main" id="{7E64C8E7-3C75-497D-AA56-FCFA5EBC2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9" t="14566" r="16837" b="15491"/>
          <a:stretch/>
        </p:blipFill>
        <p:spPr bwMode="auto">
          <a:xfrm>
            <a:off x="6115775" y="321072"/>
            <a:ext cx="995715" cy="10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Local Market Farmer Selling Vegetables | Fruit logo, Shop illustration,  Vegetable shop">
            <a:extLst>
              <a:ext uri="{FF2B5EF4-FFF2-40B4-BE49-F238E27FC236}">
                <a16:creationId xmlns:a16="http://schemas.microsoft.com/office/drawing/2014/main" id="{647255CA-7BE5-4986-B586-BEAC9AC3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02" b="955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26" y="2779285"/>
            <a:ext cx="1519766" cy="117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Free Burj Khalifa Vectors, 70+ Images in AI, EPS format">
            <a:extLst>
              <a:ext uri="{FF2B5EF4-FFF2-40B4-BE49-F238E27FC236}">
                <a16:creationId xmlns:a16="http://schemas.microsoft.com/office/drawing/2014/main" id="{91C12600-7ED0-47A8-9F2E-B3FA44569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59" y="1457815"/>
            <a:ext cx="1192217" cy="101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7265362F-3BF9-4586-9946-8A5502BD1D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40" y="3952893"/>
            <a:ext cx="1008217" cy="1156439"/>
          </a:xfrm>
          <a:prstGeom prst="rect">
            <a:avLst/>
          </a:prstGeom>
        </p:spPr>
      </p:pic>
      <p:sp>
        <p:nvSpPr>
          <p:cNvPr id="146" name="Question 1"/>
          <p:cNvSpPr/>
          <p:nvPr/>
        </p:nvSpPr>
        <p:spPr>
          <a:xfrm>
            <a:off x="2529297" y="6986637"/>
            <a:ext cx="8739568" cy="93377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Arial Black" panose="020B0A04020102020204" pitchFamily="34" charset="0"/>
              </a:rPr>
              <a:t>اتجه راشد و لطيفة إلى مربعين جهة الشرق و مربعين جهة الشمال أين كانت الوجهة ؟</a:t>
            </a:r>
            <a:endParaRPr lang="en-GB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58" name="Question 2"/>
          <p:cNvSpPr/>
          <p:nvPr/>
        </p:nvSpPr>
        <p:spPr>
          <a:xfrm>
            <a:off x="2555546" y="8679892"/>
            <a:ext cx="8731864" cy="977878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Arial Black" panose="020B0A04020102020204" pitchFamily="34" charset="0"/>
              </a:rPr>
              <a:t>اتجه راشد و لطيفة مربعين جهة الشمال و مربع جهة الشرق أين كانت الوجهة ؟</a:t>
            </a:r>
          </a:p>
        </p:txBody>
      </p:sp>
      <p:sp>
        <p:nvSpPr>
          <p:cNvPr id="159" name="Question 3"/>
          <p:cNvSpPr/>
          <p:nvPr/>
        </p:nvSpPr>
        <p:spPr>
          <a:xfrm>
            <a:off x="2603826" y="10068352"/>
            <a:ext cx="8602444" cy="977878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AE" sz="3200" dirty="0">
                <a:solidFill>
                  <a:schemeClr val="tx1"/>
                </a:solidFill>
                <a:latin typeface="Arial Black" panose="020B0A04020102020204" pitchFamily="34" charset="0"/>
              </a:rPr>
              <a:t>ساعد لطيفة و راشد للذهاب إلى الحديقة ؟</a:t>
            </a:r>
            <a:endParaRPr lang="en-GB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60" name="Question 4"/>
          <p:cNvSpPr/>
          <p:nvPr/>
        </p:nvSpPr>
        <p:spPr>
          <a:xfrm>
            <a:off x="2400589" y="12011152"/>
            <a:ext cx="8787721" cy="977879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AE" sz="3200" dirty="0">
                <a:solidFill>
                  <a:schemeClr val="tx1"/>
                </a:solidFill>
                <a:latin typeface="Arial Black" panose="020B0A04020102020204" pitchFamily="34" charset="0"/>
              </a:rPr>
              <a:t>لطيفة تريد أن تذهب إلى البيت كيف ستكون وجهتها ؟</a:t>
            </a:r>
            <a:endParaRPr lang="en-GB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61" name="Question 5"/>
          <p:cNvSpPr/>
          <p:nvPr/>
        </p:nvSpPr>
        <p:spPr>
          <a:xfrm>
            <a:off x="2305335" y="13753758"/>
            <a:ext cx="8787721" cy="97788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Arial Black" panose="020B0A04020102020204" pitchFamily="34" charset="0"/>
              </a:rPr>
              <a:t>حان وقت صلاة العصر يريد راشد أن يذهب إلى المسجد هل تستطيع مساعدته ؟</a:t>
            </a:r>
            <a:endParaRPr lang="en-GB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62" name="Question 6"/>
          <p:cNvSpPr/>
          <p:nvPr/>
        </p:nvSpPr>
        <p:spPr>
          <a:xfrm>
            <a:off x="2162908" y="15667892"/>
            <a:ext cx="9025402" cy="870968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AE" sz="3200" dirty="0">
                <a:solidFill>
                  <a:schemeClr val="tx1"/>
                </a:solidFill>
                <a:latin typeface="Arial Black" panose="020B0A04020102020204" pitchFamily="34" charset="0"/>
              </a:rPr>
              <a:t>ذهب راشد مربع باتجاه الشمال و مربع باتجاه الغرب أين وصل ؟</a:t>
            </a:r>
            <a:endParaRPr lang="en-GB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71" name="Logo"/>
          <p:cNvGrpSpPr/>
          <p:nvPr/>
        </p:nvGrpSpPr>
        <p:grpSpPr>
          <a:xfrm>
            <a:off x="11261161" y="6661592"/>
            <a:ext cx="850144" cy="200055"/>
            <a:chOff x="208099" y="5042901"/>
            <a:chExt cx="850144" cy="200055"/>
          </a:xfrm>
        </p:grpSpPr>
        <p:pic>
          <p:nvPicPr>
            <p:cNvPr id="169" name="Image"/>
            <p:cNvPicPr>
              <a:picLocks noChangeAspect="1"/>
            </p:cNvPicPr>
            <p:nvPr/>
          </p:nvPicPr>
          <p:blipFill>
            <a:blip r:embed="rId1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99" y="5052929"/>
              <a:ext cx="180000" cy="180000"/>
            </a:xfrm>
            <a:prstGeom prst="rect">
              <a:avLst/>
            </a:prstGeom>
          </p:spPr>
        </p:pic>
        <p:sp>
          <p:nvSpPr>
            <p:cNvPr id="170" name="Text"/>
            <p:cNvSpPr/>
            <p:nvPr/>
          </p:nvSpPr>
          <p:spPr>
            <a:xfrm>
              <a:off x="298099" y="5042901"/>
              <a:ext cx="760144" cy="20005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" cap="none" spc="0" dirty="0">
                  <a:ln w="0"/>
                  <a:solidFill>
                    <a:srgbClr val="29539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tekhnologic</a:t>
              </a:r>
            </a:p>
          </p:txBody>
        </p:sp>
      </p:grpSp>
      <p:sp>
        <p:nvSpPr>
          <p:cNvPr id="147" name="Button 1"/>
          <p:cNvSpPr/>
          <p:nvPr/>
        </p:nvSpPr>
        <p:spPr>
          <a:xfrm>
            <a:off x="9509302" y="1098559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9" name="Button 2"/>
          <p:cNvSpPr/>
          <p:nvPr/>
        </p:nvSpPr>
        <p:spPr>
          <a:xfrm>
            <a:off x="9509302" y="2008288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50" name="Button 3"/>
          <p:cNvSpPr/>
          <p:nvPr/>
        </p:nvSpPr>
        <p:spPr>
          <a:xfrm>
            <a:off x="9431411" y="2925266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51" name="Button 4"/>
          <p:cNvSpPr/>
          <p:nvPr/>
        </p:nvSpPr>
        <p:spPr>
          <a:xfrm>
            <a:off x="10380291" y="2037898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2" name="Button 5"/>
          <p:cNvSpPr/>
          <p:nvPr/>
        </p:nvSpPr>
        <p:spPr>
          <a:xfrm>
            <a:off x="10373056" y="1097911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3" name="Button 6"/>
          <p:cNvSpPr/>
          <p:nvPr/>
        </p:nvSpPr>
        <p:spPr>
          <a:xfrm>
            <a:off x="10352085" y="2895896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48" name="Picture 4" descr="Free Png Download Mosque Vector Png Images Background - Mosque Vector  Cartoon Png Clipart (#3841095) - PinClipart">
            <a:extLst>
              <a:ext uri="{FF2B5EF4-FFF2-40B4-BE49-F238E27FC236}">
                <a16:creationId xmlns:a16="http://schemas.microsoft.com/office/drawing/2014/main" id="{955105EA-0601-4A67-9C57-15CA8FE6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128" b="8996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061" y="3958998"/>
            <a:ext cx="1135819" cy="104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5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00235 -0.29213 " pathEditMode="relative" rAng="0" ptsTypes="AA">
                                      <p:cBhvr>
                                        <p:cTn id="63" dur="1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00235 -0.51643 " pathEditMode="relative" rAng="0" ptsTypes="AA">
                                      <p:cBhvr>
                                        <p:cTn id="85" dur="1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2583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00234 -0.74121 " pathEditMode="relative" rAng="0" ptsTypes="AA">
                                      <p:cBhvr>
                                        <p:cTn id="103" dur="1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706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0234 -1.42153 " pathEditMode="relative" rAng="0" ptsTypes="AA">
                                      <p:cBhvr>
                                        <p:cTn id="121" dur="1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71088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00234 -0.9676 " pathEditMode="relative" rAng="0" ptsTypes="AA">
                                      <p:cBhvr>
                                        <p:cTn id="139" dur="1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4838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234 -1.19399 " pathEditMode="relative" rAng="0" ptsTypes="AA">
                                      <p:cBhvr>
                                        <p:cTn id="157" dur="1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59699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146" grpId="0" animBg="1"/>
      <p:bldP spid="146" grpId="1" animBg="1"/>
      <p:bldP spid="146" grpId="2" animBg="1"/>
      <p:bldP spid="146" grpId="3" animBg="1"/>
      <p:bldP spid="146" grpId="4" animBg="1"/>
      <p:bldP spid="146" grpId="5" animBg="1"/>
      <p:bldP spid="146" grpId="6" animBg="1"/>
      <p:bldP spid="146" grpId="7" animBg="1"/>
      <p:bldP spid="146" grpId="8" animBg="1"/>
      <p:bldP spid="146" grpId="9" animBg="1"/>
      <p:bldP spid="146" grpId="10" animBg="1"/>
      <p:bldP spid="158" grpId="0" animBg="1"/>
      <p:bldP spid="158" grpId="1" animBg="1"/>
      <p:bldP spid="158" grpId="2" animBg="1"/>
      <p:bldP spid="158" grpId="3" animBg="1"/>
      <p:bldP spid="158" grpId="4" animBg="1"/>
      <p:bldP spid="158" grpId="5" animBg="1"/>
      <p:bldP spid="158" grpId="6" animBg="1"/>
      <p:bldP spid="158" grpId="7" animBg="1"/>
      <p:bldP spid="158" grpId="8" animBg="1"/>
      <p:bldP spid="158" grpId="9" animBg="1"/>
      <p:bldP spid="158" grpId="10" animBg="1"/>
      <p:bldP spid="159" grpId="0" animBg="1"/>
      <p:bldP spid="159" grpId="1" animBg="1"/>
      <p:bldP spid="159" grpId="2" animBg="1"/>
      <p:bldP spid="159" grpId="3" animBg="1"/>
      <p:bldP spid="159" grpId="4" animBg="1"/>
      <p:bldP spid="159" grpId="5" animBg="1"/>
      <p:bldP spid="159" grpId="6" animBg="1"/>
      <p:bldP spid="159" grpId="7" animBg="1"/>
      <p:bldP spid="159" grpId="8" animBg="1"/>
      <p:bldP spid="159" grpId="9" animBg="1"/>
      <p:bldP spid="159" grpId="10" animBg="1"/>
      <p:bldP spid="160" grpId="0" animBg="1"/>
      <p:bldP spid="160" grpId="1" animBg="1"/>
      <p:bldP spid="160" grpId="2" animBg="1"/>
      <p:bldP spid="160" grpId="3" animBg="1"/>
      <p:bldP spid="160" grpId="4" animBg="1"/>
      <p:bldP spid="160" grpId="5" animBg="1"/>
      <p:bldP spid="160" grpId="6" animBg="1"/>
      <p:bldP spid="160" grpId="7" animBg="1"/>
      <p:bldP spid="160" grpId="8" animBg="1"/>
      <p:bldP spid="160" grpId="9" animBg="1"/>
      <p:bldP spid="160" grpId="10" animBg="1"/>
      <p:bldP spid="161" grpId="0" animBg="1"/>
      <p:bldP spid="161" grpId="1" animBg="1"/>
      <p:bldP spid="161" grpId="2" animBg="1"/>
      <p:bldP spid="161" grpId="3" animBg="1"/>
      <p:bldP spid="161" grpId="4" animBg="1"/>
      <p:bldP spid="161" grpId="5" animBg="1"/>
      <p:bldP spid="161" grpId="6" animBg="1"/>
      <p:bldP spid="161" grpId="7" animBg="1"/>
      <p:bldP spid="161" grpId="8" animBg="1"/>
      <p:bldP spid="161" grpId="9" animBg="1"/>
      <p:bldP spid="161" grpId="10" animBg="1"/>
      <p:bldP spid="162" grpId="0" animBg="1"/>
      <p:bldP spid="162" grpId="1" animBg="1"/>
      <p:bldP spid="162" grpId="2" animBg="1"/>
      <p:bldP spid="162" grpId="3" animBg="1"/>
      <p:bldP spid="162" grpId="4" animBg="1"/>
      <p:bldP spid="162" grpId="5" animBg="1"/>
      <p:bldP spid="162" grpId="6" animBg="1"/>
      <p:bldP spid="162" grpId="7" animBg="1"/>
      <p:bldP spid="162" grpId="8" animBg="1"/>
      <p:bldP spid="162" grpId="9" animBg="1"/>
      <p:bldP spid="162" grpId="1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noFill/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75D94E4E-56B3-4FEB-925D-8856BEAB9BE3}"/>
              </a:ext>
            </a:extLst>
          </p:cNvPr>
          <p:cNvSpPr/>
          <p:nvPr/>
        </p:nvSpPr>
        <p:spPr>
          <a:xfrm>
            <a:off x="2370454" y="788000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D3DA1D39-A02C-40ED-9272-135B789EF86A}"/>
              </a:ext>
            </a:extLst>
          </p:cNvPr>
          <p:cNvSpPr/>
          <p:nvPr/>
        </p:nvSpPr>
        <p:spPr>
          <a:xfrm>
            <a:off x="9417212" y="2594889"/>
            <a:ext cx="1988856" cy="2239347"/>
          </a:xfrm>
          <a:prstGeom prst="cloudCallout">
            <a:avLst>
              <a:gd name="adj1" fmla="val -35846"/>
              <a:gd name="adj2" fmla="val 76666"/>
            </a:avLst>
          </a:prstGeom>
          <a:noFill/>
          <a:ln>
            <a:solidFill>
              <a:srgbClr val="EC46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</a:rPr>
              <a:t>اتجه إلى الصندوق ثم اكشف هديتك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B5AB7EA-7AAD-4E4F-B14B-6B48C00CC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84289" y="4623809"/>
            <a:ext cx="665741" cy="960347"/>
          </a:xfrm>
          <a:prstGeom prst="rect">
            <a:avLst/>
          </a:prstGeom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53003FD8-91AE-47E2-A825-403AF721C337}"/>
              </a:ext>
            </a:extLst>
          </p:cNvPr>
          <p:cNvSpPr/>
          <p:nvPr/>
        </p:nvSpPr>
        <p:spPr>
          <a:xfrm>
            <a:off x="9214915" y="1614926"/>
            <a:ext cx="2341622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اكشف هديتك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graphicFrame>
        <p:nvGraphicFramePr>
          <p:cNvPr id="24" name="جدول 11">
            <a:extLst>
              <a:ext uri="{FF2B5EF4-FFF2-40B4-BE49-F238E27FC236}">
                <a16:creationId xmlns:a16="http://schemas.microsoft.com/office/drawing/2014/main" id="{A5A59D47-4763-4CFC-B467-01B421BAB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109323"/>
              </p:ext>
            </p:extLst>
          </p:nvPr>
        </p:nvGraphicFramePr>
        <p:xfrm>
          <a:off x="2673042" y="1231033"/>
          <a:ext cx="6401984" cy="4806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496">
                  <a:extLst>
                    <a:ext uri="{9D8B030D-6E8A-4147-A177-3AD203B41FA5}">
                      <a16:colId xmlns:a16="http://schemas.microsoft.com/office/drawing/2014/main" val="3549987961"/>
                    </a:ext>
                  </a:extLst>
                </a:gridCol>
                <a:gridCol w="1600496">
                  <a:extLst>
                    <a:ext uri="{9D8B030D-6E8A-4147-A177-3AD203B41FA5}">
                      <a16:colId xmlns:a16="http://schemas.microsoft.com/office/drawing/2014/main" val="1512154293"/>
                    </a:ext>
                  </a:extLst>
                </a:gridCol>
                <a:gridCol w="1600496">
                  <a:extLst>
                    <a:ext uri="{9D8B030D-6E8A-4147-A177-3AD203B41FA5}">
                      <a16:colId xmlns:a16="http://schemas.microsoft.com/office/drawing/2014/main" val="2756757102"/>
                    </a:ext>
                  </a:extLst>
                </a:gridCol>
                <a:gridCol w="1600496">
                  <a:extLst>
                    <a:ext uri="{9D8B030D-6E8A-4147-A177-3AD203B41FA5}">
                      <a16:colId xmlns:a16="http://schemas.microsoft.com/office/drawing/2014/main" val="1065251183"/>
                    </a:ext>
                  </a:extLst>
                </a:gridCol>
              </a:tblGrid>
              <a:tr h="12015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76992"/>
                  </a:ext>
                </a:extLst>
              </a:tr>
              <a:tr h="12015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AE" dirty="0"/>
                    </a:p>
                    <a:p>
                      <a:r>
                        <a:rPr lang="ar-AE" sz="2400" b="1" dirty="0"/>
                        <a:t> أنت هنا      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250520"/>
                  </a:ext>
                </a:extLst>
              </a:tr>
              <a:tr h="12015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296700"/>
                  </a:ext>
                </a:extLst>
              </a:tr>
              <a:tr h="1201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53135"/>
                  </a:ext>
                </a:extLst>
              </a:tr>
            </a:tbl>
          </a:graphicData>
        </a:graphic>
      </p:graphicFrame>
      <p:pic>
        <p:nvPicPr>
          <p:cNvPr id="2054" name="Picture 6" descr="Soccer Ball Clipart | i2Clipart - Royalty Free Public Domain Clipart">
            <a:extLst>
              <a:ext uri="{FF2B5EF4-FFF2-40B4-BE49-F238E27FC236}">
                <a16:creationId xmlns:a16="http://schemas.microsoft.com/office/drawing/2014/main" id="{1064B50E-E357-4BD2-A2F8-61C6B907A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20" y="1359380"/>
            <a:ext cx="1006110" cy="98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Gift Cliparts, Download Free Gift Cliparts png images, Free ClipArts  on Clipart Library">
            <a:extLst>
              <a:ext uri="{FF2B5EF4-FFF2-40B4-BE49-F238E27FC236}">
                <a16:creationId xmlns:a16="http://schemas.microsoft.com/office/drawing/2014/main" id="{7C22A4CE-DC4D-424E-BA35-5C72177CB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590" y="1252235"/>
            <a:ext cx="1095569" cy="10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أبداعات قـلـم (@Sad___4) | Twitter">
            <a:extLst>
              <a:ext uri="{FF2B5EF4-FFF2-40B4-BE49-F238E27FC236}">
                <a16:creationId xmlns:a16="http://schemas.microsoft.com/office/drawing/2014/main" id="{B83EFAB8-8AE6-4654-A5BE-FC1DF7E9D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41" y="1461781"/>
            <a:ext cx="816817" cy="8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ree Gift Cliparts, Download Free Gift Cliparts png images, Free ClipArts  on Clipart Library">
            <a:extLst>
              <a:ext uri="{FF2B5EF4-FFF2-40B4-BE49-F238E27FC236}">
                <a16:creationId xmlns:a16="http://schemas.microsoft.com/office/drawing/2014/main" id="{15797A0A-0C59-46FA-8F43-F36E9C06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64" y="1303742"/>
            <a:ext cx="1095569" cy="10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ree Laptop Computer Clipart, Download Free Laptop Computer Clipart png  images, Free ClipArts on Clipart Library">
            <a:extLst>
              <a:ext uri="{FF2B5EF4-FFF2-40B4-BE49-F238E27FC236}">
                <a16:creationId xmlns:a16="http://schemas.microsoft.com/office/drawing/2014/main" id="{F8794803-D610-4642-BC31-AAA73E5C2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786" y="3735064"/>
            <a:ext cx="1303176" cy="99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Free Gift Cliparts, Download Free Gift Cliparts png images, Free ClipArts  on Clipart Library">
            <a:extLst>
              <a:ext uri="{FF2B5EF4-FFF2-40B4-BE49-F238E27FC236}">
                <a16:creationId xmlns:a16="http://schemas.microsoft.com/office/drawing/2014/main" id="{F8B14B48-0A7E-4AFF-B579-C92DFC387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629" y="3682467"/>
            <a:ext cx="1403489" cy="10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oloured Pencils Clipart | i2Clipart - Royalty Free Public Domain Clipart">
            <a:extLst>
              <a:ext uri="{FF2B5EF4-FFF2-40B4-BE49-F238E27FC236}">
                <a16:creationId xmlns:a16="http://schemas.microsoft.com/office/drawing/2014/main" id="{A9380D0A-9F94-4682-911E-624717D6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64" y="5048249"/>
            <a:ext cx="1194904" cy="79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Free Gift Cliparts, Download Free Gift Cliparts png images, Free ClipArts  on Clipart Library">
            <a:extLst>
              <a:ext uri="{FF2B5EF4-FFF2-40B4-BE49-F238E27FC236}">
                <a16:creationId xmlns:a16="http://schemas.microsoft.com/office/drawing/2014/main" id="{03A21DC0-C1DF-4268-B783-DDD9550F6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45" y="4886169"/>
            <a:ext cx="1298123" cy="10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ree Happy Star Cliparts, Download Free Happy Star Cliparts png images,  Free ClipArts on Clipart Library">
            <a:extLst>
              <a:ext uri="{FF2B5EF4-FFF2-40B4-BE49-F238E27FC236}">
                <a16:creationId xmlns:a16="http://schemas.microsoft.com/office/drawing/2014/main" id="{0CF6668A-30F1-4CA0-BAE4-B1D88850F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45" y="2594889"/>
            <a:ext cx="913613" cy="86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Free Gift Cliparts, Download Free Gift Cliparts png images, Free ClipArts  on Clipart Library">
            <a:extLst>
              <a:ext uri="{FF2B5EF4-FFF2-40B4-BE49-F238E27FC236}">
                <a16:creationId xmlns:a16="http://schemas.microsoft.com/office/drawing/2014/main" id="{9F54FBFA-11A1-4E48-9855-CECFA34B8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45" y="2510817"/>
            <a:ext cx="1298123" cy="10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طلب تصميم وسام">
            <a:extLst>
              <a:ext uri="{FF2B5EF4-FFF2-40B4-BE49-F238E27FC236}">
                <a16:creationId xmlns:a16="http://schemas.microsoft.com/office/drawing/2014/main" id="{C65ED93D-F179-4B57-B684-DB6903AE2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05" y="4886169"/>
            <a:ext cx="723194" cy="109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Free Gift Cliparts, Download Free Gift Cliparts png images, Free ClipArts  on Clipart Library">
            <a:extLst>
              <a:ext uri="{FF2B5EF4-FFF2-40B4-BE49-F238E27FC236}">
                <a16:creationId xmlns:a16="http://schemas.microsoft.com/office/drawing/2014/main" id="{601FE0D0-142F-493A-8476-9678BA8AB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217" y="4886168"/>
            <a:ext cx="1095569" cy="10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Balloons clipart. Free download transparent .PNG | Creazilla">
            <a:extLst>
              <a:ext uri="{FF2B5EF4-FFF2-40B4-BE49-F238E27FC236}">
                <a16:creationId xmlns:a16="http://schemas.microsoft.com/office/drawing/2014/main" id="{2C3A4C1C-D691-4D49-9FC0-DD8E563E8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46" y="1379911"/>
            <a:ext cx="723194" cy="94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Free Gift Cliparts, Download Free Gift Cliparts png images, Free ClipArts  on Clipart Library">
            <a:extLst>
              <a:ext uri="{FF2B5EF4-FFF2-40B4-BE49-F238E27FC236}">
                <a16:creationId xmlns:a16="http://schemas.microsoft.com/office/drawing/2014/main" id="{EC941F70-0BF9-46A6-A5ED-7A92C40FC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85" y="1280341"/>
            <a:ext cx="1095569" cy="10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C0A32557-6A8F-422D-92F6-DA3AE9C2FDF8}"/>
              </a:ext>
            </a:extLst>
          </p:cNvPr>
          <p:cNvCxnSpPr/>
          <p:nvPr/>
        </p:nvCxnSpPr>
        <p:spPr>
          <a:xfrm>
            <a:off x="5197151" y="3105524"/>
            <a:ext cx="0" cy="5008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AFB2CE2F-43D3-4E6A-BE97-F0239F2703FB}"/>
              </a:ext>
            </a:extLst>
          </p:cNvPr>
          <p:cNvCxnSpPr/>
          <p:nvPr/>
        </p:nvCxnSpPr>
        <p:spPr>
          <a:xfrm flipH="1">
            <a:off x="4982547" y="3349690"/>
            <a:ext cx="4665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33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noFill/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75D94E4E-56B3-4FEB-925D-8856BEAB9BE3}"/>
              </a:ext>
            </a:extLst>
          </p:cNvPr>
          <p:cNvSpPr/>
          <p:nvPr/>
        </p:nvSpPr>
        <p:spPr>
          <a:xfrm>
            <a:off x="2329210" y="788000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D3DA1D39-A02C-40ED-9272-135B789EF86A}"/>
              </a:ext>
            </a:extLst>
          </p:cNvPr>
          <p:cNvSpPr/>
          <p:nvPr/>
        </p:nvSpPr>
        <p:spPr>
          <a:xfrm>
            <a:off x="9522951" y="3088432"/>
            <a:ext cx="1988856" cy="2239347"/>
          </a:xfrm>
          <a:prstGeom prst="cloudCallout">
            <a:avLst>
              <a:gd name="adj1" fmla="val -321086"/>
              <a:gd name="adj2" fmla="val 77083"/>
            </a:avLst>
          </a:prstGeom>
          <a:noFill/>
          <a:ln>
            <a:solidFill>
              <a:srgbClr val="EC46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</a:rPr>
              <a:t>ساعد راشد في الوصل إلى المتـجر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D8DD750-347F-4700-BAE1-0C7B65A50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7776" y="851395"/>
            <a:ext cx="7115175" cy="56388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B5AB7EA-7AAD-4E4F-B14B-6B48C00CC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8979" y="5846813"/>
            <a:ext cx="367003" cy="494851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E24D2F75-4A8A-41E8-B0AA-38B71D57DDFD}"/>
              </a:ext>
            </a:extLst>
          </p:cNvPr>
          <p:cNvSpPr/>
          <p:nvPr/>
        </p:nvSpPr>
        <p:spPr>
          <a:xfrm>
            <a:off x="5495731" y="3735065"/>
            <a:ext cx="886408" cy="1837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الـمتجر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53003FD8-91AE-47E2-A825-403AF721C337}"/>
              </a:ext>
            </a:extLst>
          </p:cNvPr>
          <p:cNvSpPr/>
          <p:nvPr/>
        </p:nvSpPr>
        <p:spPr>
          <a:xfrm>
            <a:off x="8518487" y="866549"/>
            <a:ext cx="3088433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التقويم الختامي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916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5116E40-9A36-41E6-8DD1-0B343A27B544}"/>
              </a:ext>
            </a:extLst>
          </p:cNvPr>
          <p:cNvSpPr/>
          <p:nvPr/>
        </p:nvSpPr>
        <p:spPr>
          <a:xfrm>
            <a:off x="8074028" y="459473"/>
            <a:ext cx="3088433" cy="6636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الحصة القادمة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79DD130-47EF-492E-8919-24DEEACBC418}"/>
              </a:ext>
            </a:extLst>
          </p:cNvPr>
          <p:cNvSpPr/>
          <p:nvPr/>
        </p:nvSpPr>
        <p:spPr>
          <a:xfrm>
            <a:off x="6199427" y="1384253"/>
            <a:ext cx="3436714" cy="23514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سننفذ نشاط  كتابة الكلمات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2" name="Picture 6" descr="Tamaan project(مشروع تمعن) - A thousand language and a language ألف لغة و  لغة">
            <a:extLst>
              <a:ext uri="{FF2B5EF4-FFF2-40B4-BE49-F238E27FC236}">
                <a16:creationId xmlns:a16="http://schemas.microsoft.com/office/drawing/2014/main" id="{2AC78994-8C71-460F-8D3A-DE6C1C3B58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630" y="4013331"/>
            <a:ext cx="1143994" cy="187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A582C5D-9F26-4725-88A0-3DCC8D1C53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344" l="24609" r="72559"/>
                    </a14:imgEffect>
                  </a14:imgLayer>
                </a14:imgProps>
              </a:ext>
            </a:extLst>
          </a:blip>
          <a:srcRect l="24188" r="27584" b="4279"/>
          <a:stretch/>
        </p:blipFill>
        <p:spPr>
          <a:xfrm>
            <a:off x="2620014" y="4013331"/>
            <a:ext cx="1719614" cy="235146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3E6055C-EE9E-484C-9C32-D032526679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040" t="14178" r="15051" b="14177"/>
          <a:stretch/>
        </p:blipFill>
        <p:spPr>
          <a:xfrm>
            <a:off x="5530055" y="3908071"/>
            <a:ext cx="3834881" cy="2456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1218FA1-21AF-4A3E-871E-695668F19CA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648" t="15374" r="16106" b="16812"/>
          <a:stretch/>
        </p:blipFill>
        <p:spPr>
          <a:xfrm>
            <a:off x="3223422" y="737150"/>
            <a:ext cx="2306633" cy="2909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415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00" y="196481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52078" y="606824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6E5BD15-82D3-499D-AF86-9D0F63883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6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D13B879-5059-4564-9F27-7CA840E3BE64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0E97545-4374-46C6-AA5C-D2FB6B58D682}"/>
              </a:ext>
            </a:extLst>
          </p:cNvPr>
          <p:cNvSpPr/>
          <p:nvPr/>
        </p:nvSpPr>
        <p:spPr>
          <a:xfrm>
            <a:off x="5279150" y="1063004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بسم الله الرحمن الرحيم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3DD5879A-8E60-4BA4-9E6F-AB45CD444BBC}"/>
              </a:ext>
            </a:extLst>
          </p:cNvPr>
          <p:cNvSpPr/>
          <p:nvPr/>
        </p:nvSpPr>
        <p:spPr>
          <a:xfrm>
            <a:off x="8820001" y="1955556"/>
            <a:ext cx="2781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اليـوم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30A318FF-A5BC-49C4-8DCF-DF960CA42AA7}"/>
              </a:ext>
            </a:extLst>
          </p:cNvPr>
          <p:cNvSpPr/>
          <p:nvPr/>
        </p:nvSpPr>
        <p:spPr>
          <a:xfrm>
            <a:off x="8727027" y="2666743"/>
            <a:ext cx="28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التاريخ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F0B6D78-8684-4A03-A169-C80161440BB3}"/>
              </a:ext>
            </a:extLst>
          </p:cNvPr>
          <p:cNvSpPr/>
          <p:nvPr/>
        </p:nvSpPr>
        <p:spPr>
          <a:xfrm>
            <a:off x="8128008" y="3449665"/>
            <a:ext cx="3482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الحضور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4AB93BF-FF8D-4AFF-916D-A5C8A619C762}"/>
              </a:ext>
            </a:extLst>
          </p:cNvPr>
          <p:cNvSpPr/>
          <p:nvPr/>
        </p:nvSpPr>
        <p:spPr>
          <a:xfrm>
            <a:off x="8153656" y="4246101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الغياب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C8AFF-D9AA-43E5-A123-63CF0656DBD3}"/>
              </a:ext>
            </a:extLst>
          </p:cNvPr>
          <p:cNvSpPr/>
          <p:nvPr/>
        </p:nvSpPr>
        <p:spPr>
          <a:xfrm>
            <a:off x="8092742" y="5013191"/>
            <a:ext cx="3491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المادة : ........................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937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6EB033A-9A6D-4D6F-A51C-887CA00DF2F5}"/>
              </a:ext>
            </a:extLst>
          </p:cNvPr>
          <p:cNvSpPr/>
          <p:nvPr/>
        </p:nvSpPr>
        <p:spPr>
          <a:xfrm>
            <a:off x="2054964" y="314574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15">
            <a:extLst>
              <a:ext uri="{FF2B5EF4-FFF2-40B4-BE49-F238E27FC236}">
                <a16:creationId xmlns:a16="http://schemas.microsoft.com/office/drawing/2014/main" id="{A4A891C7-9351-4D9E-97A1-F872A7D7C0EA}"/>
              </a:ext>
            </a:extLst>
          </p:cNvPr>
          <p:cNvSpPr/>
          <p:nvPr/>
        </p:nvSpPr>
        <p:spPr>
          <a:xfrm>
            <a:off x="9683101" y="347329"/>
            <a:ext cx="1686679" cy="707886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r" rtl="1"/>
            <a:r>
              <a:rPr lang="ar-AE" sz="4000" dirty="0">
                <a:cs typeface="PT Bold Heading" panose="02010400000000000000" pitchFamily="2" charset="-78"/>
              </a:rPr>
              <a:t>التهيئة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341B35F-CB2A-4085-BB65-F609E30E3F6C}"/>
              </a:ext>
            </a:extLst>
          </p:cNvPr>
          <p:cNvSpPr txBox="1"/>
          <p:nvPr/>
        </p:nvSpPr>
        <p:spPr>
          <a:xfrm>
            <a:off x="2780292" y="406115"/>
            <a:ext cx="684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cs typeface="Akhbar MT" pitchFamily="2" charset="-78"/>
              </a:rPr>
              <a:t>اضغط على الكرة الأرضية ثم حدد في أي اتجاه يتجه الصاروخ </a:t>
            </a:r>
            <a:endParaRPr lang="en-US" sz="3200" b="1" dirty="0">
              <a:cs typeface="Akhbar MT" pitchFamily="2" charset="-78"/>
            </a:endParaRPr>
          </a:p>
        </p:txBody>
      </p:sp>
      <p:pic>
        <p:nvPicPr>
          <p:cNvPr id="10" name="Picture 4" descr="Rocket clipart free images 5 - WikiClipArt">
            <a:extLst>
              <a:ext uri="{FF2B5EF4-FFF2-40B4-BE49-F238E27FC236}">
                <a16:creationId xmlns:a16="http://schemas.microsoft.com/office/drawing/2014/main" id="{F6D4B0A8-9916-4AA3-ADDA-D8D5F6B76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822" y="2795082"/>
            <a:ext cx="736589" cy="122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Rocket clipart free images 5 - WikiClipArt">
            <a:extLst>
              <a:ext uri="{FF2B5EF4-FFF2-40B4-BE49-F238E27FC236}">
                <a16:creationId xmlns:a16="http://schemas.microsoft.com/office/drawing/2014/main" id="{530E76B6-7F03-4B46-9A89-0471ED8FE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73191" y="1490310"/>
            <a:ext cx="736589" cy="122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فيلم اقرأ شوق كرة أرضية كرتون - araristorante.it">
            <a:extLst>
              <a:ext uri="{FF2B5EF4-FFF2-40B4-BE49-F238E27FC236}">
                <a16:creationId xmlns:a16="http://schemas.microsoft.com/office/drawing/2014/main" id="{5803A678-EEB5-465F-A73B-D2DB4734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439" y="1268956"/>
            <a:ext cx="1829151" cy="18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Rocket clipart free images 5 - WikiClipArt">
            <a:extLst>
              <a:ext uri="{FF2B5EF4-FFF2-40B4-BE49-F238E27FC236}">
                <a16:creationId xmlns:a16="http://schemas.microsoft.com/office/drawing/2014/main" id="{52C56877-8922-4645-98C5-1715E66AA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2200" y="2074775"/>
            <a:ext cx="736589" cy="122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فيلم اقرأ شوق كرة أرضية كرتون - araristorante.it">
            <a:extLst>
              <a:ext uri="{FF2B5EF4-FFF2-40B4-BE49-F238E27FC236}">
                <a16:creationId xmlns:a16="http://schemas.microsoft.com/office/drawing/2014/main" id="{B4E446AA-87C2-4673-AE68-D9BE6A39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29" y="2514423"/>
            <a:ext cx="1829151" cy="18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فيلم اقرأ شوق كرة أرضية كرتون - araristorante.it">
            <a:extLst>
              <a:ext uri="{FF2B5EF4-FFF2-40B4-BE49-F238E27FC236}">
                <a16:creationId xmlns:a16="http://schemas.microsoft.com/office/drawing/2014/main" id="{B9BEBC43-F236-4159-9146-CA9668E0B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1399">
            <a:off x="3795919" y="1698169"/>
            <a:ext cx="1829152" cy="182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Rocket clipart free images 5 - WikiClipArt">
            <a:extLst>
              <a:ext uri="{FF2B5EF4-FFF2-40B4-BE49-F238E27FC236}">
                <a16:creationId xmlns:a16="http://schemas.microsoft.com/office/drawing/2014/main" id="{A0CC8DA3-8CF2-4929-B842-D26C3AD8D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80700" y="4143113"/>
            <a:ext cx="736589" cy="122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فيلم اقرأ شوق كرة أرضية كرتون - araristorante.it">
            <a:extLst>
              <a:ext uri="{FF2B5EF4-FFF2-40B4-BE49-F238E27FC236}">
                <a16:creationId xmlns:a16="http://schemas.microsoft.com/office/drawing/2014/main" id="{F4ED5C25-5C8B-4391-BF50-B5F830795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1399">
            <a:off x="4560431" y="3956670"/>
            <a:ext cx="1829152" cy="182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61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00638 -0.63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3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-1.48148E-6 L -0.01002 0.80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40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5371 L 0.70859 -0.011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57019 -0.012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16" y="-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3A6903EE-5B12-426F-A2B5-F8F6F62F4E5A}"/>
              </a:ext>
            </a:extLst>
          </p:cNvPr>
          <p:cNvSpPr/>
          <p:nvPr/>
        </p:nvSpPr>
        <p:spPr>
          <a:xfrm>
            <a:off x="2278926" y="354245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69E8F8F2-C69D-4BF4-897E-15C4E064D0EE}"/>
              </a:ext>
            </a:extLst>
          </p:cNvPr>
          <p:cNvSpPr/>
          <p:nvPr/>
        </p:nvSpPr>
        <p:spPr>
          <a:xfrm>
            <a:off x="9006163" y="579860"/>
            <a:ext cx="2183611" cy="707886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r" rtl="1"/>
            <a:r>
              <a:rPr lang="ar-AE" sz="4000" dirty="0">
                <a:cs typeface="PT Bold Heading" panose="02010400000000000000" pitchFamily="2" charset="-78"/>
              </a:rPr>
              <a:t>التهيئة  2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1C85BB4B-3322-478E-B5E0-4733ABE8605F}"/>
              </a:ext>
            </a:extLst>
          </p:cNvPr>
          <p:cNvSpPr/>
          <p:nvPr/>
        </p:nvSpPr>
        <p:spPr>
          <a:xfrm>
            <a:off x="5246205" y="3167389"/>
            <a:ext cx="5153976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من لديه سؤال أو تعليقـا على الدرس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914983E1-80FD-40F8-B88C-FBAED8DAEC2E}"/>
              </a:ext>
            </a:extLst>
          </p:cNvPr>
          <p:cNvSpPr/>
          <p:nvPr/>
        </p:nvSpPr>
        <p:spPr>
          <a:xfrm>
            <a:off x="5843203" y="1922813"/>
            <a:ext cx="2820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اسأل راشد و لطيفة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DFAC1AAC-D9E2-4D86-91A7-00789FBA46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61" y="1847109"/>
            <a:ext cx="2447444" cy="2110905"/>
          </a:xfrm>
          <a:prstGeom prst="rect">
            <a:avLst/>
          </a:prstGeom>
        </p:spPr>
      </p:pic>
      <p:sp>
        <p:nvSpPr>
          <p:cNvPr id="2" name="مخطط انسيابي: تخزين بالوصول التسلسلي 1">
            <a:extLst>
              <a:ext uri="{FF2B5EF4-FFF2-40B4-BE49-F238E27FC236}">
                <a16:creationId xmlns:a16="http://schemas.microsoft.com/office/drawing/2014/main" id="{D5A207C0-E785-4C56-BB9A-4573684EC229}"/>
              </a:ext>
            </a:extLst>
          </p:cNvPr>
          <p:cNvSpPr/>
          <p:nvPr/>
        </p:nvSpPr>
        <p:spPr>
          <a:xfrm flipH="1">
            <a:off x="5113173" y="1604865"/>
            <a:ext cx="4280065" cy="1159116"/>
          </a:xfrm>
          <a:prstGeom prst="flowChartMagneticTape">
            <a:avLst/>
          </a:prstGeom>
          <a:noFill/>
          <a:ln>
            <a:solidFill>
              <a:srgbClr val="EC46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9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D13B879-5059-4564-9F27-7CA840E3BE64}"/>
              </a:ext>
            </a:extLst>
          </p:cNvPr>
          <p:cNvSpPr/>
          <p:nvPr/>
        </p:nvSpPr>
        <p:spPr>
          <a:xfrm>
            <a:off x="2305335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0E97545-4374-46C6-AA5C-D2FB6B58D682}"/>
              </a:ext>
            </a:extLst>
          </p:cNvPr>
          <p:cNvSpPr/>
          <p:nvPr/>
        </p:nvSpPr>
        <p:spPr>
          <a:xfrm>
            <a:off x="9169030" y="1228700"/>
            <a:ext cx="2026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عنوان الدرس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9C7A69F-4603-44B1-8206-7A788F805B1F}"/>
              </a:ext>
            </a:extLst>
          </p:cNvPr>
          <p:cNvSpPr/>
          <p:nvPr/>
        </p:nvSpPr>
        <p:spPr>
          <a:xfrm>
            <a:off x="2705379" y="2896372"/>
            <a:ext cx="766908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9600" dirty="0">
                <a:cs typeface="PT Bold Heading" panose="02010400000000000000" pitchFamily="2" charset="-78"/>
              </a:rPr>
              <a:t>علم الجغرافيـا 4 </a:t>
            </a:r>
            <a:endParaRPr lang="ar-SA" sz="96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8B0A5554-803F-4BAE-9580-205D5171FCF5}"/>
              </a:ext>
            </a:extLst>
          </p:cNvPr>
          <p:cNvSpPr/>
          <p:nvPr/>
        </p:nvSpPr>
        <p:spPr>
          <a:xfrm>
            <a:off x="3426649" y="5177219"/>
            <a:ext cx="2004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أكتب و أرسم </a:t>
            </a:r>
            <a:endParaRPr lang="ar-SA" sz="2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4908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27B5F5-7A92-4DAE-89D5-7637DEDEFBE7}"/>
              </a:ext>
            </a:extLst>
          </p:cNvPr>
          <p:cNvSpPr/>
          <p:nvPr/>
        </p:nvSpPr>
        <p:spPr>
          <a:xfrm>
            <a:off x="2502889" y="604220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A2224324-8BAF-4A2F-BE52-A6D5F2B84FD0}"/>
              </a:ext>
            </a:extLst>
          </p:cNvPr>
          <p:cNvSpPr/>
          <p:nvPr/>
        </p:nvSpPr>
        <p:spPr>
          <a:xfrm>
            <a:off x="8077385" y="1228700"/>
            <a:ext cx="31181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سأتعلم اليوم 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ECD16CF8-6E1A-498A-92A8-2475E173B82A}"/>
              </a:ext>
            </a:extLst>
          </p:cNvPr>
          <p:cNvSpPr/>
          <p:nvPr/>
        </p:nvSpPr>
        <p:spPr>
          <a:xfrm>
            <a:off x="4108679" y="2232860"/>
            <a:ext cx="71801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يتعرف المتعلم على علم الجغرافيا 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FD36DDCC-0D3A-42F7-9E1F-AEC2E7A1D777}"/>
              </a:ext>
            </a:extLst>
          </p:cNvPr>
          <p:cNvSpPr/>
          <p:nvPr/>
        </p:nvSpPr>
        <p:spPr>
          <a:xfrm>
            <a:off x="4175311" y="3509170"/>
            <a:ext cx="71881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يتعرف المتعلم على فوائد الخرائط </a:t>
            </a:r>
          </a:p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و الكرة الأرضية و الجهات الأصلية </a:t>
            </a:r>
            <a:endParaRPr lang="ar-SA" sz="44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4671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noFill/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75D94E4E-56B3-4FEB-925D-8856BEAB9BE3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D7F78925-F11F-47A7-BCD6-758DE99ABB3C}"/>
              </a:ext>
            </a:extLst>
          </p:cNvPr>
          <p:cNvSpPr/>
          <p:nvPr/>
        </p:nvSpPr>
        <p:spPr>
          <a:xfrm>
            <a:off x="8621904" y="911543"/>
            <a:ext cx="2755884" cy="584775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استخدم الخريطة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05DED7A-85CA-4E31-BA4D-06FF54902A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057" t="15238" r="48954" b="15782"/>
          <a:stretch/>
        </p:blipFill>
        <p:spPr>
          <a:xfrm>
            <a:off x="2621903" y="1203931"/>
            <a:ext cx="5120236" cy="5252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147D8FA5-9667-4DFE-87F5-A7DF8D64030B}"/>
              </a:ext>
            </a:extLst>
          </p:cNvPr>
          <p:cNvSpPr/>
          <p:nvPr/>
        </p:nvSpPr>
        <p:spPr>
          <a:xfrm>
            <a:off x="7909840" y="1976672"/>
            <a:ext cx="3717684" cy="461665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algn="r" rtl="1"/>
            <a:r>
              <a:rPr lang="ar-AE" sz="2400" dirty="0">
                <a:latin typeface="Nazli" panose="01000506000000020004" pitchFamily="2" charset="-78"/>
                <a:cs typeface="Nazli" panose="01000506000000020004" pitchFamily="2" charset="-78"/>
              </a:rPr>
              <a:t>هل رأيتم خريطة مثل هذه الخريطة ؟ </a:t>
            </a:r>
            <a:endParaRPr lang="ar-SA" sz="24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EF5F970D-B1F7-4B3D-9375-33864D60C6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9840" y="4344882"/>
            <a:ext cx="1286683" cy="2275626"/>
          </a:xfrm>
          <a:prstGeom prst="rect">
            <a:avLst/>
          </a:prstGeom>
        </p:spPr>
      </p:pic>
      <p:sp>
        <p:nvSpPr>
          <p:cNvPr id="27" name="مخطط انسيابي: تخزين بالوصول التسلسلي 26">
            <a:extLst>
              <a:ext uri="{FF2B5EF4-FFF2-40B4-BE49-F238E27FC236}">
                <a16:creationId xmlns:a16="http://schemas.microsoft.com/office/drawing/2014/main" id="{0E58C6AE-BBDF-4F2B-B06C-B10E7E04BF04}"/>
              </a:ext>
            </a:extLst>
          </p:cNvPr>
          <p:cNvSpPr/>
          <p:nvPr/>
        </p:nvSpPr>
        <p:spPr>
          <a:xfrm flipH="1">
            <a:off x="8998292" y="3475382"/>
            <a:ext cx="2642143" cy="2275625"/>
          </a:xfrm>
          <a:prstGeom prst="flowChartMagneticTape">
            <a:avLst/>
          </a:prstGeom>
          <a:noFill/>
          <a:ln>
            <a:solidFill>
              <a:srgbClr val="EC46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في هذا النشاط يا أبطال سوف نطور مهارة قراءة الخريطة وسوف نقضي وقتا ممتعا و سنتناقش و نكتب و نطبق كل ما تعلمناه في السابق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3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3532</TotalTime>
  <Words>281</Words>
  <Application>Microsoft Office PowerPoint</Application>
  <PresentationFormat>شاشة عريضة</PresentationFormat>
  <Paragraphs>67</Paragraphs>
  <Slides>14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Nazli</vt:lpstr>
      <vt:lpstr>Sakkal Majalla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222</cp:revision>
  <dcterms:created xsi:type="dcterms:W3CDTF">2020-08-22T21:07:06Z</dcterms:created>
  <dcterms:modified xsi:type="dcterms:W3CDTF">2021-09-11T08:19:45Z</dcterms:modified>
</cp:coreProperties>
</file>