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68" r:id="rId2"/>
    <p:sldId id="369" r:id="rId3"/>
  </p:sldIdLst>
  <p:sldSz cx="6858000" cy="941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2" autoAdjust="0"/>
    <p:restoredTop sz="94660"/>
  </p:normalViewPr>
  <p:slideViewPr>
    <p:cSldViewPr snapToGrid="0">
      <p:cViewPr varScale="1">
        <p:scale>
          <a:sx n="46" d="100"/>
          <a:sy n="46" d="100"/>
        </p:scale>
        <p:origin x="24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A9141-596C-4987-9751-2F9D6EF483A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5050" y="1143000"/>
            <a:ext cx="22479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4D576-DE10-4719-AC5E-8C424D664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35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A28D4-3030-4761-A03F-F8919E993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541431"/>
            <a:ext cx="5143500" cy="3279081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D0AB72-B916-4E5C-B19D-7B08DDDE5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946966"/>
            <a:ext cx="5143500" cy="2273990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829AF-9883-4827-9F15-3B141B411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801E-10C4-4D08-A267-AC545C0C840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7782B-D6F4-4B1A-A30F-AEB3A9CA7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83226-57B3-417F-ADB9-DF76477A1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0351-597A-4C14-9ADC-9DB1DF5FD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3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39E5D-64EF-43BD-BE3D-656005D2D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B52325-1CDE-41A8-9DFA-D626AEC969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BF243-78D6-47F5-9B66-9D904A177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801E-10C4-4D08-A267-AC545C0C840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3373B-BC42-47DD-941A-2CC93CD60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D2E8A-0A68-4008-963E-B5FADE273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0351-597A-4C14-9ADC-9DB1DF5FD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4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2AED3D-0B14-4DF6-A0B0-5E8758660B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01455"/>
            <a:ext cx="1478756" cy="79818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F3F652-7CD6-4923-8C2E-1A1710BE70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01455"/>
            <a:ext cx="4350544" cy="79818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3FD0D-A50A-4D21-B840-45D7D25CD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801E-10C4-4D08-A267-AC545C0C840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4A8D9-37EA-4C44-97B2-6843B527A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F0B21-651F-40CF-9E68-9131BD92E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0351-597A-4C14-9ADC-9DB1DF5FD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5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4948E-38D1-4983-80BF-8CBBE6BD5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FBB68-E1E5-4849-B082-985E1D785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C7E21-0951-419B-8EED-2B7AC1F4E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801E-10C4-4D08-A267-AC545C0C840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80946-1457-42D7-B1E0-B6BE4011A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1E39D-B5EB-4351-AB0C-0A1B7C556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0351-597A-4C14-9ADC-9DB1DF5FD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7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8B172-F7FB-464E-94FD-B74D643B2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348120"/>
            <a:ext cx="5915025" cy="3917891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282EA1-C50C-462A-8730-9B5DC21E5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303076"/>
            <a:ext cx="5915025" cy="2060326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C451C-90E4-4F1A-87C0-1F98B9298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801E-10C4-4D08-A267-AC545C0C840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B09E5-FE83-4E27-B984-95F290327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F47AC-EE51-4BEF-BC70-311A231BA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0351-597A-4C14-9ADC-9DB1DF5FD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23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DEF17-B06D-45E8-B130-CE991907A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33D8A-6A6D-4CC5-9DE4-AC0B219530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507276"/>
            <a:ext cx="2914650" cy="5976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9B85E7-E320-4004-B995-D671D726A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507276"/>
            <a:ext cx="2914650" cy="5976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417AB-E0BF-4F1F-AD96-62FC6DA12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801E-10C4-4D08-A267-AC545C0C840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F5CE9D-3238-4417-9AB2-6AA2A2026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0BF891-C5C7-43C1-894C-DF2EFF30A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0351-597A-4C14-9ADC-9DB1DF5FD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666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81615-98BC-4887-90CD-E65F7ABF5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01456"/>
            <a:ext cx="5915025" cy="182050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256AB6-12EC-4E25-9844-0B4457870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308875"/>
            <a:ext cx="2901255" cy="113154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38D6B-3176-4B91-AD78-C5D71675B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440419"/>
            <a:ext cx="2901255" cy="5060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94A96C-4EA9-43AF-9E8C-EEC35A98CF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308875"/>
            <a:ext cx="2915543" cy="113154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0EE7EB-4BF3-4088-8F29-9BA585F671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440419"/>
            <a:ext cx="2915543" cy="5060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CC25C9-C495-4E54-AB88-C01510E77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801E-10C4-4D08-A267-AC545C0C840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471AAB-C378-47F0-BEEE-7112EAE7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02870F-9D5A-475E-87E4-5FCFDBC44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0351-597A-4C14-9ADC-9DB1DF5FD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1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B1C68-77AD-47B7-9885-B5DBE6A31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0AE6EE-732D-4E6D-BC41-992DACAB3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801E-10C4-4D08-A267-AC545C0C840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67870E-F65B-40C0-A6A5-E05A94419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90B13-9CAE-4CF0-909A-BD48EE776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0351-597A-4C14-9ADC-9DB1DF5FD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0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087349-D0CE-44B9-980B-7753E64B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801E-10C4-4D08-A267-AC545C0C840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B03564-594D-4C1E-9666-2F3CA4E75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514FA7-9475-4BA4-8899-B45703ED0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0351-597A-4C14-9ADC-9DB1DF5FD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0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DABB0-F7FF-4499-9CAE-AD04B04C6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27909"/>
            <a:ext cx="2211883" cy="2197682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24584-6B00-4304-90DF-5196680AD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356110"/>
            <a:ext cx="3471863" cy="6693338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983B8-C2EE-4207-BF30-4B3C14FD7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825591"/>
            <a:ext cx="2211883" cy="523475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8D1EA5-EF28-4C4F-AAC1-7CA7C261C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801E-10C4-4D08-A267-AC545C0C840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8CECC-3D84-4D20-B57C-602101EBB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85E7D6-DC0D-47CE-B273-992CEB9A7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0351-597A-4C14-9ADC-9DB1DF5FD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2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3543C-D597-49DA-8CF1-635EFA9F7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27909"/>
            <a:ext cx="2211883" cy="2197682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E956EF-95A1-4FB5-B83C-8D08C240E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356110"/>
            <a:ext cx="3471863" cy="6693338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DD0E3-935D-4F76-A40D-8FC4A26D11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825591"/>
            <a:ext cx="2211883" cy="523475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430BB-5A22-4C90-A333-330BB6AF6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801E-10C4-4D08-A267-AC545C0C840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6525AF-ED00-41E4-B592-8B3EF6F4F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5D3587-7C9A-4C1C-8C3B-4A9C961FC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0351-597A-4C14-9ADC-9DB1DF5FD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5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198D49-BFCC-4F8B-B23A-7112F774A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01456"/>
            <a:ext cx="5915025" cy="18205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33C6A-D9E7-4916-B3BB-DF6B8943F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507276"/>
            <a:ext cx="5915025" cy="5976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B0FCF-A4D6-4253-B5EB-343FD04F4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729683"/>
            <a:ext cx="1543050" cy="5014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2801E-10C4-4D08-A267-AC545C0C840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B551F-8126-40E0-9D38-990EC3C400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729683"/>
            <a:ext cx="2314575" cy="5014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80B2D-2B1C-4519-9301-7C8B2C0203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729683"/>
            <a:ext cx="1543050" cy="5014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50351-597A-4C14-9ADC-9DB1DF5FD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gif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hyperlink" Target="http://www.bing.com/images/search?q=%d8%a7%d9%84%d9%86%d8%ad%d9%84%d8%a9&amp;view=detailv2&amp;&amp;id=71068ECFE6FF67F0FB5F5A5D8EE28317669D9E5E&amp;selectedIndex=124&amp;ccid=UIn88Zsf&amp;simid=608054880556093132&amp;thid=OIP.M5089fcf19b1f5d52c808c7edecbc169dH0" TargetMode="Externa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1418" y="156979"/>
            <a:ext cx="6395166" cy="91046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184" tIns="43591" rIns="87184" bIns="43591" rtlCol="0" anchor="ctr"/>
          <a:lstStyle/>
          <a:p>
            <a:pPr algn="ctr"/>
            <a:endParaRPr lang="en-US" sz="1717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537" y="181336"/>
            <a:ext cx="3124910" cy="446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74343" y="78489"/>
            <a:ext cx="2834223" cy="396772"/>
          </a:xfrm>
          <a:prstGeom prst="rect">
            <a:avLst/>
          </a:prstGeom>
          <a:noFill/>
        </p:spPr>
        <p:txBody>
          <a:bodyPr wrap="square" lIns="87184" tIns="43591" rIns="87184" bIns="43591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AE" sz="1526" b="1" dirty="0"/>
              <a:t>الاسم:.................</a:t>
            </a:r>
          </a:p>
        </p:txBody>
      </p:sp>
      <p:sp>
        <p:nvSpPr>
          <p:cNvPr id="5" name="Rectangle 4"/>
          <p:cNvSpPr/>
          <p:nvPr/>
        </p:nvSpPr>
        <p:spPr>
          <a:xfrm>
            <a:off x="382953" y="152406"/>
            <a:ext cx="1229244" cy="402350"/>
          </a:xfrm>
          <a:prstGeom prst="rect">
            <a:avLst/>
          </a:prstGeom>
        </p:spPr>
        <p:txBody>
          <a:bodyPr wrap="none" lIns="87184" tIns="43591" rIns="87184" bIns="4359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AE" sz="1526" b="1" dirty="0"/>
              <a:t>الصف: أول .....</a:t>
            </a:r>
            <a:endParaRPr lang="en-US" sz="1526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49434" y="750119"/>
            <a:ext cx="4796374" cy="32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1526" b="1" dirty="0"/>
              <a:t>بعد أن استمعت للقصة يا صغيري اختر الإجابة الصحيحة:</a:t>
            </a:r>
            <a:endParaRPr lang="en-US" sz="1526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6072" y="1255818"/>
            <a:ext cx="6249821" cy="7711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AE" sz="1717" b="1" dirty="0"/>
              <a:t>1- أينَ يعيش بوبي؟</a:t>
            </a:r>
          </a:p>
          <a:p>
            <a:pPr algn="r" rtl="1">
              <a:lnSpc>
                <a:spcPct val="200000"/>
              </a:lnSpc>
            </a:pPr>
            <a:r>
              <a:rPr lang="ar-AE" sz="1717" b="1" dirty="0"/>
              <a:t>  على غُصْن شجرة صغيرة        على غصن شجرةٍ كبيرة       يعيش في كوخٍ صغير</a:t>
            </a:r>
          </a:p>
          <a:p>
            <a:pPr algn="r" rtl="1">
              <a:lnSpc>
                <a:spcPct val="200000"/>
              </a:lnSpc>
            </a:pPr>
            <a:r>
              <a:rPr lang="ar-AE" sz="1717" b="1" dirty="0"/>
              <a:t>2- ما هي الهواية التي يحبها بوبي؟</a:t>
            </a:r>
          </a:p>
          <a:p>
            <a:pPr algn="r" rtl="1">
              <a:lnSpc>
                <a:spcPct val="150000"/>
              </a:lnSpc>
            </a:pPr>
            <a:endParaRPr lang="ar-AE" sz="1717" b="1" dirty="0"/>
          </a:p>
          <a:p>
            <a:pPr algn="r" rtl="1">
              <a:lnSpc>
                <a:spcPct val="150000"/>
              </a:lnSpc>
            </a:pPr>
            <a:endParaRPr lang="ar-AE" sz="1717" b="1" dirty="0"/>
          </a:p>
          <a:p>
            <a:pPr algn="r" rtl="1">
              <a:lnSpc>
                <a:spcPct val="150000"/>
              </a:lnSpc>
            </a:pPr>
            <a:r>
              <a:rPr lang="ar-AE" sz="1717" b="1" dirty="0"/>
              <a:t>3- صديقة بوبي هي:</a:t>
            </a:r>
          </a:p>
          <a:p>
            <a:pPr algn="r" rtl="1">
              <a:lnSpc>
                <a:spcPct val="150000"/>
              </a:lnSpc>
            </a:pPr>
            <a:endParaRPr lang="ar-AE" sz="1717" b="1" dirty="0"/>
          </a:p>
          <a:p>
            <a:pPr algn="r" rtl="1">
              <a:lnSpc>
                <a:spcPct val="150000"/>
              </a:lnSpc>
            </a:pPr>
            <a:endParaRPr lang="ar-AE" sz="1717" b="1" dirty="0"/>
          </a:p>
          <a:p>
            <a:pPr algn="r" rtl="1">
              <a:lnSpc>
                <a:spcPct val="150000"/>
              </a:lnSpc>
            </a:pPr>
            <a:r>
              <a:rPr lang="ar-AE" sz="1717" b="1" dirty="0"/>
              <a:t>4- ضد كلمة جديدة:</a:t>
            </a:r>
          </a:p>
          <a:p>
            <a:pPr algn="r" rtl="1">
              <a:lnSpc>
                <a:spcPct val="150000"/>
              </a:lnSpc>
            </a:pPr>
            <a:r>
              <a:rPr lang="ar-AE" sz="1717" b="1" dirty="0"/>
              <a:t>      قديمة                       بعيدة                             قريبة </a:t>
            </a:r>
          </a:p>
          <a:p>
            <a:pPr algn="r" rtl="1">
              <a:lnSpc>
                <a:spcPct val="150000"/>
              </a:lnSpc>
            </a:pPr>
            <a:endParaRPr lang="ar-AE" sz="1717" b="1" dirty="0"/>
          </a:p>
          <a:p>
            <a:pPr algn="r" rtl="1">
              <a:lnSpc>
                <a:spcPct val="200000"/>
              </a:lnSpc>
            </a:pPr>
            <a:r>
              <a:rPr lang="ar-AE" sz="1717" b="1" dirty="0"/>
              <a:t>5- شعرت بطة بالمرض:</a:t>
            </a:r>
          </a:p>
          <a:p>
            <a:pPr algn="r" rtl="1">
              <a:lnSpc>
                <a:spcPct val="250000"/>
              </a:lnSpc>
            </a:pPr>
            <a:r>
              <a:rPr lang="ar-AE" sz="1717" b="1" dirty="0"/>
              <a:t>    لأنها أكلت المثلّجات          لأنها تعبت كثيراً        لأن الهواء كانَ بارداً </a:t>
            </a:r>
          </a:p>
          <a:p>
            <a:pPr algn="r" rtl="1">
              <a:lnSpc>
                <a:spcPct val="250000"/>
              </a:lnSpc>
            </a:pPr>
            <a:r>
              <a:rPr lang="ar-AE" sz="1717" b="1" dirty="0"/>
              <a:t>6- ما الشيء الذي </a:t>
            </a:r>
            <a:r>
              <a:rPr lang="ar-AE" b="1" u="sng" dirty="0">
                <a:solidFill>
                  <a:srgbClr val="FF0000"/>
                </a:solidFill>
              </a:rPr>
              <a:t>لم</a:t>
            </a:r>
            <a:r>
              <a:rPr lang="ar-AE" sz="1717" b="1" dirty="0"/>
              <a:t> </a:t>
            </a:r>
            <a:r>
              <a:rPr lang="ar-AE" sz="1717" b="1" u="sng" dirty="0">
                <a:solidFill>
                  <a:srgbClr val="FF0000"/>
                </a:solidFill>
              </a:rPr>
              <a:t>تفعله</a:t>
            </a:r>
            <a:r>
              <a:rPr lang="ar-AE" sz="1717" b="1" dirty="0"/>
              <a:t> بوبي عندما مرضت بطة؟</a:t>
            </a:r>
          </a:p>
          <a:p>
            <a:pPr algn="r" rtl="1">
              <a:lnSpc>
                <a:spcPct val="150000"/>
              </a:lnSpc>
            </a:pPr>
            <a:r>
              <a:rPr lang="ar-AE" sz="1717" b="1" dirty="0"/>
              <a:t> </a:t>
            </a:r>
          </a:p>
          <a:p>
            <a:pPr algn="r" rtl="1">
              <a:lnSpc>
                <a:spcPct val="150000"/>
              </a:lnSpc>
            </a:pPr>
            <a:r>
              <a:rPr lang="ar-AE" sz="1717" b="1" dirty="0"/>
              <a:t> </a:t>
            </a:r>
            <a:endParaRPr lang="en-US" sz="1717" b="1" dirty="0"/>
          </a:p>
        </p:txBody>
      </p:sp>
      <p:sp>
        <p:nvSpPr>
          <p:cNvPr id="8" name="Oval 7"/>
          <p:cNvSpPr/>
          <p:nvPr/>
        </p:nvSpPr>
        <p:spPr>
          <a:xfrm>
            <a:off x="6226884" y="2031945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sp>
        <p:nvSpPr>
          <p:cNvPr id="9" name="Oval 8"/>
          <p:cNvSpPr/>
          <p:nvPr/>
        </p:nvSpPr>
        <p:spPr>
          <a:xfrm>
            <a:off x="3927830" y="2031945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sp>
        <p:nvSpPr>
          <p:cNvPr id="10" name="Oval 9"/>
          <p:cNvSpPr/>
          <p:nvPr/>
        </p:nvSpPr>
        <p:spPr>
          <a:xfrm>
            <a:off x="1866544" y="2031945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pic>
        <p:nvPicPr>
          <p:cNvPr id="1026" name="Picture 2" descr="C:\Users\User\Desktop\صور\ولد يقرا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9085" y="2988381"/>
            <a:ext cx="993189" cy="6279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C:\Users\User\Desktop\صور\ولد يلعب كرة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4949" y="3003098"/>
            <a:ext cx="944740" cy="6161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C:\Users\User\Desktop\صور\ولد يسبح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76158" y="2988381"/>
            <a:ext cx="944740" cy="6279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9" name="Picture 5" descr="C:\Users\User\Desktop\صور\بطة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19087" y="4127941"/>
            <a:ext cx="889142" cy="6148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0" name="Picture 6" descr="C:\Users\User\Desktop\صور\خفاش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47621" y="4127941"/>
            <a:ext cx="903996" cy="6279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9" name="Oval 18"/>
          <p:cNvSpPr/>
          <p:nvPr/>
        </p:nvSpPr>
        <p:spPr>
          <a:xfrm>
            <a:off x="6045204" y="5345921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sp>
        <p:nvSpPr>
          <p:cNvPr id="20" name="Oval 19"/>
          <p:cNvSpPr/>
          <p:nvPr/>
        </p:nvSpPr>
        <p:spPr>
          <a:xfrm>
            <a:off x="4228396" y="5345921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sp>
        <p:nvSpPr>
          <p:cNvPr id="21" name="Oval 20"/>
          <p:cNvSpPr/>
          <p:nvPr/>
        </p:nvSpPr>
        <p:spPr>
          <a:xfrm>
            <a:off x="2120898" y="5345921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sp>
        <p:nvSpPr>
          <p:cNvPr id="22" name="Oval 21"/>
          <p:cNvSpPr/>
          <p:nvPr/>
        </p:nvSpPr>
        <p:spPr>
          <a:xfrm>
            <a:off x="6045204" y="6799368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sp>
        <p:nvSpPr>
          <p:cNvPr id="23" name="Oval 22"/>
          <p:cNvSpPr/>
          <p:nvPr/>
        </p:nvSpPr>
        <p:spPr>
          <a:xfrm>
            <a:off x="4083051" y="6799368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sp>
        <p:nvSpPr>
          <p:cNvPr id="24" name="Oval 23"/>
          <p:cNvSpPr/>
          <p:nvPr/>
        </p:nvSpPr>
        <p:spPr>
          <a:xfrm>
            <a:off x="2484260" y="6799368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pic>
        <p:nvPicPr>
          <p:cNvPr id="1032" name="Picture 8" descr="C:\Users\User\Desktop\صور\طبيب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75553" y="8241310"/>
            <a:ext cx="944740" cy="6279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3" name="Picture 9" descr="C:\Users\User\Desktop\صور\جورب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27793" y="8241308"/>
            <a:ext cx="913744" cy="6279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4" name="Picture 10" descr="C:\Users\User\Desktop\صور\حساء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30850" y="8241309"/>
            <a:ext cx="915563" cy="6178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5" name="Picture 11" descr="C:\Users\User\Desktop\صور\شبابيك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9434" y="8241309"/>
            <a:ext cx="944740" cy="6452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103485" y="4127941"/>
            <a:ext cx="944740" cy="6279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9434" y="627909"/>
            <a:ext cx="944740" cy="70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TextBox 30"/>
          <p:cNvSpPr txBox="1"/>
          <p:nvPr/>
        </p:nvSpPr>
        <p:spPr>
          <a:xfrm>
            <a:off x="5245808" y="482951"/>
            <a:ext cx="1962153" cy="356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1717" b="1" dirty="0"/>
              <a:t>بوبي الحكيمة</a:t>
            </a:r>
            <a:endParaRPr lang="en-US" sz="1717" b="1" dirty="0"/>
          </a:p>
        </p:txBody>
      </p:sp>
      <p:sp>
        <p:nvSpPr>
          <p:cNvPr id="32" name="Oval 31"/>
          <p:cNvSpPr/>
          <p:nvPr/>
        </p:nvSpPr>
        <p:spPr>
          <a:xfrm>
            <a:off x="5609170" y="3223847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sp>
        <p:nvSpPr>
          <p:cNvPr id="33" name="Oval 32"/>
          <p:cNvSpPr/>
          <p:nvPr/>
        </p:nvSpPr>
        <p:spPr>
          <a:xfrm>
            <a:off x="3865034" y="3223847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sp>
        <p:nvSpPr>
          <p:cNvPr id="34" name="Oval 33"/>
          <p:cNvSpPr/>
          <p:nvPr/>
        </p:nvSpPr>
        <p:spPr>
          <a:xfrm>
            <a:off x="2266243" y="3223847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sp>
        <p:nvSpPr>
          <p:cNvPr id="35" name="Oval 34"/>
          <p:cNvSpPr/>
          <p:nvPr/>
        </p:nvSpPr>
        <p:spPr>
          <a:xfrm>
            <a:off x="5463825" y="4363406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sp>
        <p:nvSpPr>
          <p:cNvPr id="36" name="Oval 35"/>
          <p:cNvSpPr/>
          <p:nvPr/>
        </p:nvSpPr>
        <p:spPr>
          <a:xfrm>
            <a:off x="3792362" y="4363406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sp>
        <p:nvSpPr>
          <p:cNvPr id="37" name="Oval 36"/>
          <p:cNvSpPr/>
          <p:nvPr/>
        </p:nvSpPr>
        <p:spPr>
          <a:xfrm>
            <a:off x="2120898" y="4363406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sp>
        <p:nvSpPr>
          <p:cNvPr id="38" name="Oval 37"/>
          <p:cNvSpPr/>
          <p:nvPr/>
        </p:nvSpPr>
        <p:spPr>
          <a:xfrm>
            <a:off x="6045204" y="8476774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sp>
        <p:nvSpPr>
          <p:cNvPr id="39" name="Oval 38"/>
          <p:cNvSpPr/>
          <p:nvPr/>
        </p:nvSpPr>
        <p:spPr>
          <a:xfrm>
            <a:off x="4519085" y="8476774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sp>
        <p:nvSpPr>
          <p:cNvPr id="40" name="Oval 39"/>
          <p:cNvSpPr/>
          <p:nvPr/>
        </p:nvSpPr>
        <p:spPr>
          <a:xfrm>
            <a:off x="2992966" y="8476774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sp>
        <p:nvSpPr>
          <p:cNvPr id="41" name="Oval 40"/>
          <p:cNvSpPr/>
          <p:nvPr/>
        </p:nvSpPr>
        <p:spPr>
          <a:xfrm>
            <a:off x="1466847" y="8476774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1418" y="156979"/>
            <a:ext cx="6395166" cy="91046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184" tIns="43591" rIns="87184" bIns="43591" rtlCol="0" anchor="ctr"/>
          <a:lstStyle/>
          <a:p>
            <a:pPr algn="ctr"/>
            <a:endParaRPr lang="en-US" sz="1717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31945" y="147779"/>
            <a:ext cx="6395166" cy="2824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AE" sz="1717" b="1" dirty="0"/>
              <a:t>7- مرادف كلمة رأت:</a:t>
            </a:r>
          </a:p>
          <a:p>
            <a:pPr algn="r" rtl="1">
              <a:lnSpc>
                <a:spcPct val="150000"/>
              </a:lnSpc>
            </a:pPr>
            <a:r>
              <a:rPr lang="ar-AE" sz="1717" b="1" dirty="0"/>
              <a:t>     حزِنتْ                    أبْصرتْ                   كتبت</a:t>
            </a:r>
          </a:p>
          <a:p>
            <a:pPr algn="r" rtl="1">
              <a:lnSpc>
                <a:spcPct val="150000"/>
              </a:lnSpc>
            </a:pPr>
            <a:endParaRPr lang="ar-AE" sz="1717" b="1" dirty="0"/>
          </a:p>
          <a:p>
            <a:pPr algn="r" rtl="1">
              <a:lnSpc>
                <a:spcPct val="150000"/>
              </a:lnSpc>
            </a:pPr>
            <a:endParaRPr lang="ar-AE" sz="1717" b="1" dirty="0"/>
          </a:p>
          <a:p>
            <a:pPr algn="r" rtl="1">
              <a:lnSpc>
                <a:spcPct val="150000"/>
              </a:lnSpc>
            </a:pPr>
            <a:r>
              <a:rPr lang="ar-AE" sz="1717" b="1" dirty="0"/>
              <a:t> 8- الفكرة الرئيسية في النص عن:</a:t>
            </a:r>
          </a:p>
          <a:p>
            <a:pPr algn="r" rtl="1">
              <a:lnSpc>
                <a:spcPct val="150000"/>
              </a:lnSpc>
            </a:pPr>
            <a:r>
              <a:rPr lang="ar-AE" sz="1717" b="1" dirty="0"/>
              <a:t>       الاهتمام بالوقت              القراءة                محبة الأصدقاء</a:t>
            </a:r>
          </a:p>
          <a:p>
            <a:pPr algn="r" rtl="1">
              <a:lnSpc>
                <a:spcPct val="150000"/>
              </a:lnSpc>
            </a:pPr>
            <a:r>
              <a:rPr lang="ar-AE" sz="1717" b="1" dirty="0"/>
              <a:t> </a:t>
            </a:r>
            <a:endParaRPr lang="en-US" sz="1717" b="1" dirty="0"/>
          </a:p>
        </p:txBody>
      </p:sp>
      <p:sp>
        <p:nvSpPr>
          <p:cNvPr id="4" name="Oval 3"/>
          <p:cNvSpPr/>
          <p:nvPr/>
        </p:nvSpPr>
        <p:spPr>
          <a:xfrm>
            <a:off x="5899859" y="706398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sp>
        <p:nvSpPr>
          <p:cNvPr id="5" name="Oval 4"/>
          <p:cNvSpPr/>
          <p:nvPr/>
        </p:nvSpPr>
        <p:spPr>
          <a:xfrm>
            <a:off x="4301068" y="706398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sp>
        <p:nvSpPr>
          <p:cNvPr id="6" name="Oval 5"/>
          <p:cNvSpPr/>
          <p:nvPr/>
        </p:nvSpPr>
        <p:spPr>
          <a:xfrm>
            <a:off x="2629604" y="706398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sp>
        <p:nvSpPr>
          <p:cNvPr id="9" name="Oval 8"/>
          <p:cNvSpPr/>
          <p:nvPr/>
        </p:nvSpPr>
        <p:spPr>
          <a:xfrm>
            <a:off x="5827187" y="2354659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sp>
        <p:nvSpPr>
          <p:cNvPr id="10" name="Oval 9"/>
          <p:cNvSpPr/>
          <p:nvPr/>
        </p:nvSpPr>
        <p:spPr>
          <a:xfrm>
            <a:off x="3865034" y="2354659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sp>
        <p:nvSpPr>
          <p:cNvPr id="11" name="Oval 10"/>
          <p:cNvSpPr/>
          <p:nvPr/>
        </p:nvSpPr>
        <p:spPr>
          <a:xfrm>
            <a:off x="2411587" y="2354659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sp>
        <p:nvSpPr>
          <p:cNvPr id="12" name="TextBox 11"/>
          <p:cNvSpPr txBox="1"/>
          <p:nvPr/>
        </p:nvSpPr>
        <p:spPr>
          <a:xfrm>
            <a:off x="449434" y="3337179"/>
            <a:ext cx="5959132" cy="62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1717" b="1" dirty="0"/>
              <a:t>السؤال الثاني: اكتب حرف الباء بأشكاله مع الحركات والمدود وبخطٍ جميل ومنظم وعلى السطر:</a:t>
            </a:r>
            <a:endParaRPr lang="en-US" sz="1717" b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04090" y="3061057"/>
            <a:ext cx="6249821" cy="1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6762" y="3837252"/>
            <a:ext cx="6031804" cy="1060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AE" sz="2289" b="1" dirty="0"/>
              <a:t>  بَ           بَـ                  بِ               با               بو</a:t>
            </a:r>
          </a:p>
          <a:p>
            <a:pPr algn="r" rtl="1">
              <a:lnSpc>
                <a:spcPct val="200000"/>
              </a:lnSpc>
            </a:pPr>
            <a:r>
              <a:rPr lang="ar-AE" sz="1001" b="1" dirty="0"/>
              <a:t>...................          .......................                 ..........................            ...........................           .....................  </a:t>
            </a:r>
            <a:endParaRPr lang="en-US" sz="2289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04090" y="5143718"/>
            <a:ext cx="6249821" cy="1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2106" y="5508715"/>
            <a:ext cx="5959132" cy="62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1717" b="1" dirty="0"/>
              <a:t>السؤال الثالث: ضع حرف (ب)  في مكانه المناسب مع الشكل المناسب</a:t>
            </a:r>
          </a:p>
          <a:p>
            <a:pPr algn="ctr" rtl="1"/>
            <a:r>
              <a:rPr lang="ar-AE" sz="1717" b="1" dirty="0"/>
              <a:t> (  بـ  ،  ب  ،  با  ،   بو ):</a:t>
            </a:r>
            <a:endParaRPr lang="en-US" sz="1717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49434" y="6572543"/>
            <a:ext cx="5886459" cy="1695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300000"/>
              </a:lnSpc>
            </a:pPr>
            <a:r>
              <a:rPr lang="ar-AE" sz="1907" b="1" dirty="0"/>
              <a:t>.......ـطة                     ........ـومةٌ  </a:t>
            </a:r>
          </a:p>
          <a:p>
            <a:pPr algn="ctr" rtl="1">
              <a:lnSpc>
                <a:spcPct val="300000"/>
              </a:lnSpc>
            </a:pPr>
            <a:r>
              <a:rPr lang="ar-AE" sz="1907" b="1" dirty="0"/>
              <a:t>  با.......                              ط.....ـق                   ..........بي</a:t>
            </a:r>
            <a:endParaRPr lang="en-US" sz="1907" b="1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 l="23134" b="18159"/>
          <a:stretch>
            <a:fillRect/>
          </a:stretch>
        </p:blipFill>
        <p:spPr bwMode="auto">
          <a:xfrm rot="10800000">
            <a:off x="685784" y="7235464"/>
            <a:ext cx="637043" cy="5494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2" cstate="print"/>
          <a:srcRect l="23134" b="18159"/>
          <a:stretch>
            <a:fillRect/>
          </a:stretch>
        </p:blipFill>
        <p:spPr bwMode="auto">
          <a:xfrm rot="10800000">
            <a:off x="2048225" y="6372089"/>
            <a:ext cx="637043" cy="5494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6" name="Picture 5" descr="C:\Users\User\Desktop\صور\بطة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8396" y="6293600"/>
            <a:ext cx="621753" cy="5494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7" name="Picture 2" descr="F:\ \door.jpg"/>
          <p:cNvPicPr>
            <a:picLocks noChangeAspect="1" noChangeArrowheads="1"/>
          </p:cNvPicPr>
          <p:nvPr/>
        </p:nvPicPr>
        <p:blipFill>
          <a:blip r:embed="rId4" cstate="print"/>
          <a:srcRect b="19748"/>
          <a:stretch>
            <a:fillRect/>
          </a:stretch>
        </p:blipFill>
        <p:spPr bwMode="auto">
          <a:xfrm>
            <a:off x="5391153" y="7078487"/>
            <a:ext cx="700769" cy="6279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34" name="Group 33"/>
          <p:cNvGrpSpPr/>
          <p:nvPr/>
        </p:nvGrpSpPr>
        <p:grpSpPr>
          <a:xfrm>
            <a:off x="2774949" y="7392441"/>
            <a:ext cx="654051" cy="549421"/>
            <a:chOff x="2667000" y="7696200"/>
            <a:chExt cx="914400" cy="609600"/>
          </a:xfrm>
        </p:grpSpPr>
        <p:grpSp>
          <p:nvGrpSpPr>
            <p:cNvPr id="31" name="Group 30"/>
            <p:cNvGrpSpPr/>
            <p:nvPr/>
          </p:nvGrpSpPr>
          <p:grpSpPr>
            <a:xfrm>
              <a:off x="2819400" y="7772400"/>
              <a:ext cx="685800" cy="533400"/>
              <a:chOff x="7467600" y="1905000"/>
              <a:chExt cx="990600" cy="762000"/>
            </a:xfrm>
            <a:scene3d>
              <a:camera prst="perspectiveRelaxed"/>
              <a:lightRig rig="threePt" dir="t"/>
            </a:scene3d>
          </p:grpSpPr>
          <p:sp>
            <p:nvSpPr>
              <p:cNvPr id="29" name="Oval 28"/>
              <p:cNvSpPr/>
              <p:nvPr/>
            </p:nvSpPr>
            <p:spPr>
              <a:xfrm>
                <a:off x="7467600" y="1905000"/>
                <a:ext cx="990600" cy="7620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17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7662333" y="1981200"/>
                <a:ext cx="685801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17"/>
              </a:p>
            </p:txBody>
          </p:sp>
        </p:grpSp>
        <p:sp>
          <p:nvSpPr>
            <p:cNvPr id="33" name="Rectangle 32"/>
            <p:cNvSpPr/>
            <p:nvPr/>
          </p:nvSpPr>
          <p:spPr>
            <a:xfrm>
              <a:off x="2667000" y="7696200"/>
              <a:ext cx="914400" cy="609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17"/>
            </a:p>
          </p:txBody>
        </p:sp>
      </p:grpSp>
      <p:pic>
        <p:nvPicPr>
          <p:cNvPr id="35" name="Picture 34" descr="http://tse1.mm.bing.net/th?&amp;id=OIP.M5089fcf19b1f5d52c808c7edecbc169dH0&amp;w=286&amp;h=299&amp;c=0&amp;pid=1.9&amp;rs=0&amp;p=0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89" y="313955"/>
            <a:ext cx="1757183" cy="179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46413" y="8488281"/>
            <a:ext cx="2107498" cy="726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TextBox 31"/>
          <p:cNvSpPr txBox="1"/>
          <p:nvPr/>
        </p:nvSpPr>
        <p:spPr>
          <a:xfrm>
            <a:off x="304090" y="8342936"/>
            <a:ext cx="4142323" cy="103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AE" sz="1049" dirty="0"/>
              <a:t>ملاحظات المعلمة:</a:t>
            </a:r>
          </a:p>
          <a:p>
            <a:pPr algn="r" rtl="1">
              <a:lnSpc>
                <a:spcPct val="150000"/>
              </a:lnSpc>
            </a:pPr>
            <a:r>
              <a:rPr lang="ar-AE" sz="1049" dirty="0"/>
              <a:t>..........................................................................................................................................................................................................................</a:t>
            </a:r>
            <a:endParaRPr lang="en-US" sz="1049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178</Words>
  <Application>Microsoft Office PowerPoint</Application>
  <PresentationFormat>Custom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ناهد سعد عبيد</dc:creator>
  <cp:lastModifiedBy>ناهد سعد عبيد</cp:lastModifiedBy>
  <cp:revision>11</cp:revision>
  <dcterms:created xsi:type="dcterms:W3CDTF">2020-12-17T12:26:42Z</dcterms:created>
  <dcterms:modified xsi:type="dcterms:W3CDTF">2021-09-15T18:00:07Z</dcterms:modified>
</cp:coreProperties>
</file>