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p:scale>
          <a:sx n="91" d="100"/>
          <a:sy n="91" d="100"/>
        </p:scale>
        <p:origin x="-102"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3198E4-BCCE-4C01-8065-55443C6DA5D1}"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EAD2-051E-40E1-B5DB-C41F99DF5646}"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198E4-BCCE-4C01-8065-55443C6DA5D1}"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EAD2-051E-40E1-B5DB-C41F99DF564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198E4-BCCE-4C01-8065-55443C6DA5D1}"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EAD2-051E-40E1-B5DB-C41F99DF564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3198E4-BCCE-4C01-8065-55443C6DA5D1}"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EAD2-051E-40E1-B5DB-C41F99DF564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198E4-BCCE-4C01-8065-55443C6DA5D1}"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EAD2-051E-40E1-B5DB-C41F99DF564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3198E4-BCCE-4C01-8065-55443C6DA5D1}"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BEAD2-051E-40E1-B5DB-C41F99DF564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3198E4-BCCE-4C01-8065-55443C6DA5D1}" type="datetimeFigureOut">
              <a:rPr lang="en-US" smtClean="0"/>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BEAD2-051E-40E1-B5DB-C41F99DF564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3198E4-BCCE-4C01-8065-55443C6DA5D1}" type="datetimeFigureOut">
              <a:rPr lang="en-US" smtClean="0"/>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BEAD2-051E-40E1-B5DB-C41F99DF564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198E4-BCCE-4C01-8065-55443C6DA5D1}" type="datetimeFigureOut">
              <a:rPr lang="en-US" smtClean="0"/>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BEAD2-051E-40E1-B5DB-C41F99DF564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198E4-BCCE-4C01-8065-55443C6DA5D1}"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BEAD2-051E-40E1-B5DB-C41F99DF564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198E4-BCCE-4C01-8065-55443C6DA5D1}"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BEAD2-051E-40E1-B5DB-C41F99DF5646}"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C3198E4-BCCE-4C01-8065-55443C6DA5D1}" type="datetimeFigureOut">
              <a:rPr lang="en-US" smtClean="0"/>
              <a:t>9/7/2016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C6BEAD2-051E-40E1-B5DB-C41F99DF56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658" t="10214" r="34755" b="7696"/>
          <a:stretch/>
        </p:blipFill>
        <p:spPr>
          <a:xfrm>
            <a:off x="573206" y="272955"/>
            <a:ext cx="11109277" cy="6250676"/>
          </a:xfrm>
          <a:prstGeom prst="rect">
            <a:avLst/>
          </a:prstGeom>
        </p:spPr>
      </p:pic>
    </p:spTree>
    <p:extLst>
      <p:ext uri="{BB962C8B-B14F-4D97-AF65-F5344CB8AC3E}">
        <p14:creationId xmlns:p14="http://schemas.microsoft.com/office/powerpoint/2010/main" val="151349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1014" t="15252" r="3393" b="21502"/>
          <a:stretch/>
        </p:blipFill>
        <p:spPr>
          <a:xfrm>
            <a:off x="395785" y="259307"/>
            <a:ext cx="11464120" cy="6274091"/>
          </a:xfrm>
          <a:prstGeom prst="rect">
            <a:avLst/>
          </a:prstGeom>
        </p:spPr>
      </p:pic>
      <p:sp>
        <p:nvSpPr>
          <p:cNvPr id="3" name="TextBox 2"/>
          <p:cNvSpPr txBox="1"/>
          <p:nvPr/>
        </p:nvSpPr>
        <p:spPr>
          <a:xfrm>
            <a:off x="4312692" y="2980853"/>
            <a:ext cx="4745325" cy="830997"/>
          </a:xfrm>
          <a:prstGeom prst="rect">
            <a:avLst/>
          </a:prstGeom>
          <a:solidFill>
            <a:srgbClr val="92D050"/>
          </a:solidFill>
        </p:spPr>
        <p:txBody>
          <a:bodyPr wrap="square" rtlCol="0">
            <a:spAutoFit/>
          </a:bodyPr>
          <a:lstStyle/>
          <a:p>
            <a:pPr algn="ctr"/>
            <a:r>
              <a:rPr lang="ar-SA" sz="4800" b="1" dirty="0" smtClean="0">
                <a:cs typeface="+mj-cs"/>
              </a:rPr>
              <a:t>أخلاق وقيم.</a:t>
            </a:r>
            <a:endParaRPr lang="en-US" sz="4800" b="1" dirty="0">
              <a:cs typeface="+mj-cs"/>
            </a:endParaRPr>
          </a:p>
        </p:txBody>
      </p:sp>
      <p:sp>
        <p:nvSpPr>
          <p:cNvPr id="9" name="Rounded Rectangle 8"/>
          <p:cNvSpPr/>
          <p:nvPr/>
        </p:nvSpPr>
        <p:spPr>
          <a:xfrm>
            <a:off x="4954137" y="4981432"/>
            <a:ext cx="982639" cy="736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589363" y="5568287"/>
            <a:ext cx="982639" cy="6550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4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637" t="21781" r="6435" b="24861"/>
          <a:stretch/>
        </p:blipFill>
        <p:spPr>
          <a:xfrm>
            <a:off x="436729" y="341193"/>
            <a:ext cx="11313994" cy="6209730"/>
          </a:xfrm>
          <a:prstGeom prst="rect">
            <a:avLst/>
          </a:prstGeom>
        </p:spPr>
      </p:pic>
      <p:sp>
        <p:nvSpPr>
          <p:cNvPr id="5" name="TextBox 4"/>
          <p:cNvSpPr txBox="1"/>
          <p:nvPr/>
        </p:nvSpPr>
        <p:spPr>
          <a:xfrm>
            <a:off x="696036" y="2471730"/>
            <a:ext cx="11054687" cy="3416320"/>
          </a:xfrm>
          <a:prstGeom prst="rect">
            <a:avLst/>
          </a:prstGeom>
          <a:solidFill>
            <a:srgbClr val="92D050"/>
          </a:solidFill>
        </p:spPr>
        <p:txBody>
          <a:bodyPr wrap="square" rtlCol="0">
            <a:spAutoFit/>
          </a:bodyPr>
          <a:lstStyle/>
          <a:p>
            <a:pPr algn="ctr"/>
            <a:r>
              <a:rPr lang="ar-SA" sz="3600" b="1" dirty="0" smtClean="0">
                <a:cs typeface="+mj-cs"/>
              </a:rPr>
              <a:t>جسدت دالية المقنع الأخلاق الإسلامية والقيم الاجتماعية الأصيلة التي مثلها المقنع من إيثار وصلة رحم وكرم وشجاعة ونبذت في المقابل الصفات الرذيلة المعاكسة لها والتي مثلها في أبناء عمومته واعتذاره لهم في الديون التي لحقت به وأصبحت سببًا في توجيه اللوم له وكان موقفه جريئًا في مناقشتهم وتوجيه النقد لهم مع أنه لم يزل معتزًا بهم معترفًا بخصالهم وأفضالهم.</a:t>
            </a:r>
            <a:endParaRPr lang="en-US" sz="3600" b="1" dirty="0">
              <a:cs typeface="+mj-cs"/>
            </a:endParaRPr>
          </a:p>
        </p:txBody>
      </p:sp>
    </p:spTree>
    <p:extLst>
      <p:ext uri="{BB962C8B-B14F-4D97-AF65-F5344CB8AC3E}">
        <p14:creationId xmlns:p14="http://schemas.microsoft.com/office/powerpoint/2010/main" val="6475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427" t="16558" r="5175" b="22621"/>
          <a:stretch/>
        </p:blipFill>
        <p:spPr>
          <a:xfrm>
            <a:off x="327546" y="450376"/>
            <a:ext cx="11600597" cy="6127845"/>
          </a:xfrm>
          <a:prstGeom prst="rect">
            <a:avLst/>
          </a:prstGeom>
        </p:spPr>
      </p:pic>
      <p:sp>
        <p:nvSpPr>
          <p:cNvPr id="3" name="TextBox 2"/>
          <p:cNvSpPr txBox="1"/>
          <p:nvPr/>
        </p:nvSpPr>
        <p:spPr>
          <a:xfrm>
            <a:off x="4749422" y="1434499"/>
            <a:ext cx="3394197" cy="646331"/>
          </a:xfrm>
          <a:prstGeom prst="rect">
            <a:avLst/>
          </a:prstGeom>
          <a:solidFill>
            <a:srgbClr val="92D050"/>
          </a:solidFill>
        </p:spPr>
        <p:txBody>
          <a:bodyPr wrap="square" rtlCol="0">
            <a:spAutoFit/>
          </a:bodyPr>
          <a:lstStyle/>
          <a:p>
            <a:pPr algn="ctr"/>
            <a:r>
              <a:rPr lang="ar-SA" sz="3600" b="1" dirty="0" smtClean="0">
                <a:cs typeface="+mj-cs"/>
              </a:rPr>
              <a:t>وإن زجروا طيرًا</a:t>
            </a:r>
            <a:endParaRPr lang="en-US" sz="3600" b="1" dirty="0">
              <a:cs typeface="+mj-cs"/>
            </a:endParaRPr>
          </a:p>
        </p:txBody>
      </p:sp>
      <p:sp>
        <p:nvSpPr>
          <p:cNvPr id="4" name="TextBox 3"/>
          <p:cNvSpPr txBox="1"/>
          <p:nvPr/>
        </p:nvSpPr>
        <p:spPr>
          <a:xfrm>
            <a:off x="875503" y="2411345"/>
            <a:ext cx="10504681" cy="646331"/>
          </a:xfrm>
          <a:prstGeom prst="rect">
            <a:avLst/>
          </a:prstGeom>
          <a:solidFill>
            <a:schemeClr val="accent1"/>
          </a:solidFill>
        </p:spPr>
        <p:txBody>
          <a:bodyPr wrap="square" rtlCol="0">
            <a:spAutoFit/>
          </a:bodyPr>
          <a:lstStyle/>
          <a:p>
            <a:pPr algn="ctr"/>
            <a:r>
              <a:rPr lang="ar-SA" sz="3600" b="1" dirty="0" smtClean="0">
                <a:cs typeface="+mj-cs"/>
              </a:rPr>
              <a:t>يتمنى الشاعر لقومه الخير ويسعى لذلك من خلال طير السعد.</a:t>
            </a:r>
            <a:endParaRPr lang="en-US" sz="3600" b="1" dirty="0">
              <a:cs typeface="+mj-cs"/>
            </a:endParaRPr>
          </a:p>
        </p:txBody>
      </p:sp>
      <p:sp>
        <p:nvSpPr>
          <p:cNvPr id="5" name="TextBox 4"/>
          <p:cNvSpPr txBox="1"/>
          <p:nvPr/>
        </p:nvSpPr>
        <p:spPr>
          <a:xfrm>
            <a:off x="593676" y="5378701"/>
            <a:ext cx="11068334" cy="646331"/>
          </a:xfrm>
          <a:prstGeom prst="rect">
            <a:avLst/>
          </a:prstGeom>
          <a:solidFill>
            <a:srgbClr val="92D050"/>
          </a:solidFill>
        </p:spPr>
        <p:txBody>
          <a:bodyPr wrap="square" rtlCol="0">
            <a:spAutoFit/>
          </a:bodyPr>
          <a:lstStyle/>
          <a:p>
            <a:pPr algn="ctr"/>
            <a:r>
              <a:rPr lang="ar-SA" sz="3600" b="1" dirty="0" smtClean="0">
                <a:cs typeface="+mj-cs"/>
              </a:rPr>
              <a:t>ولا أحمل الحقد القديم عليهم              وليس كريم القوم من يحمل الحقد</a:t>
            </a:r>
            <a:endParaRPr lang="en-US" sz="3600" b="1" dirty="0">
              <a:cs typeface="+mj-cs"/>
            </a:endParaRPr>
          </a:p>
        </p:txBody>
      </p:sp>
    </p:spTree>
    <p:extLst>
      <p:ext uri="{BB962C8B-B14F-4D97-AF65-F5344CB8AC3E}">
        <p14:creationId xmlns:p14="http://schemas.microsoft.com/office/powerpoint/2010/main" val="41339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001" t="10961" r="4966" b="20382"/>
          <a:stretch/>
        </p:blipFill>
        <p:spPr>
          <a:xfrm>
            <a:off x="286603" y="341193"/>
            <a:ext cx="11655188" cy="6237027"/>
          </a:xfrm>
          <a:prstGeom prst="rect">
            <a:avLst/>
          </a:prstGeom>
        </p:spPr>
      </p:pic>
      <p:sp>
        <p:nvSpPr>
          <p:cNvPr id="3" name="TextBox 2"/>
          <p:cNvSpPr txBox="1"/>
          <p:nvPr/>
        </p:nvSpPr>
        <p:spPr>
          <a:xfrm>
            <a:off x="470848" y="1980409"/>
            <a:ext cx="11286698" cy="1200329"/>
          </a:xfrm>
          <a:prstGeom prst="rect">
            <a:avLst/>
          </a:prstGeom>
          <a:solidFill>
            <a:srgbClr val="92D050"/>
          </a:solidFill>
        </p:spPr>
        <p:txBody>
          <a:bodyPr wrap="square" rtlCol="0">
            <a:spAutoFit/>
          </a:bodyPr>
          <a:lstStyle/>
          <a:p>
            <a:pPr algn="ctr"/>
            <a:r>
              <a:rPr lang="ar-SA" sz="3600" b="1" dirty="0" smtClean="0">
                <a:cs typeface="+mj-cs"/>
              </a:rPr>
              <a:t>قومي: فاعل مرفوع بضمة مقدرة ، ياء المتكلم ضمير متصل مبني في محل جر مضاف إليه.</a:t>
            </a:r>
            <a:endParaRPr lang="en-US" sz="3600" b="1" dirty="0">
              <a:cs typeface="+mj-cs"/>
            </a:endParaRPr>
          </a:p>
        </p:txBody>
      </p:sp>
      <p:sp>
        <p:nvSpPr>
          <p:cNvPr id="4" name="TextBox 3"/>
          <p:cNvSpPr txBox="1"/>
          <p:nvPr/>
        </p:nvSpPr>
        <p:spPr>
          <a:xfrm>
            <a:off x="470848" y="3236002"/>
            <a:ext cx="11286698" cy="646331"/>
          </a:xfrm>
          <a:prstGeom prst="rect">
            <a:avLst/>
          </a:prstGeom>
          <a:solidFill>
            <a:schemeClr val="accent1"/>
          </a:solidFill>
        </p:spPr>
        <p:txBody>
          <a:bodyPr wrap="square" rtlCol="0">
            <a:spAutoFit/>
          </a:bodyPr>
          <a:lstStyle/>
          <a:p>
            <a:pPr algn="ctr"/>
            <a:r>
              <a:rPr lang="ar-SA" sz="3600" b="1" dirty="0" smtClean="0">
                <a:cs typeface="+mj-cs"/>
              </a:rPr>
              <a:t>الإقتار: فاعل مرفوع بالضمة الظاهرة.</a:t>
            </a:r>
            <a:endParaRPr lang="en-US" sz="3600" b="1" dirty="0">
              <a:cs typeface="+mj-cs"/>
            </a:endParaRPr>
          </a:p>
        </p:txBody>
      </p:sp>
      <p:sp>
        <p:nvSpPr>
          <p:cNvPr id="5" name="TextBox 4"/>
          <p:cNvSpPr txBox="1"/>
          <p:nvPr/>
        </p:nvSpPr>
        <p:spPr>
          <a:xfrm>
            <a:off x="1392072" y="4260780"/>
            <a:ext cx="2002125" cy="646331"/>
          </a:xfrm>
          <a:prstGeom prst="rect">
            <a:avLst/>
          </a:prstGeom>
          <a:solidFill>
            <a:srgbClr val="92D050"/>
          </a:solidFill>
        </p:spPr>
        <p:txBody>
          <a:bodyPr wrap="square" rtlCol="0">
            <a:spAutoFit/>
          </a:bodyPr>
          <a:lstStyle/>
          <a:p>
            <a:pPr algn="ctr"/>
            <a:r>
              <a:rPr lang="ar-SA" sz="3600" b="1" dirty="0" smtClean="0">
                <a:cs typeface="+mj-cs"/>
              </a:rPr>
              <a:t>لمختلفٌ</a:t>
            </a:r>
            <a:endParaRPr lang="en-US" sz="3600" b="1" dirty="0">
              <a:cs typeface="+mj-cs"/>
            </a:endParaRPr>
          </a:p>
        </p:txBody>
      </p:sp>
      <p:sp>
        <p:nvSpPr>
          <p:cNvPr id="6" name="TextBox 5"/>
          <p:cNvSpPr txBox="1"/>
          <p:nvPr/>
        </p:nvSpPr>
        <p:spPr>
          <a:xfrm>
            <a:off x="1392071" y="4962392"/>
            <a:ext cx="2002125" cy="646331"/>
          </a:xfrm>
          <a:prstGeom prst="rect">
            <a:avLst/>
          </a:prstGeom>
          <a:solidFill>
            <a:schemeClr val="accent1"/>
          </a:solidFill>
        </p:spPr>
        <p:txBody>
          <a:bodyPr wrap="square" rtlCol="0">
            <a:spAutoFit/>
          </a:bodyPr>
          <a:lstStyle/>
          <a:p>
            <a:pPr algn="ctr"/>
            <a:r>
              <a:rPr lang="ar-SA" sz="3600" b="1" dirty="0" smtClean="0">
                <a:cs typeface="+mj-cs"/>
              </a:rPr>
              <a:t>لعبدُ</a:t>
            </a:r>
            <a:endParaRPr lang="en-US" sz="3600" b="1" dirty="0">
              <a:cs typeface="+mj-cs"/>
            </a:endParaRPr>
          </a:p>
        </p:txBody>
      </p:sp>
      <p:sp>
        <p:nvSpPr>
          <p:cNvPr id="7" name="TextBox 6"/>
          <p:cNvSpPr txBox="1"/>
          <p:nvPr/>
        </p:nvSpPr>
        <p:spPr>
          <a:xfrm>
            <a:off x="784748" y="5690948"/>
            <a:ext cx="2923348" cy="646331"/>
          </a:xfrm>
          <a:prstGeom prst="rect">
            <a:avLst/>
          </a:prstGeom>
          <a:solidFill>
            <a:srgbClr val="92D050"/>
          </a:solidFill>
        </p:spPr>
        <p:txBody>
          <a:bodyPr wrap="square" rtlCol="0">
            <a:spAutoFit/>
          </a:bodyPr>
          <a:lstStyle/>
          <a:p>
            <a:pPr algn="ctr"/>
            <a:r>
              <a:rPr lang="ar-SA" sz="3600" b="1" dirty="0" smtClean="0">
                <a:cs typeface="+mj-cs"/>
              </a:rPr>
              <a:t>مَنْ يحمل الحقد</a:t>
            </a:r>
            <a:endParaRPr lang="en-US" sz="3600" b="1" dirty="0">
              <a:cs typeface="+mj-cs"/>
            </a:endParaRPr>
          </a:p>
        </p:txBody>
      </p:sp>
    </p:spTree>
    <p:extLst>
      <p:ext uri="{BB962C8B-B14F-4D97-AF65-F5344CB8AC3E}">
        <p14:creationId xmlns:p14="http://schemas.microsoft.com/office/powerpoint/2010/main" val="33783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225" t="22155" r="9896" b="28965"/>
          <a:stretch/>
        </p:blipFill>
        <p:spPr>
          <a:xfrm>
            <a:off x="491319" y="395785"/>
            <a:ext cx="11232108" cy="6237027"/>
          </a:xfrm>
          <a:prstGeom prst="rect">
            <a:avLst/>
          </a:prstGeom>
        </p:spPr>
      </p:pic>
      <p:sp>
        <p:nvSpPr>
          <p:cNvPr id="3" name="TextBox 2"/>
          <p:cNvSpPr txBox="1"/>
          <p:nvPr/>
        </p:nvSpPr>
        <p:spPr>
          <a:xfrm>
            <a:off x="1583142" y="3323229"/>
            <a:ext cx="9481098" cy="646331"/>
          </a:xfrm>
          <a:prstGeom prst="rect">
            <a:avLst/>
          </a:prstGeom>
          <a:solidFill>
            <a:srgbClr val="92D050"/>
          </a:solidFill>
        </p:spPr>
        <p:txBody>
          <a:bodyPr wrap="square" rtlCol="0">
            <a:spAutoFit/>
          </a:bodyPr>
          <a:lstStyle/>
          <a:p>
            <a:pPr algn="ctr"/>
            <a:r>
              <a:rPr lang="ar-SA" sz="3600" b="1" dirty="0" smtClean="0">
                <a:cs typeface="+mj-cs"/>
              </a:rPr>
              <a:t>« أيحب أحدكم أن ياكل لحم أخيه ميتًا فكرهتموه » الحجرات.</a:t>
            </a:r>
            <a:endParaRPr lang="en-US" sz="3600" b="1" dirty="0">
              <a:cs typeface="+mj-cs"/>
            </a:endParaRPr>
          </a:p>
        </p:txBody>
      </p:sp>
      <p:sp>
        <p:nvSpPr>
          <p:cNvPr id="4" name="TextBox 3"/>
          <p:cNvSpPr txBox="1"/>
          <p:nvPr/>
        </p:nvSpPr>
        <p:spPr>
          <a:xfrm>
            <a:off x="1583142" y="4155743"/>
            <a:ext cx="9481098" cy="646331"/>
          </a:xfrm>
          <a:prstGeom prst="rect">
            <a:avLst/>
          </a:prstGeom>
          <a:solidFill>
            <a:schemeClr val="accent1"/>
          </a:solidFill>
        </p:spPr>
        <p:txBody>
          <a:bodyPr wrap="square" rtlCol="0">
            <a:spAutoFit/>
          </a:bodyPr>
          <a:lstStyle/>
          <a:p>
            <a:pPr algn="ctr"/>
            <a:r>
              <a:rPr lang="ar-SA" sz="3600" b="1" dirty="0" smtClean="0">
                <a:cs typeface="+mj-cs"/>
              </a:rPr>
              <a:t>جاء بلفظة الأكل كناية عن الغيبة.</a:t>
            </a:r>
            <a:endParaRPr lang="en-US" sz="3600" b="1" dirty="0">
              <a:cs typeface="+mj-cs"/>
            </a:endParaRPr>
          </a:p>
        </p:txBody>
      </p:sp>
      <p:sp>
        <p:nvSpPr>
          <p:cNvPr id="5" name="TextBox 4"/>
          <p:cNvSpPr txBox="1"/>
          <p:nvPr/>
        </p:nvSpPr>
        <p:spPr>
          <a:xfrm>
            <a:off x="1583142" y="4988257"/>
            <a:ext cx="9481098" cy="646331"/>
          </a:xfrm>
          <a:prstGeom prst="rect">
            <a:avLst/>
          </a:prstGeom>
          <a:solidFill>
            <a:srgbClr val="92D050"/>
          </a:solidFill>
        </p:spPr>
        <p:txBody>
          <a:bodyPr wrap="square" rtlCol="0">
            <a:spAutoFit/>
          </a:bodyPr>
          <a:lstStyle/>
          <a:p>
            <a:pPr algn="ctr"/>
            <a:r>
              <a:rPr lang="ar-SA" sz="3600" b="1" dirty="0" smtClean="0">
                <a:cs typeface="+mj-cs"/>
              </a:rPr>
              <a:t>إن هم اغتابوه ترفع عنهم.</a:t>
            </a:r>
            <a:endParaRPr lang="en-US" sz="3600" b="1" dirty="0">
              <a:cs typeface="+mj-cs"/>
            </a:endParaRPr>
          </a:p>
        </p:txBody>
      </p:sp>
    </p:spTree>
    <p:extLst>
      <p:ext uri="{BB962C8B-B14F-4D97-AF65-F5344CB8AC3E}">
        <p14:creationId xmlns:p14="http://schemas.microsoft.com/office/powerpoint/2010/main" val="21998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170" t="11894" r="6958" b="18143"/>
          <a:stretch/>
        </p:blipFill>
        <p:spPr>
          <a:xfrm>
            <a:off x="272955" y="204716"/>
            <a:ext cx="11723427" cy="6387153"/>
          </a:xfrm>
          <a:prstGeom prst="rect">
            <a:avLst/>
          </a:prstGeom>
        </p:spPr>
      </p:pic>
    </p:spTree>
    <p:extLst>
      <p:ext uri="{BB962C8B-B14F-4D97-AF65-F5344CB8AC3E}">
        <p14:creationId xmlns:p14="http://schemas.microsoft.com/office/powerpoint/2010/main" val="9221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pPr algn="r"/>
            <a:r>
              <a:rPr lang="ar-AE" sz="4400" b="1" dirty="0"/>
              <a:t>مع تحيات </a:t>
            </a:r>
          </a:p>
          <a:p>
            <a:pPr algn="r"/>
            <a:r>
              <a:rPr lang="ar-AE" sz="4400" b="1" dirty="0"/>
              <a:t>د. نعمة شاهين </a:t>
            </a:r>
          </a:p>
          <a:p>
            <a:pPr lvl="8" algn="r"/>
            <a:r>
              <a:rPr lang="ar-AE" sz="4400" b="1" dirty="0"/>
              <a:t>أكاديمية راس الخيمة </a:t>
            </a:r>
            <a:endParaRPr lang="en-US" sz="4400" b="1" dirty="0"/>
          </a:p>
          <a:p>
            <a:endParaRPr lang="en-US" dirty="0"/>
          </a:p>
        </p:txBody>
      </p:sp>
    </p:spTree>
    <p:extLst>
      <p:ext uri="{BB962C8B-B14F-4D97-AF65-F5344CB8AC3E}">
        <p14:creationId xmlns:p14="http://schemas.microsoft.com/office/powerpoint/2010/main" val="103430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0805" t="21595" r="6120" b="27659"/>
          <a:stretch/>
        </p:blipFill>
        <p:spPr>
          <a:xfrm>
            <a:off x="709683" y="900753"/>
            <a:ext cx="11027390" cy="4926841"/>
          </a:xfrm>
          <a:prstGeom prst="rect">
            <a:avLst/>
          </a:prstGeom>
        </p:spPr>
      </p:pic>
    </p:spTree>
    <p:extLst>
      <p:ext uri="{BB962C8B-B14F-4D97-AF65-F5344CB8AC3E}">
        <p14:creationId xmlns:p14="http://schemas.microsoft.com/office/powerpoint/2010/main" val="19952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8183" t="18423" r="6644" b="28591"/>
          <a:stretch/>
        </p:blipFill>
        <p:spPr>
          <a:xfrm>
            <a:off x="313899" y="409434"/>
            <a:ext cx="11423176" cy="6032172"/>
          </a:xfrm>
          <a:prstGeom prst="rect">
            <a:avLst/>
          </a:prstGeom>
        </p:spPr>
      </p:pic>
    </p:spTree>
    <p:extLst>
      <p:ext uri="{BB962C8B-B14F-4D97-AF65-F5344CB8AC3E}">
        <p14:creationId xmlns:p14="http://schemas.microsoft.com/office/powerpoint/2010/main" val="7549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315" t="10773" r="11469" b="24301"/>
          <a:stretch/>
        </p:blipFill>
        <p:spPr>
          <a:xfrm>
            <a:off x="423082" y="423081"/>
            <a:ext cx="11423176" cy="5950423"/>
          </a:xfrm>
          <a:prstGeom prst="rect">
            <a:avLst/>
          </a:prstGeom>
        </p:spPr>
      </p:pic>
    </p:spTree>
    <p:extLst>
      <p:ext uri="{BB962C8B-B14F-4D97-AF65-F5344CB8AC3E}">
        <p14:creationId xmlns:p14="http://schemas.microsoft.com/office/powerpoint/2010/main" val="41955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888" t="13387" r="12518" b="21315"/>
          <a:stretch/>
        </p:blipFill>
        <p:spPr>
          <a:xfrm>
            <a:off x="655092" y="450376"/>
            <a:ext cx="11054687" cy="3821373"/>
          </a:xfrm>
          <a:prstGeom prst="rect">
            <a:avLst/>
          </a:prstGeom>
        </p:spPr>
      </p:pic>
      <p:pic>
        <p:nvPicPr>
          <p:cNvPr id="8" name="Picture 7"/>
          <p:cNvPicPr>
            <a:picLocks noChangeAspect="1"/>
          </p:cNvPicPr>
          <p:nvPr/>
        </p:nvPicPr>
        <p:blipFill rotWithShape="1">
          <a:blip r:embed="rId3"/>
          <a:srcRect l="28847" t="40065" r="10945" b="38480"/>
          <a:stretch/>
        </p:blipFill>
        <p:spPr>
          <a:xfrm>
            <a:off x="177421" y="4394580"/>
            <a:ext cx="11327641" cy="1978926"/>
          </a:xfrm>
          <a:prstGeom prst="rect">
            <a:avLst/>
          </a:prstGeom>
        </p:spPr>
      </p:pic>
    </p:spTree>
    <p:extLst>
      <p:ext uri="{BB962C8B-B14F-4D97-AF65-F5344CB8AC3E}">
        <p14:creationId xmlns:p14="http://schemas.microsoft.com/office/powerpoint/2010/main" val="1860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393" t="15066" r="8532" b="20756"/>
          <a:stretch/>
        </p:blipFill>
        <p:spPr>
          <a:xfrm>
            <a:off x="423081" y="245656"/>
            <a:ext cx="11341289" cy="6127844"/>
          </a:xfrm>
          <a:prstGeom prst="rect">
            <a:avLst/>
          </a:prstGeom>
        </p:spPr>
      </p:pic>
      <p:sp>
        <p:nvSpPr>
          <p:cNvPr id="10" name="TextBox 9"/>
          <p:cNvSpPr txBox="1"/>
          <p:nvPr/>
        </p:nvSpPr>
        <p:spPr>
          <a:xfrm>
            <a:off x="955341" y="3309578"/>
            <a:ext cx="10276767" cy="2308324"/>
          </a:xfrm>
          <a:prstGeom prst="rect">
            <a:avLst/>
          </a:prstGeom>
          <a:solidFill>
            <a:srgbClr val="92D050"/>
          </a:solidFill>
        </p:spPr>
        <p:txBody>
          <a:bodyPr wrap="square" rtlCol="0">
            <a:spAutoFit/>
          </a:bodyPr>
          <a:lstStyle/>
          <a:p>
            <a:pPr algn="ctr"/>
            <a:r>
              <a:rPr lang="ar-SA" sz="3600" b="1" dirty="0" smtClean="0">
                <a:cs typeface="+mj-cs"/>
              </a:rPr>
              <a:t>محمد بن ظفر بن عمير أحد شعراء العصر الأموي، ولد في حضرموت ولقب بالمقنع بسبب تلثمه خوفًا من العين لفرط جماله ، كان كريمًا يعطي بسخاء وكان له شرف وسؤدد في عشيرته ، عُرف بالإنفاق وحب العطاء فأنفق ما تركه له والده حتى أصبح مديونًا.</a:t>
            </a:r>
            <a:endParaRPr lang="en-US" sz="3600" b="1" dirty="0">
              <a:cs typeface="+mj-cs"/>
            </a:endParaRPr>
          </a:p>
        </p:txBody>
      </p:sp>
    </p:spTree>
    <p:extLst>
      <p:ext uri="{BB962C8B-B14F-4D97-AF65-F5344CB8AC3E}">
        <p14:creationId xmlns:p14="http://schemas.microsoft.com/office/powerpoint/2010/main" val="340059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78" t="10773" r="4966" b="18331"/>
          <a:stretch/>
        </p:blipFill>
        <p:spPr>
          <a:xfrm>
            <a:off x="409433" y="300252"/>
            <a:ext cx="11546006" cy="6237026"/>
          </a:xfrm>
          <a:prstGeom prst="rect">
            <a:avLst/>
          </a:prstGeom>
        </p:spPr>
      </p:pic>
      <p:sp>
        <p:nvSpPr>
          <p:cNvPr id="7" name="TextBox 6"/>
          <p:cNvSpPr txBox="1"/>
          <p:nvPr/>
        </p:nvSpPr>
        <p:spPr>
          <a:xfrm>
            <a:off x="5090615" y="2376196"/>
            <a:ext cx="719236" cy="523220"/>
          </a:xfrm>
          <a:prstGeom prst="rect">
            <a:avLst/>
          </a:prstGeom>
          <a:solidFill>
            <a:srgbClr val="92D050"/>
          </a:solidFill>
        </p:spPr>
        <p:txBody>
          <a:bodyPr wrap="square" rtlCol="0">
            <a:spAutoFit/>
          </a:bodyPr>
          <a:lstStyle/>
          <a:p>
            <a:pPr algn="ctr"/>
            <a:r>
              <a:rPr lang="ar-SA" sz="2800" b="1" dirty="0" smtClean="0">
                <a:cs typeface="+mj-cs"/>
              </a:rPr>
              <a:t>5</a:t>
            </a:r>
            <a:endParaRPr lang="en-US" sz="2800" b="1" dirty="0">
              <a:cs typeface="+mj-cs"/>
            </a:endParaRPr>
          </a:p>
        </p:txBody>
      </p:sp>
      <p:sp>
        <p:nvSpPr>
          <p:cNvPr id="8" name="TextBox 7"/>
          <p:cNvSpPr txBox="1"/>
          <p:nvPr/>
        </p:nvSpPr>
        <p:spPr>
          <a:xfrm>
            <a:off x="5090615" y="3022527"/>
            <a:ext cx="719236" cy="523220"/>
          </a:xfrm>
          <a:prstGeom prst="rect">
            <a:avLst/>
          </a:prstGeom>
          <a:solidFill>
            <a:schemeClr val="accent1"/>
          </a:solidFill>
        </p:spPr>
        <p:txBody>
          <a:bodyPr wrap="square" rtlCol="0">
            <a:spAutoFit/>
          </a:bodyPr>
          <a:lstStyle/>
          <a:p>
            <a:pPr algn="ctr"/>
            <a:r>
              <a:rPr lang="ar-SA" sz="2800" b="1" dirty="0" smtClean="0">
                <a:cs typeface="+mj-cs"/>
              </a:rPr>
              <a:t>1</a:t>
            </a:r>
            <a:endParaRPr lang="en-US" sz="2800" b="1" dirty="0">
              <a:cs typeface="+mj-cs"/>
            </a:endParaRPr>
          </a:p>
        </p:txBody>
      </p:sp>
      <p:sp>
        <p:nvSpPr>
          <p:cNvPr id="9" name="TextBox 8"/>
          <p:cNvSpPr txBox="1"/>
          <p:nvPr/>
        </p:nvSpPr>
        <p:spPr>
          <a:xfrm>
            <a:off x="5090615" y="3668858"/>
            <a:ext cx="719236" cy="523220"/>
          </a:xfrm>
          <a:prstGeom prst="rect">
            <a:avLst/>
          </a:prstGeom>
          <a:solidFill>
            <a:srgbClr val="92D050"/>
          </a:solidFill>
        </p:spPr>
        <p:txBody>
          <a:bodyPr wrap="square" rtlCol="0">
            <a:spAutoFit/>
          </a:bodyPr>
          <a:lstStyle/>
          <a:p>
            <a:pPr algn="ctr"/>
            <a:r>
              <a:rPr lang="ar-SA" sz="2800" b="1" dirty="0" smtClean="0">
                <a:cs typeface="+mj-cs"/>
              </a:rPr>
              <a:t>11</a:t>
            </a:r>
            <a:endParaRPr lang="en-US" sz="2800" b="1" dirty="0">
              <a:cs typeface="+mj-cs"/>
            </a:endParaRPr>
          </a:p>
        </p:txBody>
      </p:sp>
      <p:sp>
        <p:nvSpPr>
          <p:cNvPr id="10" name="TextBox 9"/>
          <p:cNvSpPr txBox="1"/>
          <p:nvPr/>
        </p:nvSpPr>
        <p:spPr>
          <a:xfrm>
            <a:off x="4067033" y="4133571"/>
            <a:ext cx="1023582" cy="523220"/>
          </a:xfrm>
          <a:prstGeom prst="rect">
            <a:avLst/>
          </a:prstGeom>
          <a:solidFill>
            <a:schemeClr val="accent1"/>
          </a:solidFill>
        </p:spPr>
        <p:txBody>
          <a:bodyPr wrap="square" rtlCol="0">
            <a:spAutoFit/>
          </a:bodyPr>
          <a:lstStyle/>
          <a:p>
            <a:pPr algn="ctr"/>
            <a:r>
              <a:rPr lang="ar-SA" sz="2800" b="1" dirty="0" smtClean="0">
                <a:cs typeface="+mj-cs"/>
              </a:rPr>
              <a:t>6-10</a:t>
            </a:r>
            <a:endParaRPr lang="en-US" sz="2800" b="1" dirty="0">
              <a:cs typeface="+mj-cs"/>
            </a:endParaRPr>
          </a:p>
        </p:txBody>
      </p:sp>
      <p:sp>
        <p:nvSpPr>
          <p:cNvPr id="11" name="TextBox 10"/>
          <p:cNvSpPr txBox="1"/>
          <p:nvPr/>
        </p:nvSpPr>
        <p:spPr>
          <a:xfrm>
            <a:off x="4938442" y="4775305"/>
            <a:ext cx="1023582" cy="523220"/>
          </a:xfrm>
          <a:prstGeom prst="rect">
            <a:avLst/>
          </a:prstGeom>
          <a:solidFill>
            <a:srgbClr val="92D050"/>
          </a:solidFill>
        </p:spPr>
        <p:txBody>
          <a:bodyPr wrap="square" rtlCol="0">
            <a:spAutoFit/>
          </a:bodyPr>
          <a:lstStyle/>
          <a:p>
            <a:pPr algn="ctr"/>
            <a:r>
              <a:rPr lang="ar-SA" sz="2800" b="1" dirty="0" smtClean="0">
                <a:cs typeface="+mj-cs"/>
              </a:rPr>
              <a:t>13</a:t>
            </a:r>
            <a:endParaRPr lang="en-US" sz="2800" b="1" dirty="0">
              <a:cs typeface="+mj-cs"/>
            </a:endParaRPr>
          </a:p>
        </p:txBody>
      </p:sp>
      <p:sp>
        <p:nvSpPr>
          <p:cNvPr id="12" name="TextBox 11"/>
          <p:cNvSpPr txBox="1"/>
          <p:nvPr/>
        </p:nvSpPr>
        <p:spPr>
          <a:xfrm>
            <a:off x="3885517" y="5244615"/>
            <a:ext cx="1023582" cy="523220"/>
          </a:xfrm>
          <a:prstGeom prst="rect">
            <a:avLst/>
          </a:prstGeom>
          <a:solidFill>
            <a:schemeClr val="accent1"/>
          </a:solidFill>
        </p:spPr>
        <p:txBody>
          <a:bodyPr wrap="square" rtlCol="0">
            <a:spAutoFit/>
          </a:bodyPr>
          <a:lstStyle/>
          <a:p>
            <a:pPr algn="ctr"/>
            <a:r>
              <a:rPr lang="ar-SA" sz="2800" b="1" dirty="0" smtClean="0">
                <a:cs typeface="+mj-cs"/>
              </a:rPr>
              <a:t>12</a:t>
            </a:r>
            <a:endParaRPr lang="en-US" sz="2800" b="1" dirty="0">
              <a:cs typeface="+mj-cs"/>
            </a:endParaRPr>
          </a:p>
        </p:txBody>
      </p:sp>
    </p:spTree>
    <p:extLst>
      <p:ext uri="{BB962C8B-B14F-4D97-AF65-F5344CB8AC3E}">
        <p14:creationId xmlns:p14="http://schemas.microsoft.com/office/powerpoint/2010/main" val="1035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868" t="13946" r="6329" b="14785"/>
          <a:stretch/>
        </p:blipFill>
        <p:spPr>
          <a:xfrm>
            <a:off x="272955" y="272955"/>
            <a:ext cx="11559654" cy="6346209"/>
          </a:xfrm>
          <a:prstGeom prst="rect">
            <a:avLst/>
          </a:prstGeom>
        </p:spPr>
      </p:pic>
    </p:spTree>
    <p:extLst>
      <p:ext uri="{BB962C8B-B14F-4D97-AF65-F5344CB8AC3E}">
        <p14:creationId xmlns:p14="http://schemas.microsoft.com/office/powerpoint/2010/main" val="387026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868" t="14132" r="5595" b="25979"/>
          <a:stretch/>
        </p:blipFill>
        <p:spPr>
          <a:xfrm>
            <a:off x="409433" y="423081"/>
            <a:ext cx="11464119" cy="6237025"/>
          </a:xfrm>
          <a:prstGeom prst="rect">
            <a:avLst/>
          </a:prstGeom>
        </p:spPr>
      </p:pic>
    </p:spTree>
    <p:extLst>
      <p:ext uri="{BB962C8B-B14F-4D97-AF65-F5344CB8AC3E}">
        <p14:creationId xmlns:p14="http://schemas.microsoft.com/office/powerpoint/2010/main" val="37697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157</TotalTime>
  <Words>205</Words>
  <Application>Microsoft Office PowerPoint</Application>
  <PresentationFormat>مخصص</PresentationFormat>
  <Paragraphs>23</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Slipstream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aldoek</dc:creator>
  <cp:lastModifiedBy>admin</cp:lastModifiedBy>
  <cp:revision>30</cp:revision>
  <dcterms:created xsi:type="dcterms:W3CDTF">2016-08-26T16:37:15Z</dcterms:created>
  <dcterms:modified xsi:type="dcterms:W3CDTF">2016-09-07T08:12:00Z</dcterms:modified>
</cp:coreProperties>
</file>