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32" r:id="rId3"/>
    <p:sldMasterId id="2147483744" r:id="rId4"/>
    <p:sldMasterId id="2147483756" r:id="rId5"/>
    <p:sldMasterId id="2147483768" r:id="rId6"/>
    <p:sldMasterId id="2147483780" r:id="rId7"/>
  </p:sldMasterIdLst>
  <p:notesMasterIdLst>
    <p:notesMasterId r:id="rId45"/>
  </p:notesMasterIdLst>
  <p:sldIdLst>
    <p:sldId id="976" r:id="rId8"/>
    <p:sldId id="410" r:id="rId9"/>
    <p:sldId id="411" r:id="rId10"/>
    <p:sldId id="988" r:id="rId11"/>
    <p:sldId id="343" r:id="rId12"/>
    <p:sldId id="414" r:id="rId13"/>
    <p:sldId id="421" r:id="rId14"/>
    <p:sldId id="417" r:id="rId15"/>
    <p:sldId id="418" r:id="rId16"/>
    <p:sldId id="977" r:id="rId17"/>
    <p:sldId id="978" r:id="rId18"/>
    <p:sldId id="979" r:id="rId19"/>
    <p:sldId id="980" r:id="rId20"/>
    <p:sldId id="981" r:id="rId21"/>
    <p:sldId id="982" r:id="rId22"/>
    <p:sldId id="983" r:id="rId23"/>
    <p:sldId id="958" r:id="rId24"/>
    <p:sldId id="333" r:id="rId25"/>
    <p:sldId id="334" r:id="rId26"/>
    <p:sldId id="340" r:id="rId27"/>
    <p:sldId id="336" r:id="rId28"/>
    <p:sldId id="337" r:id="rId29"/>
    <p:sldId id="347" r:id="rId30"/>
    <p:sldId id="348" r:id="rId31"/>
    <p:sldId id="987" r:id="rId32"/>
    <p:sldId id="973" r:id="rId33"/>
    <p:sldId id="974" r:id="rId34"/>
    <p:sldId id="373" r:id="rId35"/>
    <p:sldId id="984" r:id="rId36"/>
    <p:sldId id="985" r:id="rId37"/>
    <p:sldId id="986" r:id="rId38"/>
    <p:sldId id="437" r:id="rId39"/>
    <p:sldId id="256" r:id="rId40"/>
    <p:sldId id="257" r:id="rId41"/>
    <p:sldId id="258" r:id="rId42"/>
    <p:sldId id="259" r:id="rId43"/>
    <p:sldId id="1624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69FF"/>
    <a:srgbClr val="92FF0D"/>
    <a:srgbClr val="FF00FF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2" autoAdjust="0"/>
    <p:restoredTop sz="94660"/>
  </p:normalViewPr>
  <p:slideViewPr>
    <p:cSldViewPr>
      <p:cViewPr varScale="1">
        <p:scale>
          <a:sx n="68" d="100"/>
          <a:sy n="68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theme" Target="theme/theme1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1AAC7EC6-DDD4-43A2-9698-BF23B141E7B3}" type="datetimeFigureOut">
              <a:rPr lang="ar-AE" smtClean="0"/>
              <a:t>25/01/1443</a:t>
            </a:fld>
            <a:endParaRPr lang="ar-A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A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6C7A2FA3-F1A3-4BF4-8191-4E37D916C8B8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230221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874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906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825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5089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5886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7286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1214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5883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4278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3433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962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5082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3741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0348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6414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8969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5103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3774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3960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701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2395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443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0487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8537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1382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2467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4FBFA-2801-4CF7-B30B-0EB887DFDC9B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5786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3224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5288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9086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5555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6646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756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4635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1066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5845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2408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4322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2600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5C761-B123-AE4C-967F-519F62A198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KW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3DEDB6-7330-A142-902A-DFD21A2B96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086EBF-495E-5446-9032-0E1CB580A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1B999-C9FE-B34D-9FF2-4BBD9BCC5781}" type="datetimeFigureOut">
              <a:rPr lang="en-KW" smtClean="0"/>
              <a:t>09/02/2021</a:t>
            </a:fld>
            <a:endParaRPr lang="en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D93850-4C12-6F4F-A99C-EB8F003F4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0C00E-15CB-2248-80B0-C50A9E6B0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E2305-FF0B-0C43-A2E0-BC0E7DA3B3D2}" type="slidenum">
              <a:rPr lang="en-KW" smtClean="0"/>
              <a:t>‹#›</a:t>
            </a:fld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10918691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83B5F-87C4-2C4D-9142-26025389B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2003E1-AAC5-D840-89E9-2EE31383EB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701DD-65F3-5C48-A4BC-FC8B620FA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1B999-C9FE-B34D-9FF2-4BBD9BCC5781}" type="datetimeFigureOut">
              <a:rPr lang="en-KW" smtClean="0"/>
              <a:t>09/02/2021</a:t>
            </a:fld>
            <a:endParaRPr lang="en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7D8FD7-B983-7648-A842-F958E05B5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1A874E-1CCB-8D44-A27B-9B5A7FEA7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E2305-FF0B-0C43-A2E0-BC0E7DA3B3D2}" type="slidenum">
              <a:rPr lang="en-KW" smtClean="0"/>
              <a:t>‹#›</a:t>
            </a:fld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15981200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EC7E4-DF27-F44C-8F84-175C955E9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K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3D8B1-495D-4B4C-B787-17B248485F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76294A-8DF7-234A-A021-DA6D10F4C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1B999-C9FE-B34D-9FF2-4BBD9BCC5781}" type="datetimeFigureOut">
              <a:rPr lang="en-KW" smtClean="0"/>
              <a:t>09/02/2021</a:t>
            </a:fld>
            <a:endParaRPr lang="en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E610D1-7B05-DE4C-B74E-109821E43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95CEB9-8F08-4F47-BBFE-C924F9085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E2305-FF0B-0C43-A2E0-BC0E7DA3B3D2}" type="slidenum">
              <a:rPr lang="en-KW" smtClean="0"/>
              <a:t>‹#›</a:t>
            </a:fld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12055465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CAC8E-D2E5-8E49-9C72-BD7EBE556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1A359-F632-E448-9A23-DAAB79B5BF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W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D466B5-FAB6-AF4C-8810-DBD959263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W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1167F9-132E-1242-AE6E-66BEB7574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1B999-C9FE-B34D-9FF2-4BBD9BCC5781}" type="datetimeFigureOut">
              <a:rPr lang="en-KW" smtClean="0"/>
              <a:t>09/02/2021</a:t>
            </a:fld>
            <a:endParaRPr lang="en-K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E8B32F-5378-E641-8E89-49092710D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9AF66E-E555-454E-BC57-252F42577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E2305-FF0B-0C43-A2E0-BC0E7DA3B3D2}" type="slidenum">
              <a:rPr lang="en-KW" smtClean="0"/>
              <a:t>‹#›</a:t>
            </a:fld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25888995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F9022-6A16-4A49-8173-86680DC56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K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96D01F-33CB-A64C-A2B5-493FB3B859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163AD5-28C6-FD40-B683-8569AC303E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W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7DC8C0-80F9-544A-ACDF-435D2ED89B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0C46F2-1191-CD44-82C4-087CCD9581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W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FE9C5F-3672-E54C-9147-A26EA5CFB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1B999-C9FE-B34D-9FF2-4BBD9BCC5781}" type="datetimeFigureOut">
              <a:rPr lang="en-KW" smtClean="0"/>
              <a:t>09/02/2021</a:t>
            </a:fld>
            <a:endParaRPr lang="en-KW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912C1A-410A-884D-B658-A33A0EA3F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54E6D6A-13C6-7340-836A-CE9AC15E8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E2305-FF0B-0C43-A2E0-BC0E7DA3B3D2}" type="slidenum">
              <a:rPr lang="en-KW" smtClean="0"/>
              <a:t>‹#›</a:t>
            </a:fld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3674783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5295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8326C-01C7-7548-AEE0-36EA022F0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KW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D25D7D-50B5-8744-92BE-88EE501FF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1B999-C9FE-B34D-9FF2-4BBD9BCC5781}" type="datetimeFigureOut">
              <a:rPr lang="en-KW" smtClean="0"/>
              <a:t>09/02/2021</a:t>
            </a:fld>
            <a:endParaRPr lang="en-KW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6DA85D-3391-204D-9207-10FFDC4FB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6444E9-7DD8-AA4D-9EA9-F6A2FB935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E2305-FF0B-0C43-A2E0-BC0E7DA3B3D2}" type="slidenum">
              <a:rPr lang="en-KW" smtClean="0"/>
              <a:t>‹#›</a:t>
            </a:fld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15144440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CDBBB6-E489-4947-80F7-9AB9F2D61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1B999-C9FE-B34D-9FF2-4BBD9BCC5781}" type="datetimeFigureOut">
              <a:rPr lang="en-KW" smtClean="0"/>
              <a:t>09/02/2021</a:t>
            </a:fld>
            <a:endParaRPr lang="en-KW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61710B-85ED-2D43-B848-3303EEB49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4AFD2C-2E1A-A140-9F12-F8BDB1667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E2305-FF0B-0C43-A2E0-BC0E7DA3B3D2}" type="slidenum">
              <a:rPr lang="en-KW" smtClean="0"/>
              <a:t>‹#›</a:t>
            </a:fld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21748925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72D9B-630E-6441-AD6F-AFFF415CD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K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2BDE70-AF82-BE40-98F9-061AD0449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W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575A9D-D2B3-FF41-B380-5E12D71F09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E1D53A-2E45-2B47-80D3-EDB5990F3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1B999-C9FE-B34D-9FF2-4BBD9BCC5781}" type="datetimeFigureOut">
              <a:rPr lang="en-KW" smtClean="0"/>
              <a:t>09/02/2021</a:t>
            </a:fld>
            <a:endParaRPr lang="en-K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DF93EB-74EB-BC4B-9F35-291DCADD3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FB02FB-FF86-994C-BE0B-9674F9A0E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E2305-FF0B-0C43-A2E0-BC0E7DA3B3D2}" type="slidenum">
              <a:rPr lang="en-KW" smtClean="0"/>
              <a:t>‹#›</a:t>
            </a:fld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15935180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9C99C-415B-5A43-882B-5082A2631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KW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286820-E5F6-0E47-8A59-EA66DC0853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KW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EF343F-8B0D-984F-BEA7-DA01C93745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88CD26-CA05-D242-B503-B30A26909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1B999-C9FE-B34D-9FF2-4BBD9BCC5781}" type="datetimeFigureOut">
              <a:rPr lang="en-KW" smtClean="0"/>
              <a:t>09/02/2021</a:t>
            </a:fld>
            <a:endParaRPr lang="en-K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E4C7AF-5430-494B-8935-833BDB46C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834BEB-4924-4942-91E0-43C9FBE66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E2305-FF0B-0C43-A2E0-BC0E7DA3B3D2}" type="slidenum">
              <a:rPr lang="en-KW" smtClean="0"/>
              <a:t>‹#›</a:t>
            </a:fld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26910943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C8AE8-CFC5-9F48-AA0D-A3F6181C8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KW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251CD5-97C3-1244-AA1B-5216CB98FE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3B53CD-24BD-C14F-BF0C-E714F2C9F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1B999-C9FE-B34D-9FF2-4BBD9BCC5781}" type="datetimeFigureOut">
              <a:rPr lang="en-KW" smtClean="0"/>
              <a:t>09/02/2021</a:t>
            </a:fld>
            <a:endParaRPr lang="en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8F648B-DC31-5D47-8247-C12FD698D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0BF89E-AD03-D04A-A3B4-C4A50CBBB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E2305-FF0B-0C43-A2E0-BC0E7DA3B3D2}" type="slidenum">
              <a:rPr lang="en-KW" smtClean="0"/>
              <a:t>‹#›</a:t>
            </a:fld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22835091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415F87-4E8F-4D44-99B8-894FAF937A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KW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B14051-7919-AE4D-8EBB-F32C7B8736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8E2AA0-DC62-A34E-9629-C39EF72C3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1B999-C9FE-B34D-9FF2-4BBD9BCC5781}" type="datetimeFigureOut">
              <a:rPr lang="en-KW" smtClean="0"/>
              <a:t>09/02/2021</a:t>
            </a:fld>
            <a:endParaRPr lang="en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EF404-0092-264F-8899-4CCD30C96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2C48DC-9596-774C-9F11-167ECBEEF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E2305-FF0B-0C43-A2E0-BC0E7DA3B3D2}" type="slidenum">
              <a:rPr lang="en-KW" smtClean="0"/>
              <a:t>‹#›</a:t>
            </a:fld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20518870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37724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36427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7710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153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59592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9501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5152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394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2698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77859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986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46424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03817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96790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709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28609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74467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73742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08376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40545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134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56750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00815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9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607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49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8E317-92AB-4BF9-B244-55FC0AA9CBDD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308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54FBFA-2801-4CF7-B30B-0EB887DFDC9B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332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54FBFA-2801-4CF7-B30B-0EB887DFDC9B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FB3318-529D-484A-862D-A15B21599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556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8E317-92AB-4BF9-B244-55FC0AA9CBDD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652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0C080E-A770-9743-A0D4-EB1264393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K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1FF116-680B-4B42-8304-1AF9D68DD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6183D-143D-6244-B493-2A51AEF2B3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01B999-C9FE-B34D-9FF2-4BBD9BCC5781}" type="datetimeFigureOut">
              <a:rPr lang="en-KW" smtClean="0"/>
              <a:t>09/02/2021</a:t>
            </a:fld>
            <a:endParaRPr lang="en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2BC946-3591-534E-9DDA-26A12146A3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711CDA-CFA8-0445-A79D-73B636AE3E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0E2305-FF0B-0C43-A2E0-BC0E7DA3B3D2}" type="slidenum">
              <a:rPr lang="en-KW" smtClean="0"/>
              <a:t>‹#›</a:t>
            </a:fld>
            <a:endParaRPr lang="en-KW"/>
          </a:p>
        </p:txBody>
      </p:sp>
    </p:spTree>
    <p:extLst>
      <p:ext uri="{BB962C8B-B14F-4D97-AF65-F5344CB8AC3E}">
        <p14:creationId xmlns:p14="http://schemas.microsoft.com/office/powerpoint/2010/main" val="2218157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K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8E317-92AB-4BF9-B244-55FC0AA9CBDD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753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BC594-43A5-45D7-9E44-C74A839BE82C}" type="datetimeFigureOut">
              <a:rPr lang="en-US" smtClean="0"/>
              <a:t>9/2/2021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267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7.jp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2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image" Target="../media/image30.pn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boy-child-kid-teenager-teen-male-160014/" TargetMode="External"/><Relationship Id="rId3" Type="http://schemas.openxmlformats.org/officeDocument/2006/relationships/slide" Target="slide35.xml"/><Relationship Id="rId7" Type="http://schemas.openxmlformats.org/officeDocument/2006/relationships/image" Target="../media/image36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5.xml"/><Relationship Id="rId6" Type="http://schemas.openxmlformats.org/officeDocument/2006/relationships/slide" Target="slide34.xml"/><Relationship Id="rId11" Type="http://schemas.openxmlformats.org/officeDocument/2006/relationships/hyperlink" Target="https://pixabay.com/en/boy-black-child-happy-laughing-160017/" TargetMode="External"/><Relationship Id="rId5" Type="http://schemas.openxmlformats.org/officeDocument/2006/relationships/hyperlink" Target="https://pixabay.com/en/girl-child-young-cute-kid-160015/" TargetMode="External"/><Relationship Id="rId10" Type="http://schemas.openxmlformats.org/officeDocument/2006/relationships/image" Target="../media/image37.png"/><Relationship Id="rId4" Type="http://schemas.openxmlformats.org/officeDocument/2006/relationships/image" Target="../media/image35.png"/><Relationship Id="rId9" Type="http://schemas.openxmlformats.org/officeDocument/2006/relationships/slide" Target="slide3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clipart.org/detail/3028/chalkboard" TargetMode="External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38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hyperlink" Target="https://pixabay.com/en/boy-child-kid-teenager-teen-male-160014/" TargetMode="External"/><Relationship Id="rId11" Type="http://schemas.openxmlformats.org/officeDocument/2006/relationships/image" Target="../media/image40.tmp"/><Relationship Id="rId5" Type="http://schemas.openxmlformats.org/officeDocument/2006/relationships/image" Target="../media/image36.png"/><Relationship Id="rId10" Type="http://schemas.openxmlformats.org/officeDocument/2006/relationships/slide" Target="slide33.xml"/><Relationship Id="rId4" Type="http://schemas.openxmlformats.org/officeDocument/2006/relationships/image" Target="../media/image34.jpeg"/><Relationship Id="rId9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clipart.org/detail/3028/chalkboard" TargetMode="External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38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hyperlink" Target="https://pixabay.com/en/girl-child-young-cute-kid-160015/" TargetMode="External"/><Relationship Id="rId11" Type="http://schemas.openxmlformats.org/officeDocument/2006/relationships/image" Target="../media/image41.tmp"/><Relationship Id="rId5" Type="http://schemas.openxmlformats.org/officeDocument/2006/relationships/image" Target="../media/image35.png"/><Relationship Id="rId10" Type="http://schemas.openxmlformats.org/officeDocument/2006/relationships/slide" Target="slide33.xml"/><Relationship Id="rId4" Type="http://schemas.openxmlformats.org/officeDocument/2006/relationships/image" Target="../media/image34.jpeg"/><Relationship Id="rId9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clipart.org/detail/3028/chalkboard" TargetMode="External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38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hyperlink" Target="https://pixabay.com/en/boy-black-child-happy-laughing-160017/" TargetMode="External"/><Relationship Id="rId11" Type="http://schemas.openxmlformats.org/officeDocument/2006/relationships/slide" Target="slide33.xml"/><Relationship Id="rId5" Type="http://schemas.openxmlformats.org/officeDocument/2006/relationships/image" Target="../media/image37.png"/><Relationship Id="rId10" Type="http://schemas.openxmlformats.org/officeDocument/2006/relationships/image" Target="../media/image42.tmp"/><Relationship Id="rId4" Type="http://schemas.openxmlformats.org/officeDocument/2006/relationships/image" Target="../media/image34.jpeg"/><Relationship Id="rId9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tmp"/><Relationship Id="rId4" Type="http://schemas.openxmlformats.org/officeDocument/2006/relationships/hyperlink" Target="https://wordwall.net/ar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https://wordwall.net/ar/resource/4175737" TargetMode="Externa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0" y="63829"/>
            <a:ext cx="9144000" cy="674136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583668" y="2708920"/>
            <a:ext cx="6768752" cy="1464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بوبي البومة الحكيمة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60000"/>
                  <a:lumOff val="40000"/>
                </a:srgbClr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EC1A013-C645-4010-9318-B587AC1EB6C7}"/>
              </a:ext>
            </a:extLst>
          </p:cNvPr>
          <p:cNvSpPr txBox="1">
            <a:spLocks/>
          </p:cNvSpPr>
          <p:nvPr/>
        </p:nvSpPr>
        <p:spPr>
          <a:xfrm>
            <a:off x="107504" y="4450512"/>
            <a:ext cx="676875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إعداد أحلام فوزي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5547BBF-A0EA-45BA-A291-0D0AC0723C7B}"/>
              </a:ext>
            </a:extLst>
          </p:cNvPr>
          <p:cNvSpPr txBox="1">
            <a:spLocks/>
          </p:cNvSpPr>
          <p:nvPr/>
        </p:nvSpPr>
        <p:spPr>
          <a:xfrm>
            <a:off x="1583668" y="3713748"/>
            <a:ext cx="7236804" cy="931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الوعي الصوتي ( </a:t>
            </a:r>
            <a:r>
              <a:rPr lang="ar-AE" sz="3200" b="1" dirty="0">
                <a:solidFill>
                  <a:srgbClr val="FF0000"/>
                </a:solidFill>
                <a:latin typeface="Calibri"/>
                <a:cs typeface="Arial" panose="020B0604020202020204" pitchFamily="34" charset="0"/>
              </a:rPr>
              <a:t>الحركات الطويلة وكتابة حرف </a:t>
            </a:r>
            <a:r>
              <a: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الباء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49EFC6E-0AB2-4212-A2C6-CF89FE960F4D}"/>
              </a:ext>
            </a:extLst>
          </p:cNvPr>
          <p:cNvSpPr txBox="1">
            <a:spLocks/>
          </p:cNvSpPr>
          <p:nvPr/>
        </p:nvSpPr>
        <p:spPr>
          <a:xfrm>
            <a:off x="1679771" y="1892130"/>
            <a:ext cx="6768752" cy="1464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اللغة العربية / الصف الأول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217577C-5B8A-4F36-B28A-ECB6FB45E775}"/>
              </a:ext>
            </a:extLst>
          </p:cNvPr>
          <p:cNvSpPr txBox="1">
            <a:spLocks/>
          </p:cNvSpPr>
          <p:nvPr/>
        </p:nvSpPr>
        <p:spPr>
          <a:xfrm>
            <a:off x="905413" y="5248763"/>
            <a:ext cx="676875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مدرسة وروضة الجوري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2022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80FBFF3-EAEA-43A2-887B-E63DF992B9F4}"/>
              </a:ext>
            </a:extLst>
          </p:cNvPr>
          <p:cNvSpPr txBox="1">
            <a:spLocks/>
          </p:cNvSpPr>
          <p:nvPr/>
        </p:nvSpPr>
        <p:spPr>
          <a:xfrm>
            <a:off x="779430" y="5631361"/>
            <a:ext cx="6768752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مديرة المدرسة / هند الكعبي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855347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-108520" y="-243408"/>
            <a:ext cx="9252520" cy="710140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920562" y="2060848"/>
            <a:ext cx="8229600" cy="1512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الجلسة القرائية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6FD0A1C-E2E2-4283-B6C2-BE64C9C6AAF8}"/>
              </a:ext>
            </a:extLst>
          </p:cNvPr>
          <p:cNvSpPr txBox="1">
            <a:spLocks/>
          </p:cNvSpPr>
          <p:nvPr/>
        </p:nvSpPr>
        <p:spPr>
          <a:xfrm>
            <a:off x="932333" y="3356992"/>
            <a:ext cx="8229600" cy="1512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النص القرائي 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( بوبي البومة الحكيمة)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022F52-AD2B-471F-9836-313AF0E83C04}"/>
              </a:ext>
            </a:extLst>
          </p:cNvPr>
          <p:cNvSpPr txBox="1"/>
          <p:nvPr/>
        </p:nvSpPr>
        <p:spPr>
          <a:xfrm>
            <a:off x="3960947" y="5376554"/>
            <a:ext cx="214883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10 دقيقة</a:t>
            </a:r>
          </a:p>
        </p:txBody>
      </p:sp>
      <p:pic>
        <p:nvPicPr>
          <p:cNvPr id="6" name="Picture 5" descr="A picture containing timepiece, object&#10;&#10;Description automatically generated">
            <a:extLst>
              <a:ext uri="{FF2B5EF4-FFF2-40B4-BE49-F238E27FC236}">
                <a16:creationId xmlns:a16="http://schemas.microsoft.com/office/drawing/2014/main" id="{A74F8520-BF51-40E7-AE70-E516A75979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654" y="5028425"/>
            <a:ext cx="1152128" cy="120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6109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2B55CA-BB26-424A-87D1-D8D2922850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267" t="19542" r="37339" b="50000"/>
          <a:stretch/>
        </p:blipFill>
        <p:spPr>
          <a:xfrm>
            <a:off x="674557" y="836712"/>
            <a:ext cx="7929891" cy="5472608"/>
          </a:xfrm>
          <a:prstGeom prst="rect">
            <a:avLst/>
          </a:prstGeom>
        </p:spPr>
      </p:pic>
      <p:pic>
        <p:nvPicPr>
          <p:cNvPr id="3" name="Picture 2" descr="A close up&#10;&#10;Description automatically generated">
            <a:extLst>
              <a:ext uri="{FF2B5EF4-FFF2-40B4-BE49-F238E27FC236}">
                <a16:creationId xmlns:a16="http://schemas.microsoft.com/office/drawing/2014/main" id="{D6D95CEF-6121-4D7F-8F5D-15C3FAE44E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94" r="45340" b="15717"/>
          <a:stretch/>
        </p:blipFill>
        <p:spPr>
          <a:xfrm rot="5400000">
            <a:off x="5229200" y="2943200"/>
            <a:ext cx="6858000" cy="971600"/>
          </a:xfrm>
          <a:prstGeom prst="rect">
            <a:avLst/>
          </a:prstGeom>
        </p:spPr>
      </p:pic>
      <p:pic>
        <p:nvPicPr>
          <p:cNvPr id="5" name="Picture 4" descr="A close up&#10;&#10;Description automatically generated">
            <a:extLst>
              <a:ext uri="{FF2B5EF4-FFF2-40B4-BE49-F238E27FC236}">
                <a16:creationId xmlns:a16="http://schemas.microsoft.com/office/drawing/2014/main" id="{DCC1DA31-9BED-49DB-8CE0-76E1467BDD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94" r="45340" b="15717"/>
          <a:stretch/>
        </p:blipFill>
        <p:spPr>
          <a:xfrm rot="16200000">
            <a:off x="-2921496" y="2954443"/>
            <a:ext cx="6858000" cy="971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639198-E517-4B8E-925C-C9F29F5E214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83388">
            <a:off x="885025" y="525630"/>
            <a:ext cx="1362710" cy="131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314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&#10;&#10;Description automatically generated">
            <a:extLst>
              <a:ext uri="{FF2B5EF4-FFF2-40B4-BE49-F238E27FC236}">
                <a16:creationId xmlns:a16="http://schemas.microsoft.com/office/drawing/2014/main" id="{D6D95CEF-6121-4D7F-8F5D-15C3FAE44E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94" r="45340" b="15717"/>
          <a:stretch/>
        </p:blipFill>
        <p:spPr>
          <a:xfrm rot="5400000">
            <a:off x="5229200" y="2943200"/>
            <a:ext cx="6858000" cy="971600"/>
          </a:xfrm>
          <a:prstGeom prst="rect">
            <a:avLst/>
          </a:prstGeom>
        </p:spPr>
      </p:pic>
      <p:pic>
        <p:nvPicPr>
          <p:cNvPr id="5" name="Picture 4" descr="A close up&#10;&#10;Description automatically generated">
            <a:extLst>
              <a:ext uri="{FF2B5EF4-FFF2-40B4-BE49-F238E27FC236}">
                <a16:creationId xmlns:a16="http://schemas.microsoft.com/office/drawing/2014/main" id="{DCC1DA31-9BED-49DB-8CE0-76E1467BDD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94" r="45340" b="15717"/>
          <a:stretch/>
        </p:blipFill>
        <p:spPr>
          <a:xfrm rot="16200000">
            <a:off x="-2921496" y="2954443"/>
            <a:ext cx="6858000" cy="971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639198-E517-4B8E-925C-C9F29F5E214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83388">
            <a:off x="885025" y="525630"/>
            <a:ext cx="1362710" cy="1310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CF1FF4-9BA8-47E2-9A27-BCEB4FB701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708" t="9951" r="34036" b="33490"/>
          <a:stretch/>
        </p:blipFill>
        <p:spPr>
          <a:xfrm>
            <a:off x="2771800" y="278137"/>
            <a:ext cx="4176465" cy="3150863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BE3F0DA-11AA-4DF7-BA54-130E6C5C59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72" t="35859" r="34561" b="55123"/>
          <a:stretch/>
        </p:blipFill>
        <p:spPr bwMode="auto">
          <a:xfrm>
            <a:off x="1235262" y="3992045"/>
            <a:ext cx="6912767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380C42-64F1-4A7C-828F-0E5077F6CC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08869" y="288032"/>
            <a:ext cx="943762" cy="115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26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&#10;&#10;Description automatically generated">
            <a:extLst>
              <a:ext uri="{FF2B5EF4-FFF2-40B4-BE49-F238E27FC236}">
                <a16:creationId xmlns:a16="http://schemas.microsoft.com/office/drawing/2014/main" id="{D6D95CEF-6121-4D7F-8F5D-15C3FAE44E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94" r="45340" b="15717"/>
          <a:stretch/>
        </p:blipFill>
        <p:spPr>
          <a:xfrm rot="5400000">
            <a:off x="5229200" y="2943200"/>
            <a:ext cx="6858000" cy="971600"/>
          </a:xfrm>
          <a:prstGeom prst="rect">
            <a:avLst/>
          </a:prstGeom>
        </p:spPr>
      </p:pic>
      <p:pic>
        <p:nvPicPr>
          <p:cNvPr id="5" name="Picture 4" descr="A close up&#10;&#10;Description automatically generated">
            <a:extLst>
              <a:ext uri="{FF2B5EF4-FFF2-40B4-BE49-F238E27FC236}">
                <a16:creationId xmlns:a16="http://schemas.microsoft.com/office/drawing/2014/main" id="{DCC1DA31-9BED-49DB-8CE0-76E1467BDD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94" r="45340" b="15717"/>
          <a:stretch/>
        </p:blipFill>
        <p:spPr>
          <a:xfrm rot="16200000">
            <a:off x="-2921496" y="2954443"/>
            <a:ext cx="6858000" cy="971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639198-E517-4B8E-925C-C9F29F5E214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83388">
            <a:off x="885025" y="525630"/>
            <a:ext cx="1362710" cy="1310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380C42-64F1-4A7C-828F-0E5077F6CC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8869" y="288032"/>
            <a:ext cx="943762" cy="11582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B83925-35F5-43BA-90FF-02966A91690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187" t="14113" r="38497" b="24503"/>
          <a:stretch/>
        </p:blipFill>
        <p:spPr>
          <a:xfrm>
            <a:off x="2433074" y="797433"/>
            <a:ext cx="4277851" cy="2527385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1E74871D-3D74-4DE1-98BF-5B20EC9A97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7" t="45511" r="35858" b="44058"/>
          <a:stretch/>
        </p:blipFill>
        <p:spPr bwMode="auto">
          <a:xfrm>
            <a:off x="815827" y="3818700"/>
            <a:ext cx="7236804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7117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&#10;&#10;Description automatically generated">
            <a:extLst>
              <a:ext uri="{FF2B5EF4-FFF2-40B4-BE49-F238E27FC236}">
                <a16:creationId xmlns:a16="http://schemas.microsoft.com/office/drawing/2014/main" id="{D6D95CEF-6121-4D7F-8F5D-15C3FAE44E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94" r="45340" b="15717"/>
          <a:stretch/>
        </p:blipFill>
        <p:spPr>
          <a:xfrm rot="5400000">
            <a:off x="5229200" y="2943200"/>
            <a:ext cx="6858000" cy="971600"/>
          </a:xfrm>
          <a:prstGeom prst="rect">
            <a:avLst/>
          </a:prstGeom>
        </p:spPr>
      </p:pic>
      <p:pic>
        <p:nvPicPr>
          <p:cNvPr id="5" name="Picture 4" descr="A close up&#10;&#10;Description automatically generated">
            <a:extLst>
              <a:ext uri="{FF2B5EF4-FFF2-40B4-BE49-F238E27FC236}">
                <a16:creationId xmlns:a16="http://schemas.microsoft.com/office/drawing/2014/main" id="{DCC1DA31-9BED-49DB-8CE0-76E1467BDD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94" r="45340" b="15717"/>
          <a:stretch/>
        </p:blipFill>
        <p:spPr>
          <a:xfrm rot="16200000">
            <a:off x="-2921496" y="2954443"/>
            <a:ext cx="6858000" cy="971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639198-E517-4B8E-925C-C9F29F5E214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83388">
            <a:off x="885025" y="525630"/>
            <a:ext cx="1362710" cy="1310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380C42-64F1-4A7C-828F-0E5077F6CC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8869" y="288032"/>
            <a:ext cx="943762" cy="11582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149351-5D47-4DC2-8D70-C08F439D693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514" t="10571" r="34999" b="29020"/>
          <a:stretch/>
        </p:blipFill>
        <p:spPr>
          <a:xfrm>
            <a:off x="2310437" y="1201166"/>
            <a:ext cx="4738548" cy="307728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0A0679A-97F0-4BCA-9589-D455B08982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38" t="55943" r="34561" b="31762"/>
          <a:stretch/>
        </p:blipFill>
        <p:spPr bwMode="auto">
          <a:xfrm>
            <a:off x="1259632" y="4581128"/>
            <a:ext cx="6912768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795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&#10;&#10;Description automatically generated">
            <a:extLst>
              <a:ext uri="{FF2B5EF4-FFF2-40B4-BE49-F238E27FC236}">
                <a16:creationId xmlns:a16="http://schemas.microsoft.com/office/drawing/2014/main" id="{D6D95CEF-6121-4D7F-8F5D-15C3FAE44E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94" r="45340" b="15717"/>
          <a:stretch/>
        </p:blipFill>
        <p:spPr>
          <a:xfrm rot="5400000">
            <a:off x="5229200" y="2943200"/>
            <a:ext cx="6858000" cy="971600"/>
          </a:xfrm>
          <a:prstGeom prst="rect">
            <a:avLst/>
          </a:prstGeom>
        </p:spPr>
      </p:pic>
      <p:pic>
        <p:nvPicPr>
          <p:cNvPr id="5" name="Picture 4" descr="A close up&#10;&#10;Description automatically generated">
            <a:extLst>
              <a:ext uri="{FF2B5EF4-FFF2-40B4-BE49-F238E27FC236}">
                <a16:creationId xmlns:a16="http://schemas.microsoft.com/office/drawing/2014/main" id="{DCC1DA31-9BED-49DB-8CE0-76E1467BDD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94" r="45340" b="15717"/>
          <a:stretch/>
        </p:blipFill>
        <p:spPr>
          <a:xfrm rot="16200000">
            <a:off x="-2921496" y="2954443"/>
            <a:ext cx="6858000" cy="971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639198-E517-4B8E-925C-C9F29F5E214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83388">
            <a:off x="885025" y="525630"/>
            <a:ext cx="1362710" cy="1310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380C42-64F1-4A7C-828F-0E5077F6CC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8869" y="288032"/>
            <a:ext cx="943762" cy="11582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729BFF-7E5C-44C5-9CB7-1F24F5C372B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548" t="10734" r="35229" b="23542"/>
          <a:stretch/>
        </p:blipFill>
        <p:spPr>
          <a:xfrm>
            <a:off x="2551049" y="1180950"/>
            <a:ext cx="4393081" cy="284727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BE0B741-6B8E-45DD-9A20-777200CDA9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67" t="68254" r="34561" b="19467"/>
          <a:stretch/>
        </p:blipFill>
        <p:spPr bwMode="auto">
          <a:xfrm>
            <a:off x="1367644" y="4221088"/>
            <a:ext cx="6408712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7580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&#10;&#10;Description automatically generated">
            <a:extLst>
              <a:ext uri="{FF2B5EF4-FFF2-40B4-BE49-F238E27FC236}">
                <a16:creationId xmlns:a16="http://schemas.microsoft.com/office/drawing/2014/main" id="{D6D95CEF-6121-4D7F-8F5D-15C3FAE44E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94" r="45340" b="15717"/>
          <a:stretch/>
        </p:blipFill>
        <p:spPr>
          <a:xfrm rot="5400000">
            <a:off x="5229200" y="2943200"/>
            <a:ext cx="6858000" cy="971600"/>
          </a:xfrm>
          <a:prstGeom prst="rect">
            <a:avLst/>
          </a:prstGeom>
        </p:spPr>
      </p:pic>
      <p:pic>
        <p:nvPicPr>
          <p:cNvPr id="5" name="Picture 4" descr="A close up&#10;&#10;Description automatically generated">
            <a:extLst>
              <a:ext uri="{FF2B5EF4-FFF2-40B4-BE49-F238E27FC236}">
                <a16:creationId xmlns:a16="http://schemas.microsoft.com/office/drawing/2014/main" id="{DCC1DA31-9BED-49DB-8CE0-76E1467BDD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94" r="45340" b="15717"/>
          <a:stretch/>
        </p:blipFill>
        <p:spPr>
          <a:xfrm rot="16200000">
            <a:off x="-2921496" y="2954443"/>
            <a:ext cx="6858000" cy="971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639198-E517-4B8E-925C-C9F29F5E214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83388">
            <a:off x="885025" y="525630"/>
            <a:ext cx="1362710" cy="1310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380C42-64F1-4A7C-828F-0E5077F6CC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8869" y="288032"/>
            <a:ext cx="943762" cy="1158252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16AA0CEF-B9E6-4843-8DD1-8BED1F1D17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10" t="47132" r="35310" b="27066"/>
          <a:stretch/>
        </p:blipFill>
        <p:spPr bwMode="auto">
          <a:xfrm>
            <a:off x="1650530" y="1916832"/>
            <a:ext cx="6402101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380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-108520" y="-243408"/>
            <a:ext cx="9252520" cy="710140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115616" y="2761457"/>
            <a:ext cx="8229600" cy="18415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صوت الحرف مع </a:t>
            </a:r>
            <a:r>
              <a:rPr lang="ar-AE" sz="4800" b="1" dirty="0">
                <a:latin typeface="Calibri"/>
                <a:cs typeface="Arial" panose="020B0604020202020204" pitchFamily="34" charset="0"/>
              </a:rPr>
              <a:t>الحركات الطويلة</a:t>
            </a:r>
            <a:endParaRPr kumimoji="0" lang="ar-AE" sz="4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5400" b="1" dirty="0" err="1">
                <a:solidFill>
                  <a:srgbClr val="0070C0"/>
                </a:solidFill>
                <a:latin typeface="Calibri"/>
                <a:cs typeface="Arial" panose="020B0604020202020204" pitchFamily="34" charset="0"/>
              </a:rPr>
              <a:t>با</a:t>
            </a:r>
            <a:r>
              <a:rPr lang="ar-AE" sz="5400" b="1" dirty="0">
                <a:solidFill>
                  <a:srgbClr val="0070C0"/>
                </a:solidFill>
                <a:latin typeface="Calibri"/>
                <a:cs typeface="Arial" panose="020B0604020202020204" pitchFamily="34" charset="0"/>
              </a:rPr>
              <a:t> ، بو ، بي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55775A-E35A-4227-BA57-DA358E7B9484}"/>
              </a:ext>
            </a:extLst>
          </p:cNvPr>
          <p:cNvSpPr txBox="1"/>
          <p:nvPr/>
        </p:nvSpPr>
        <p:spPr>
          <a:xfrm>
            <a:off x="3960947" y="5457418"/>
            <a:ext cx="214883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8 دقائق</a:t>
            </a:r>
          </a:p>
        </p:txBody>
      </p:sp>
      <p:pic>
        <p:nvPicPr>
          <p:cNvPr id="8" name="Picture 7" descr="A picture containing timepiece, object&#10;&#10;Description automatically generated">
            <a:extLst>
              <a:ext uri="{FF2B5EF4-FFF2-40B4-BE49-F238E27FC236}">
                <a16:creationId xmlns:a16="http://schemas.microsoft.com/office/drawing/2014/main" id="{F041E05F-B229-4D8E-A666-E0EE630063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5012120"/>
            <a:ext cx="1152128" cy="120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7479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3000" r="-2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2">
            <a:extLst>
              <a:ext uri="{FF2B5EF4-FFF2-40B4-BE49-F238E27FC236}">
                <a16:creationId xmlns:a16="http://schemas.microsoft.com/office/drawing/2014/main" id="{042FAF12-E513-4FFB-98B2-ACF846FBFF32}"/>
              </a:ext>
            </a:extLst>
          </p:cNvPr>
          <p:cNvSpPr/>
          <p:nvPr/>
        </p:nvSpPr>
        <p:spPr>
          <a:xfrm>
            <a:off x="5505276" y="1663916"/>
            <a:ext cx="1912703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700" b="1" i="0" u="none" strike="noStrike" kern="1200" cap="none" spc="0" normalizeH="0" baseline="0" noProof="0" dirty="0">
                <a:ln w="18000">
                  <a:solidFill>
                    <a:srgbClr val="ED7D31">
                      <a:satMod val="140000"/>
                    </a:srgbClr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بـ</a:t>
            </a:r>
            <a:endParaRPr kumimoji="0" lang="ar-SA" sz="28700" b="1" i="0" u="none" strike="noStrike" kern="1200" cap="none" spc="0" normalizeH="0" baseline="0" noProof="0" dirty="0">
              <a:ln w="18000">
                <a:solidFill>
                  <a:srgbClr val="ED7D31">
                    <a:satMod val="140000"/>
                  </a:srgbClr>
                </a:solidFill>
                <a:prstDash val="solid"/>
                <a:miter lim="800000"/>
              </a:ln>
              <a:solidFill>
                <a:prstClr val="black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ستطيل 2">
            <a:extLst>
              <a:ext uri="{FF2B5EF4-FFF2-40B4-BE49-F238E27FC236}">
                <a16:creationId xmlns:a16="http://schemas.microsoft.com/office/drawing/2014/main" id="{7C23BBA9-60F1-4F25-8112-C31364D0915D}"/>
              </a:ext>
            </a:extLst>
          </p:cNvPr>
          <p:cNvSpPr/>
          <p:nvPr/>
        </p:nvSpPr>
        <p:spPr>
          <a:xfrm>
            <a:off x="1899603" y="2490331"/>
            <a:ext cx="1845377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700" b="1" i="0" u="none" strike="noStrike" kern="1200" cap="none" spc="0" normalizeH="0" baseline="0" noProof="0" dirty="0">
                <a:ln w="18000">
                  <a:solidFill>
                    <a:srgbClr val="ED7D31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و</a:t>
            </a:r>
            <a:endParaRPr kumimoji="0" lang="ar-SA" sz="28700" b="1" i="0" u="none" strike="noStrike" kern="1200" cap="none" spc="0" normalizeH="0" baseline="0" noProof="0" dirty="0">
              <a:ln w="18000">
                <a:solidFill>
                  <a:srgbClr val="ED7D31">
                    <a:satMod val="14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2B8F90-1471-4394-9113-F99DF1873E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43004" r="39010" b="41507"/>
          <a:stretch/>
        </p:blipFill>
        <p:spPr>
          <a:xfrm>
            <a:off x="5676337" y="2016475"/>
            <a:ext cx="1736835" cy="137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24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7037E-6 L -0.11632 3.7037E-6 C -0.16841 3.7037E-6 -0.23247 0.03495 -0.23247 0.06342 L -0.23247 0.12685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32" y="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3000" r="-2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 2">
            <a:extLst>
              <a:ext uri="{FF2B5EF4-FFF2-40B4-BE49-F238E27FC236}">
                <a16:creationId xmlns:a16="http://schemas.microsoft.com/office/drawing/2014/main" id="{042FAF12-E513-4FFB-98B2-ACF846FBFF32}"/>
              </a:ext>
            </a:extLst>
          </p:cNvPr>
          <p:cNvSpPr/>
          <p:nvPr/>
        </p:nvSpPr>
        <p:spPr>
          <a:xfrm>
            <a:off x="5505276" y="1663916"/>
            <a:ext cx="1912703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700" b="1" i="0" u="none" strike="noStrike" kern="1200" cap="none" spc="0" normalizeH="0" baseline="0" noProof="0" dirty="0">
                <a:ln w="18000">
                  <a:solidFill>
                    <a:srgbClr val="ED7D31">
                      <a:satMod val="140000"/>
                    </a:srgbClr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بـ</a:t>
            </a:r>
            <a:endParaRPr kumimoji="0" lang="ar-SA" sz="28700" b="1" i="0" u="none" strike="noStrike" kern="1200" cap="none" spc="0" normalizeH="0" baseline="0" noProof="0" dirty="0">
              <a:ln w="18000">
                <a:solidFill>
                  <a:srgbClr val="ED7D31">
                    <a:satMod val="140000"/>
                  </a:srgbClr>
                </a:solidFill>
                <a:prstDash val="solid"/>
                <a:miter lim="800000"/>
              </a:ln>
              <a:solidFill>
                <a:prstClr val="black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مستطيل 2">
            <a:extLst>
              <a:ext uri="{FF2B5EF4-FFF2-40B4-BE49-F238E27FC236}">
                <a16:creationId xmlns:a16="http://schemas.microsoft.com/office/drawing/2014/main" id="{7C23BBA9-60F1-4F25-8112-C31364D0915D}"/>
              </a:ext>
            </a:extLst>
          </p:cNvPr>
          <p:cNvSpPr/>
          <p:nvPr/>
        </p:nvSpPr>
        <p:spPr>
          <a:xfrm>
            <a:off x="1934068" y="2536511"/>
            <a:ext cx="1776448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700" b="1" i="0" u="none" strike="noStrike" kern="1200" cap="none" spc="0" normalizeH="0" baseline="0" noProof="0" dirty="0">
                <a:ln w="18000">
                  <a:solidFill>
                    <a:srgbClr val="ED7D31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ـا</a:t>
            </a:r>
            <a:endParaRPr kumimoji="0" lang="ar-SA" sz="28700" b="1" i="0" u="none" strike="noStrike" kern="1200" cap="none" spc="0" normalizeH="0" baseline="0" noProof="0" dirty="0">
              <a:ln w="18000">
                <a:solidFill>
                  <a:srgbClr val="ED7D31">
                    <a:satMod val="14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A03A94-4900-44A6-B538-2024C22CFF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496" t="38515" r="56263" b="48608"/>
          <a:stretch/>
        </p:blipFill>
        <p:spPr>
          <a:xfrm>
            <a:off x="5433486" y="1531638"/>
            <a:ext cx="1984493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86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7037E-6 L -0.11632 3.7037E-6 C -0.16841 3.7037E-6 -0.23247 0.03495 -0.23247 0.06342 L -0.23247 0.12685 " pathEditMode="relative" rAng="0" ptsTypes="AAAA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32" y="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4000" r="-8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821FB6F-7AC9-4421-9716-D3C82BA20E4C}"/>
              </a:ext>
            </a:extLst>
          </p:cNvPr>
          <p:cNvSpPr txBox="1">
            <a:spLocks/>
          </p:cNvSpPr>
          <p:nvPr/>
        </p:nvSpPr>
        <p:spPr>
          <a:xfrm>
            <a:off x="611560" y="194862"/>
            <a:ext cx="5976664" cy="324860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6858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95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اليــوم  :</a:t>
            </a:r>
            <a:endParaRPr kumimoji="0" lang="ar-AE" sz="4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  <a:p>
            <a:pPr marL="0" marR="0" lvl="0" indent="0" algn="r" defTabSz="6858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95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التاريخ :</a:t>
            </a:r>
            <a:endParaRPr kumimoji="0" lang="en-US" sz="4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4647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3000" r="-2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مستطيل 1">
            <a:extLst>
              <a:ext uri="{FF2B5EF4-FFF2-40B4-BE49-F238E27FC236}">
                <a16:creationId xmlns:a16="http://schemas.microsoft.com/office/drawing/2014/main" id="{78EDAFF0-FB73-4701-AAC2-BB2665EDA41D}"/>
              </a:ext>
            </a:extLst>
          </p:cNvPr>
          <p:cNvSpPr/>
          <p:nvPr/>
        </p:nvSpPr>
        <p:spPr>
          <a:xfrm>
            <a:off x="5617305" y="621733"/>
            <a:ext cx="1184940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6600" b="1" i="0" u="none" strike="noStrike" kern="1200" cap="none" spc="0" normalizeH="0" baseline="0" noProof="0" dirty="0">
                <a:ln w="18000">
                  <a:solidFill>
                    <a:srgbClr val="ED7D31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بَـ</a:t>
            </a:r>
            <a:endParaRPr kumimoji="0" lang="ar-SA" sz="16600" b="1" i="0" u="none" strike="noStrike" kern="1200" cap="none" spc="0" normalizeH="0" baseline="0" noProof="0" dirty="0">
              <a:ln w="18000">
                <a:solidFill>
                  <a:srgbClr val="ED7D31">
                    <a:satMod val="14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4" name="رابط كسهم مستقيم 3">
            <a:extLst>
              <a:ext uri="{FF2B5EF4-FFF2-40B4-BE49-F238E27FC236}">
                <a16:creationId xmlns:a16="http://schemas.microsoft.com/office/drawing/2014/main" id="{2E9F7AE5-F6FB-4662-9D6A-AF37C679903A}"/>
              </a:ext>
            </a:extLst>
          </p:cNvPr>
          <p:cNvCxnSpPr/>
          <p:nvPr/>
        </p:nvCxnSpPr>
        <p:spPr>
          <a:xfrm flipH="1">
            <a:off x="3599892" y="2304167"/>
            <a:ext cx="1944216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مستطيل 5">
            <a:extLst>
              <a:ext uri="{FF2B5EF4-FFF2-40B4-BE49-F238E27FC236}">
                <a16:creationId xmlns:a16="http://schemas.microsoft.com/office/drawing/2014/main" id="{61A630C3-D924-4BD0-9B04-63A88A252E42}"/>
              </a:ext>
            </a:extLst>
          </p:cNvPr>
          <p:cNvSpPr/>
          <p:nvPr/>
        </p:nvSpPr>
        <p:spPr>
          <a:xfrm>
            <a:off x="1843222" y="537383"/>
            <a:ext cx="1683473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6600" b="1" i="0" u="none" strike="noStrike" kern="1200" cap="none" spc="0" normalizeH="0" baseline="0" noProof="0" dirty="0" err="1">
                <a:ln w="18000">
                  <a:solidFill>
                    <a:srgbClr val="ED7D31">
                      <a:satMod val="140000"/>
                    </a:srgbClr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ب</a:t>
            </a:r>
            <a:r>
              <a:rPr kumimoji="0" lang="ar-AE" sz="16600" b="1" i="0" u="none" strike="noStrike" kern="1200" cap="none" spc="0" normalizeH="0" baseline="0" noProof="0" dirty="0" err="1">
                <a:ln w="18000">
                  <a:solidFill>
                    <a:srgbClr val="ED7D31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ـا</a:t>
            </a:r>
            <a:endParaRPr kumimoji="0" lang="ar-SA" sz="16600" b="1" i="0" u="none" strike="noStrike" kern="1200" cap="none" spc="0" normalizeH="0" baseline="0" noProof="0" dirty="0">
              <a:ln w="18000">
                <a:solidFill>
                  <a:srgbClr val="ED7D31">
                    <a:satMod val="14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مستطيل 1">
            <a:extLst>
              <a:ext uri="{FF2B5EF4-FFF2-40B4-BE49-F238E27FC236}">
                <a16:creationId xmlns:a16="http://schemas.microsoft.com/office/drawing/2014/main" id="{70734E6E-C567-437C-BEB1-9CB783E6DD99}"/>
              </a:ext>
            </a:extLst>
          </p:cNvPr>
          <p:cNvSpPr/>
          <p:nvPr/>
        </p:nvSpPr>
        <p:spPr>
          <a:xfrm>
            <a:off x="5617305" y="2981624"/>
            <a:ext cx="1184940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6600" b="1" i="0" u="none" strike="noStrike" kern="1200" cap="none" spc="0" normalizeH="0" baseline="0" noProof="0" dirty="0">
                <a:ln w="18000">
                  <a:solidFill>
                    <a:srgbClr val="ED7D31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بُـ</a:t>
            </a:r>
            <a:endParaRPr kumimoji="0" lang="ar-SA" sz="16600" b="1" i="0" u="none" strike="noStrike" kern="1200" cap="none" spc="0" normalizeH="0" baseline="0" noProof="0" dirty="0">
              <a:ln w="18000">
                <a:solidFill>
                  <a:srgbClr val="ED7D31">
                    <a:satMod val="14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7" name="رابط كسهم مستقيم 3">
            <a:extLst>
              <a:ext uri="{FF2B5EF4-FFF2-40B4-BE49-F238E27FC236}">
                <a16:creationId xmlns:a16="http://schemas.microsoft.com/office/drawing/2014/main" id="{AE65B91F-30B5-4690-8B3D-5AA9EDFB6CF7}"/>
              </a:ext>
            </a:extLst>
          </p:cNvPr>
          <p:cNvCxnSpPr/>
          <p:nvPr/>
        </p:nvCxnSpPr>
        <p:spPr>
          <a:xfrm flipH="1">
            <a:off x="3599892" y="4664058"/>
            <a:ext cx="1944216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مستطيل 5">
            <a:extLst>
              <a:ext uri="{FF2B5EF4-FFF2-40B4-BE49-F238E27FC236}">
                <a16:creationId xmlns:a16="http://schemas.microsoft.com/office/drawing/2014/main" id="{43F29D71-57AD-4BDC-9CA8-A028F8D598DE}"/>
              </a:ext>
            </a:extLst>
          </p:cNvPr>
          <p:cNvSpPr/>
          <p:nvPr/>
        </p:nvSpPr>
        <p:spPr>
          <a:xfrm>
            <a:off x="1612389" y="2897274"/>
            <a:ext cx="2145139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6600" b="1" i="0" u="none" strike="noStrike" kern="1200" cap="none" spc="0" normalizeH="0" baseline="0" noProof="0" dirty="0">
                <a:ln w="18000">
                  <a:solidFill>
                    <a:srgbClr val="ED7D31">
                      <a:satMod val="140000"/>
                    </a:srgbClr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ب</a:t>
            </a:r>
            <a:r>
              <a:rPr kumimoji="0" lang="ar-AE" sz="16600" b="1" i="0" u="none" strike="noStrike" kern="1200" cap="none" spc="0" normalizeH="0" baseline="0" noProof="0" dirty="0">
                <a:ln w="18000">
                  <a:solidFill>
                    <a:srgbClr val="ED7D31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ـو</a:t>
            </a:r>
            <a:endParaRPr kumimoji="0" lang="ar-SA" sz="16600" b="1" i="0" u="none" strike="noStrike" kern="1200" cap="none" spc="0" normalizeH="0" baseline="0" noProof="0" dirty="0">
              <a:ln w="18000">
                <a:solidFill>
                  <a:srgbClr val="ED7D31">
                    <a:satMod val="14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6248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3000" r="-2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FB1905-D3E2-4038-BE44-BA70D73FF9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12" t="38597" r="56715" b="34961"/>
          <a:stretch/>
        </p:blipFill>
        <p:spPr>
          <a:xfrm>
            <a:off x="1793551" y="1557701"/>
            <a:ext cx="2272145" cy="16812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7013A3-488F-4153-A87E-A59BCAC65B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619" t="40108" r="42731" b="35021"/>
          <a:stretch/>
        </p:blipFill>
        <p:spPr>
          <a:xfrm>
            <a:off x="4907314" y="1405978"/>
            <a:ext cx="2600017" cy="160045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32C7BA3-C429-462F-9FAB-12B18B24007A}"/>
              </a:ext>
            </a:extLst>
          </p:cNvPr>
          <p:cNvSpPr/>
          <p:nvPr/>
        </p:nvSpPr>
        <p:spPr>
          <a:xfrm>
            <a:off x="1879677" y="682901"/>
            <a:ext cx="5668635" cy="8654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Calibri" panose="020F0502020204030204"/>
                <a:ea typeface="+mn-ea"/>
                <a:cs typeface="Akhbar MT" pitchFamily="2" charset="-78"/>
              </a:rPr>
              <a:t>أستمع و أميز الصوت الطويل من القصير لحرف ب</a:t>
            </a:r>
            <a:endParaRPr kumimoji="0" lang="en-US" sz="48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Calibri" panose="020F0502020204030204"/>
              <a:ea typeface="+mn-ea"/>
              <a:cs typeface="Akhbar MT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D4CAE2-0CF9-465D-960B-7DB11B921288}"/>
              </a:ext>
            </a:extLst>
          </p:cNvPr>
          <p:cNvSpPr txBox="1"/>
          <p:nvPr/>
        </p:nvSpPr>
        <p:spPr>
          <a:xfrm>
            <a:off x="5435502" y="2921167"/>
            <a:ext cx="17469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بُ</a:t>
            </a:r>
            <a:r>
              <a:rPr kumimoji="0" lang="ar-AE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ــذورٌ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678E65-FD2B-4512-8D06-85A637EDDEFE}"/>
              </a:ext>
            </a:extLst>
          </p:cNvPr>
          <p:cNvSpPr txBox="1"/>
          <p:nvPr/>
        </p:nvSpPr>
        <p:spPr>
          <a:xfrm>
            <a:off x="6498661" y="2921167"/>
            <a:ext cx="17469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بُـ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DC9429-10BD-48C9-862B-A281C2D420DA}"/>
              </a:ext>
            </a:extLst>
          </p:cNvPr>
          <p:cNvSpPr txBox="1"/>
          <p:nvPr/>
        </p:nvSpPr>
        <p:spPr>
          <a:xfrm>
            <a:off x="2157956" y="3006436"/>
            <a:ext cx="17469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بو</a:t>
            </a:r>
            <a:r>
              <a:rPr kumimoji="0" lang="ar-AE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مَـةٌ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4450A9-6A7C-4D6C-AF06-F516C9B779A3}"/>
              </a:ext>
            </a:extLst>
          </p:cNvPr>
          <p:cNvSpPr txBox="1"/>
          <p:nvPr/>
        </p:nvSpPr>
        <p:spPr>
          <a:xfrm>
            <a:off x="2920642" y="3006435"/>
            <a:ext cx="17469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بو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021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11022E-16 L -5.55556E-7 0.2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3000" r="-2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2D4CAE2-0CF9-465D-960B-7DB11B921288}"/>
              </a:ext>
            </a:extLst>
          </p:cNvPr>
          <p:cNvSpPr txBox="1"/>
          <p:nvPr/>
        </p:nvSpPr>
        <p:spPr>
          <a:xfrm>
            <a:off x="5723000" y="2944259"/>
            <a:ext cx="17469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بَـ</a:t>
            </a:r>
            <a:r>
              <a:rPr kumimoji="0" lang="ar-AE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لَـح</a:t>
            </a:r>
            <a:r>
              <a:rPr kumimoji="0" lang="ar-AE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َ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678E65-FD2B-4512-8D06-85A637EDDEFE}"/>
              </a:ext>
            </a:extLst>
          </p:cNvPr>
          <p:cNvSpPr txBox="1"/>
          <p:nvPr/>
        </p:nvSpPr>
        <p:spPr>
          <a:xfrm>
            <a:off x="6498661" y="2948875"/>
            <a:ext cx="17469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بَـ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DC9429-10BD-48C9-862B-A281C2D420DA}"/>
              </a:ext>
            </a:extLst>
          </p:cNvPr>
          <p:cNvSpPr txBox="1"/>
          <p:nvPr/>
        </p:nvSpPr>
        <p:spPr>
          <a:xfrm>
            <a:off x="2095974" y="2948539"/>
            <a:ext cx="17469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با</a:t>
            </a:r>
            <a:r>
              <a:rPr kumimoji="0" lang="ar-AE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ب</a:t>
            </a:r>
            <a:r>
              <a:rPr kumimoji="0" lang="ar-AE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ٌ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4450A9-6A7C-4D6C-AF06-F516C9B779A3}"/>
              </a:ext>
            </a:extLst>
          </p:cNvPr>
          <p:cNvSpPr txBox="1"/>
          <p:nvPr/>
        </p:nvSpPr>
        <p:spPr>
          <a:xfrm>
            <a:off x="2595612" y="2944259"/>
            <a:ext cx="17469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با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717E2C-9E1B-4FD0-8521-E0FB81E74C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919" t="31502" r="56667" b="51365"/>
          <a:stretch/>
        </p:blipFill>
        <p:spPr>
          <a:xfrm>
            <a:off x="1958857" y="1401641"/>
            <a:ext cx="1510214" cy="15351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011E52-1334-4715-8D35-DEB6BF5AEF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715" t="35937" r="38007" b="51982"/>
          <a:stretch/>
        </p:blipFill>
        <p:spPr>
          <a:xfrm>
            <a:off x="5058017" y="1921164"/>
            <a:ext cx="2881287" cy="101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55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81481E-6 L 0 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7.40741E-7 L -2.77778E-7 0.2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t="-4000" r="-2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82A7215-7C63-4397-9B70-25627FA4C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02511" y="1760091"/>
            <a:ext cx="2256638" cy="34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810A87-CA48-41E3-86DF-2DC151511AA7}"/>
              </a:ext>
            </a:extLst>
          </p:cNvPr>
          <p:cNvSpPr txBox="1"/>
          <p:nvPr/>
        </p:nvSpPr>
        <p:spPr>
          <a:xfrm>
            <a:off x="2451684" y="1848064"/>
            <a:ext cx="73823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بٌ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dalus" panose="02020603050405020304" pitchFamily="18" charset="-78"/>
              <a:ea typeface="+mn-ea"/>
              <a:cs typeface="Andalus" panose="02020603050405020304" pitchFamily="18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C5018A-16AD-4D83-A758-1A5EE2FCEF74}"/>
              </a:ext>
            </a:extLst>
          </p:cNvPr>
          <p:cNvSpPr txBox="1"/>
          <p:nvPr/>
        </p:nvSpPr>
        <p:spPr>
          <a:xfrm>
            <a:off x="3681370" y="1218433"/>
            <a:ext cx="738231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9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با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ndalus" panose="02020603050405020304" pitchFamily="18" charset="-78"/>
              <a:ea typeface="+mn-ea"/>
              <a:cs typeface="Andalus" panose="02020603050405020304" pitchFamily="18" charset="-78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040BF3E-2306-4C14-A64D-F2764C796E15}"/>
              </a:ext>
            </a:extLst>
          </p:cNvPr>
          <p:cNvSpPr/>
          <p:nvPr/>
        </p:nvSpPr>
        <p:spPr>
          <a:xfrm>
            <a:off x="3054991" y="4261607"/>
            <a:ext cx="1517009" cy="158552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با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B023F0E-4FCB-42E1-8D27-8C5DD00A19F6}"/>
              </a:ext>
            </a:extLst>
          </p:cNvPr>
          <p:cNvSpPr/>
          <p:nvPr/>
        </p:nvSpPr>
        <p:spPr>
          <a:xfrm>
            <a:off x="1333850" y="4261607"/>
            <a:ext cx="1517009" cy="1585520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بو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985C0E2-7E0B-4ABE-A105-BAD3D194CC9D}"/>
              </a:ext>
            </a:extLst>
          </p:cNvPr>
          <p:cNvSpPr/>
          <p:nvPr/>
        </p:nvSpPr>
        <p:spPr>
          <a:xfrm>
            <a:off x="3054991" y="4261607"/>
            <a:ext cx="1517009" cy="158552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با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B46F4AF-6F19-4BC1-B860-08FE77D47069}"/>
              </a:ext>
            </a:extLst>
          </p:cNvPr>
          <p:cNvCxnSpPr/>
          <p:nvPr/>
        </p:nvCxnSpPr>
        <p:spPr>
          <a:xfrm flipH="1">
            <a:off x="989901" y="3269462"/>
            <a:ext cx="4605556" cy="6096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B72D5DB-44D6-45BD-9CF7-4E872C1D47DD}"/>
              </a:ext>
            </a:extLst>
          </p:cNvPr>
          <p:cNvSpPr txBox="1"/>
          <p:nvPr/>
        </p:nvSpPr>
        <p:spPr>
          <a:xfrm>
            <a:off x="2339654" y="696972"/>
            <a:ext cx="7331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حدد الصوت الطويل المناسب :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ndalus" panose="02020603050405020304" pitchFamily="18" charset="-78"/>
              <a:ea typeface="+mn-ea"/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359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____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t="-3000" r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519D8FF-C2E4-43BB-B3F2-715C423F2471}"/>
              </a:ext>
            </a:extLst>
          </p:cNvPr>
          <p:cNvSpPr txBox="1"/>
          <p:nvPr/>
        </p:nvSpPr>
        <p:spPr>
          <a:xfrm>
            <a:off x="2339654" y="696972"/>
            <a:ext cx="7331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حدد الصوت الطويل المناسب :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ndalus" panose="02020603050405020304" pitchFamily="18" charset="-78"/>
              <a:ea typeface="+mn-ea"/>
              <a:cs typeface="Andalus" panose="02020603050405020304" pitchFamily="18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810A87-CA48-41E3-86DF-2DC151511AA7}"/>
              </a:ext>
            </a:extLst>
          </p:cNvPr>
          <p:cNvSpPr txBox="1"/>
          <p:nvPr/>
        </p:nvSpPr>
        <p:spPr>
          <a:xfrm>
            <a:off x="1175856" y="1315676"/>
            <a:ext cx="2327596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9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مَةٌ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dalus" panose="02020603050405020304" pitchFamily="18" charset="-78"/>
              <a:ea typeface="+mn-ea"/>
              <a:cs typeface="Andalus" panose="02020603050405020304" pitchFamily="18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C5018A-16AD-4D83-A758-1A5EE2FCEF74}"/>
              </a:ext>
            </a:extLst>
          </p:cNvPr>
          <p:cNvSpPr txBox="1"/>
          <p:nvPr/>
        </p:nvSpPr>
        <p:spPr>
          <a:xfrm>
            <a:off x="3405930" y="1201655"/>
            <a:ext cx="738231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9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بو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ndalus" panose="02020603050405020304" pitchFamily="18" charset="-78"/>
              <a:ea typeface="+mn-ea"/>
              <a:cs typeface="Andalus" panose="02020603050405020304" pitchFamily="18" charset="-78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040BF3E-2306-4C14-A64D-F2764C796E15}"/>
              </a:ext>
            </a:extLst>
          </p:cNvPr>
          <p:cNvSpPr/>
          <p:nvPr/>
        </p:nvSpPr>
        <p:spPr>
          <a:xfrm>
            <a:off x="3054991" y="4261607"/>
            <a:ext cx="1517009" cy="1585520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با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B023F0E-4FCB-42E1-8D27-8C5DD00A19F6}"/>
              </a:ext>
            </a:extLst>
          </p:cNvPr>
          <p:cNvSpPr/>
          <p:nvPr/>
        </p:nvSpPr>
        <p:spPr>
          <a:xfrm>
            <a:off x="1333850" y="4261607"/>
            <a:ext cx="1517009" cy="1585520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بو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985C0E2-7E0B-4ABE-A105-BAD3D194CC9D}"/>
              </a:ext>
            </a:extLst>
          </p:cNvPr>
          <p:cNvSpPr/>
          <p:nvPr/>
        </p:nvSpPr>
        <p:spPr>
          <a:xfrm>
            <a:off x="1333850" y="4247605"/>
            <a:ext cx="1517009" cy="158552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بو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B46F4AF-6F19-4BC1-B860-08FE77D47069}"/>
              </a:ext>
            </a:extLst>
          </p:cNvPr>
          <p:cNvCxnSpPr/>
          <p:nvPr/>
        </p:nvCxnSpPr>
        <p:spPr>
          <a:xfrm flipH="1">
            <a:off x="989901" y="3269462"/>
            <a:ext cx="4605556" cy="6096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974FEAB2-1876-49CB-B139-6C5FE9426B3A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489" y="1937314"/>
            <a:ext cx="2427565" cy="266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49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إجابه 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4000" r="-2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A93890-6BB8-4DE8-A23B-BDFBBD6F1D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394" t="14399" r="31717" b="19877"/>
          <a:stretch/>
        </p:blipFill>
        <p:spPr>
          <a:xfrm>
            <a:off x="1979712" y="1590334"/>
            <a:ext cx="5544616" cy="432748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F7A8E11-7997-4087-ABF0-73A02BA9E3E5}"/>
              </a:ext>
            </a:extLst>
          </p:cNvPr>
          <p:cNvSpPr/>
          <p:nvPr/>
        </p:nvSpPr>
        <p:spPr>
          <a:xfrm>
            <a:off x="575556" y="661530"/>
            <a:ext cx="7992887" cy="8654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khbar MT" pitchFamily="2" charset="-78"/>
              </a:rPr>
              <a:t>أضع دائرة     حول الصوت القصير لحرف الباء ومربعا       حول الصوت الطويل</a:t>
            </a:r>
            <a:endParaRPr kumimoji="0" lang="en-US" sz="44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Akhbar MT" pitchFamily="2" charset="-78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807B0D1-5D5D-4E2A-8CC2-6389CC115400}"/>
              </a:ext>
            </a:extLst>
          </p:cNvPr>
          <p:cNvSpPr/>
          <p:nvPr/>
        </p:nvSpPr>
        <p:spPr>
          <a:xfrm>
            <a:off x="3879123" y="1867715"/>
            <a:ext cx="424873" cy="56013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192F6C2-B0BD-4011-919D-C09B8C9BEABA}"/>
              </a:ext>
            </a:extLst>
          </p:cNvPr>
          <p:cNvSpPr/>
          <p:nvPr/>
        </p:nvSpPr>
        <p:spPr>
          <a:xfrm>
            <a:off x="5364089" y="2685856"/>
            <a:ext cx="648072" cy="65520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48A9E83-B181-4296-824C-34F0A11CB18E}"/>
              </a:ext>
            </a:extLst>
          </p:cNvPr>
          <p:cNvSpPr/>
          <p:nvPr/>
        </p:nvSpPr>
        <p:spPr>
          <a:xfrm>
            <a:off x="3059832" y="2701785"/>
            <a:ext cx="496882" cy="65520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D0E8EDA-FE60-456B-A234-F8F391FE9CED}"/>
              </a:ext>
            </a:extLst>
          </p:cNvPr>
          <p:cNvSpPr/>
          <p:nvPr/>
        </p:nvSpPr>
        <p:spPr>
          <a:xfrm>
            <a:off x="3347864" y="3660953"/>
            <a:ext cx="352865" cy="56013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CE64A4C-761B-4D50-A715-A53B6B302DBF}"/>
              </a:ext>
            </a:extLst>
          </p:cNvPr>
          <p:cNvSpPr/>
          <p:nvPr/>
        </p:nvSpPr>
        <p:spPr>
          <a:xfrm>
            <a:off x="2699792" y="4429977"/>
            <a:ext cx="856922" cy="65520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C263606-CE03-43A9-AEB4-BB39151CBAC7}"/>
              </a:ext>
            </a:extLst>
          </p:cNvPr>
          <p:cNvSpPr/>
          <p:nvPr/>
        </p:nvSpPr>
        <p:spPr>
          <a:xfrm>
            <a:off x="6307367" y="5389145"/>
            <a:ext cx="424873" cy="56013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9572876-E4D9-496F-86CD-101C7C80B877}"/>
              </a:ext>
            </a:extLst>
          </p:cNvPr>
          <p:cNvSpPr/>
          <p:nvPr/>
        </p:nvSpPr>
        <p:spPr>
          <a:xfrm>
            <a:off x="3859095" y="5389145"/>
            <a:ext cx="424873" cy="56013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68BB44D-5658-45DB-8C94-6C777E7A3CEF}"/>
              </a:ext>
            </a:extLst>
          </p:cNvPr>
          <p:cNvSpPr/>
          <p:nvPr/>
        </p:nvSpPr>
        <p:spPr>
          <a:xfrm>
            <a:off x="7020272" y="836712"/>
            <a:ext cx="288032" cy="390701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67C11A4-6658-4C61-A235-99C2AB12979B}"/>
              </a:ext>
            </a:extLst>
          </p:cNvPr>
          <p:cNvSpPr/>
          <p:nvPr/>
        </p:nvSpPr>
        <p:spPr>
          <a:xfrm>
            <a:off x="2756279" y="940181"/>
            <a:ext cx="360040" cy="2615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7A0DE2-E5FF-488F-A2B5-FFBB5794C72A}"/>
              </a:ext>
            </a:extLst>
          </p:cNvPr>
          <p:cNvSpPr/>
          <p:nvPr/>
        </p:nvSpPr>
        <p:spPr>
          <a:xfrm>
            <a:off x="6307367" y="1780550"/>
            <a:ext cx="505500" cy="560596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6466853-5A46-4892-96AD-2406B6811669}"/>
              </a:ext>
            </a:extLst>
          </p:cNvPr>
          <p:cNvSpPr/>
          <p:nvPr/>
        </p:nvSpPr>
        <p:spPr>
          <a:xfrm>
            <a:off x="6307367" y="3568886"/>
            <a:ext cx="505500" cy="560596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00E7F95-ED1D-4D32-A8D2-D1FAB8EA8936}"/>
              </a:ext>
            </a:extLst>
          </p:cNvPr>
          <p:cNvSpPr/>
          <p:nvPr/>
        </p:nvSpPr>
        <p:spPr>
          <a:xfrm>
            <a:off x="6202709" y="4524588"/>
            <a:ext cx="505500" cy="560596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649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22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0" y="0"/>
            <a:ext cx="9144000" cy="6783049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938002" y="1814479"/>
            <a:ext cx="6552728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التجريد الكتابي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C818D76-CEF2-40B3-ACD0-0E83E5D9F393}"/>
              </a:ext>
            </a:extLst>
          </p:cNvPr>
          <p:cNvSpPr txBox="1">
            <a:spLocks/>
          </p:cNvSpPr>
          <p:nvPr/>
        </p:nvSpPr>
        <p:spPr>
          <a:xfrm>
            <a:off x="2166073" y="3169516"/>
            <a:ext cx="6096585" cy="1442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j-ea"/>
              <a:cs typeface="PT Bold Heading" panose="02010400000000000000" pitchFamily="2" charset="-7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فيديو تعليمي / كيفية كتابة الباء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9" name="Picture 2" descr="Royalty-Free Minutes Stock Images, Photos &amp; Vectors | Shutterstock">
            <a:extLst>
              <a:ext uri="{FF2B5EF4-FFF2-40B4-BE49-F238E27FC236}">
                <a16:creationId xmlns:a16="http://schemas.microsoft.com/office/drawing/2014/main" id="{59630215-4D50-418C-9D69-21D921DBD8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70" b="16398"/>
          <a:stretch/>
        </p:blipFill>
        <p:spPr bwMode="auto">
          <a:xfrm>
            <a:off x="3707904" y="5036067"/>
            <a:ext cx="1728192" cy="121822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89008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8C078F-5DCC-4EA6-8276-A85BAE8E4B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86"/>
            <a:ext cx="9036496" cy="6858000"/>
          </a:xfrm>
          <a:prstGeom prst="rect">
            <a:avLst/>
          </a:prstGeom>
        </p:spPr>
      </p:pic>
      <p:pic>
        <p:nvPicPr>
          <p:cNvPr id="6" name="تعليم كتابة حرف الباء للاطفال - تعليم الكتابة للاطفال -  كيفية رسم الحروف للأطفال">
            <a:hlinkClick r:id="" action="ppaction://media"/>
            <a:extLst>
              <a:ext uri="{FF2B5EF4-FFF2-40B4-BE49-F238E27FC236}">
                <a16:creationId xmlns:a16="http://schemas.microsoft.com/office/drawing/2014/main" id="{196D8622-AB82-482A-819F-F4C3B61C679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5147" end="106668.046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548680"/>
            <a:ext cx="7920880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667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143508" y="0"/>
            <a:ext cx="9000492" cy="685800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979712" y="1951616"/>
            <a:ext cx="6840760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أنشطة التجريد الكتابي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8FF849B-1813-406D-A028-794D675600F4}"/>
              </a:ext>
            </a:extLst>
          </p:cNvPr>
          <p:cNvSpPr txBox="1">
            <a:spLocks/>
          </p:cNvSpPr>
          <p:nvPr/>
        </p:nvSpPr>
        <p:spPr>
          <a:xfrm>
            <a:off x="2424311" y="3739225"/>
            <a:ext cx="5580112" cy="1052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في كتاب الطالب وكراسة الخط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5" name="Picture 4" descr="A picture containing timepiece, object&#10;&#10;Description automatically generated">
            <a:extLst>
              <a:ext uri="{FF2B5EF4-FFF2-40B4-BE49-F238E27FC236}">
                <a16:creationId xmlns:a16="http://schemas.microsoft.com/office/drawing/2014/main" id="{1859F63F-3619-48CA-A514-D56D6F4FEF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5076984"/>
            <a:ext cx="1637745" cy="14687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3B9E45-7FF9-4B8A-9C9B-3E465F482523}"/>
              </a:ext>
            </a:extLst>
          </p:cNvPr>
          <p:cNvSpPr txBox="1"/>
          <p:nvPr/>
        </p:nvSpPr>
        <p:spPr>
          <a:xfrm>
            <a:off x="4139952" y="5457418"/>
            <a:ext cx="214883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10 دقيقة</a:t>
            </a:r>
          </a:p>
        </p:txBody>
      </p:sp>
    </p:spTree>
    <p:extLst>
      <p:ext uri="{BB962C8B-B14F-4D97-AF65-F5344CB8AC3E}">
        <p14:creationId xmlns:p14="http://schemas.microsoft.com/office/powerpoint/2010/main" val="35145214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3000" r="-2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07FECF9-D194-4490-B08C-DF45B27DE1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l="35841" t="15152" r="36576" b="26520"/>
          <a:stretch/>
        </p:blipFill>
        <p:spPr>
          <a:xfrm>
            <a:off x="971600" y="620688"/>
            <a:ext cx="6768752" cy="5400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7BAB15-B913-4CBA-A30C-12CD98A99D8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83388">
            <a:off x="7455338" y="822655"/>
            <a:ext cx="1191450" cy="1252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66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F11E797-FAB4-4AE7-97C9-915C3434CB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6" r="13358" b="2"/>
          <a:stretch/>
        </p:blipFill>
        <p:spPr>
          <a:xfrm>
            <a:off x="4484077" y="973309"/>
            <a:ext cx="4273061" cy="502744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E881871-DF6F-49A6-80A5-CAA15FDC4500}"/>
              </a:ext>
            </a:extLst>
          </p:cNvPr>
          <p:cNvSpPr/>
          <p:nvPr/>
        </p:nvSpPr>
        <p:spPr>
          <a:xfrm>
            <a:off x="947760" y="3670959"/>
            <a:ext cx="3225563" cy="7155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33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الحضور والغياب</a:t>
            </a:r>
          </a:p>
        </p:txBody>
      </p:sp>
      <p:pic>
        <p:nvPicPr>
          <p:cNvPr id="5" name="y2mate.com - ياحي ياقيوم برحمتك استغيث أصلح لي شأني كله ولا تكلني إلى نفسي طرفة عين">
            <a:hlinkClick r:id="" action="ppaction://media"/>
            <a:extLst>
              <a:ext uri="{FF2B5EF4-FFF2-40B4-BE49-F238E27FC236}">
                <a16:creationId xmlns:a16="http://schemas.microsoft.com/office/drawing/2014/main" id="{F98958EA-B162-41EC-87E4-3114F401CF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7956.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8394" y="4940398"/>
            <a:ext cx="767062" cy="61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76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3000" r="-2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3492B04-FC1F-46E8-92DB-D0A2C7C450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75000"/>
          </a:blip>
          <a:srcRect l="11600" t="8577" r="21900" b="4490"/>
          <a:stretch/>
        </p:blipFill>
        <p:spPr>
          <a:xfrm>
            <a:off x="539552" y="692696"/>
            <a:ext cx="7992888" cy="55336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6FB97E-E3D8-48B9-A06D-A381EEA7D06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83388">
            <a:off x="1554615" y="1074309"/>
            <a:ext cx="1362710" cy="131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1074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t="-3000" r="-2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A15AC5-00FD-465D-98A0-7C0B221EE6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</a:extLst>
          </a:blip>
          <a:srcRect l="11800" t="9645" r="22000" b="2712"/>
          <a:stretch/>
        </p:blipFill>
        <p:spPr>
          <a:xfrm>
            <a:off x="575556" y="728700"/>
            <a:ext cx="8028892" cy="5400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2473BB-3CB5-4C81-B002-FAF1E32C78C4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83388">
            <a:off x="1050558" y="966297"/>
            <a:ext cx="1362710" cy="131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6679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179512" y="224644"/>
            <a:ext cx="8640960" cy="6408712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246218" y="1682378"/>
            <a:ext cx="7992888" cy="1872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marR="0" lvl="1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بطاقة الخروج </a:t>
            </a:r>
          </a:p>
        </p:txBody>
      </p:sp>
      <p:pic>
        <p:nvPicPr>
          <p:cNvPr id="4" name="Picture 3" descr="A picture containing timepiece, object&#10;&#10;Description automatically generated">
            <a:extLst>
              <a:ext uri="{FF2B5EF4-FFF2-40B4-BE49-F238E27FC236}">
                <a16:creationId xmlns:a16="http://schemas.microsoft.com/office/drawing/2014/main" id="{DAC265BB-9018-477C-A738-32F89CCDD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128" y="4331996"/>
            <a:ext cx="1296144" cy="14238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624987-EEE4-458D-B4A7-8B095AADD0A4}"/>
              </a:ext>
            </a:extLst>
          </p:cNvPr>
          <p:cNvSpPr txBox="1"/>
          <p:nvPr/>
        </p:nvSpPr>
        <p:spPr>
          <a:xfrm>
            <a:off x="3995936" y="4921472"/>
            <a:ext cx="214883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5 دقائق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99B0779-E01E-4E39-841E-F187A76B7423}"/>
              </a:ext>
            </a:extLst>
          </p:cNvPr>
          <p:cNvSpPr txBox="1">
            <a:spLocks/>
          </p:cNvSpPr>
          <p:nvPr/>
        </p:nvSpPr>
        <p:spPr>
          <a:xfrm>
            <a:off x="1642567" y="3265044"/>
            <a:ext cx="6855568" cy="1052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قراءة الدقيقة الواحدة ( اقرأ وتعلّم )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063141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40980FD9-EC3F-504A-AA8B-75A47204B5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702558" y="2212277"/>
            <a:ext cx="2156222" cy="1827657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1A23335F-9B17-4C41-AFE6-A1F17C344A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5980176" y="2064829"/>
            <a:ext cx="1492097" cy="1975105"/>
          </a:xfrm>
          <a:prstGeom prst="rect">
            <a:avLst/>
          </a:prstGeom>
        </p:spPr>
      </p:pic>
      <p:sp>
        <p:nvSpPr>
          <p:cNvPr id="11" name="Curved Down Ribbon 10">
            <a:extLst>
              <a:ext uri="{FF2B5EF4-FFF2-40B4-BE49-F238E27FC236}">
                <a16:creationId xmlns:a16="http://schemas.microsoft.com/office/drawing/2014/main" id="{2D30A0DD-AD8D-C945-829D-0BC8B84E602D}"/>
              </a:ext>
            </a:extLst>
          </p:cNvPr>
          <p:cNvSpPr/>
          <p:nvPr/>
        </p:nvSpPr>
        <p:spPr>
          <a:xfrm>
            <a:off x="1733036" y="4777311"/>
            <a:ext cx="5953783" cy="850393"/>
          </a:xfrm>
          <a:prstGeom prst="ellipseRibbon">
            <a:avLst>
              <a:gd name="adj1" fmla="val 1024"/>
              <a:gd name="adj2" fmla="val 50000"/>
              <a:gd name="adj3" fmla="val 125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1"/>
            <a:r>
              <a:rPr lang="ar-SA" sz="27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lgerian" panose="020F0502020204030204" pitchFamily="34" charset="0"/>
                <a:cs typeface="Algerian" panose="020F0502020204030204" pitchFamily="34" charset="0"/>
              </a:rPr>
              <a:t>اختر احدى هذه الشخصيات</a:t>
            </a:r>
            <a:endParaRPr lang="en-KW" sz="27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lgerian" panose="020F0502020204030204" pitchFamily="34" charset="0"/>
              <a:cs typeface="Algerian" panose="020F0502020204030204" pitchFamily="34" charset="0"/>
            </a:endParaRPr>
          </a:p>
        </p:txBody>
      </p:sp>
      <p:pic>
        <p:nvPicPr>
          <p:cNvPr id="3" name="Picture 2" descr="A close up of a logo&#10;&#10;Description automatically generated">
            <a:hlinkClick r:id="rId9" action="ppaction://hlinksldjump"/>
            <a:extLst>
              <a:ext uri="{FF2B5EF4-FFF2-40B4-BE49-F238E27FC236}">
                <a16:creationId xmlns:a16="http://schemas.microsoft.com/office/drawing/2014/main" id="{2B3CBC0A-8D1C-8345-A92C-6E4CDA5FAA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1980914" y="2212276"/>
            <a:ext cx="1524000" cy="1827658"/>
          </a:xfrm>
          <a:prstGeom prst="rect">
            <a:avLst/>
          </a:prstGeom>
        </p:spPr>
      </p:pic>
      <p:sp>
        <p:nvSpPr>
          <p:cNvPr id="4" name="Action Button: Blank 3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AC49314D-DDFE-4D20-9EC1-3983150BA0C0}"/>
              </a:ext>
            </a:extLst>
          </p:cNvPr>
          <p:cNvSpPr/>
          <p:nvPr/>
        </p:nvSpPr>
        <p:spPr>
          <a:xfrm>
            <a:off x="3995936" y="5805264"/>
            <a:ext cx="1152128" cy="850393"/>
          </a:xfrm>
          <a:prstGeom prst="actionButtonBlank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3600" b="1" dirty="0"/>
              <a:t>إنهاء</a:t>
            </a:r>
            <a:endParaRPr lang="ar-AE" b="1" dirty="0"/>
          </a:p>
        </p:txBody>
      </p:sp>
    </p:spTree>
    <p:extLst>
      <p:ext uri="{BB962C8B-B14F-4D97-AF65-F5344CB8AC3E}">
        <p14:creationId xmlns:p14="http://schemas.microsoft.com/office/powerpoint/2010/main" val="231274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1A23335F-9B17-4C41-AFE6-A1F17C344A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95536" y="188640"/>
            <a:ext cx="1296144" cy="1931731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C09D76F0-6364-8A47-8916-57F724388F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825427" y="187504"/>
            <a:ext cx="5336375" cy="56177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8F7886A-3950-C24E-B369-93CB1293618B}"/>
              </a:ext>
            </a:extLst>
          </p:cNvPr>
          <p:cNvSpPr txBox="1"/>
          <p:nvPr/>
        </p:nvSpPr>
        <p:spPr>
          <a:xfrm>
            <a:off x="7424929" y="4405122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endParaRPr lang="en-KW" sz="135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" name="53DA43BD-CC05-4813-A583-6640FA5CD0B8" descr="53DA43BD-CC05-4813-A583-6640FA5CD0B8">
            <a:hlinkClick r:id="" action="ppaction://media"/>
            <a:extLst>
              <a:ext uri="{FF2B5EF4-FFF2-40B4-BE49-F238E27FC236}">
                <a16:creationId xmlns:a16="http://schemas.microsoft.com/office/drawing/2014/main" id="{84060341-88B9-3D49-B1DC-6C3F7A8DAE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22044" y="307917"/>
            <a:ext cx="1668062" cy="955555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4" name="Terminator 3">
            <a:hlinkClick r:id="rId10" action="ppaction://hlinksldjump"/>
            <a:extLst>
              <a:ext uri="{FF2B5EF4-FFF2-40B4-BE49-F238E27FC236}">
                <a16:creationId xmlns:a16="http://schemas.microsoft.com/office/drawing/2014/main" id="{3CE9CA4E-2FD8-0543-A034-4EF0A2A2DC44}"/>
              </a:ext>
            </a:extLst>
          </p:cNvPr>
          <p:cNvSpPr/>
          <p:nvPr/>
        </p:nvSpPr>
        <p:spPr>
          <a:xfrm>
            <a:off x="1903812" y="5967265"/>
            <a:ext cx="5336375" cy="703231"/>
          </a:xfrm>
          <a:prstGeom prst="flowChartTerminator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1"/>
            <a:r>
              <a:rPr lang="ar-SA" sz="33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الصفحة الرئيسية </a:t>
            </a:r>
            <a:endParaRPr lang="en-KW" sz="3300" b="1" dirty="0">
              <a:ln w="22225">
                <a:solidFill>
                  <a:srgbClr val="ED7D31"/>
                </a:solidFill>
                <a:prstDash val="solid"/>
              </a:ln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2" name="Picture 11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8EFFBDA7-A5EB-4EBA-902F-C0B655A8E71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198" y="372285"/>
            <a:ext cx="5038073" cy="3776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859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303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365CE9AD-4A8B-884E-B755-F6E62C8310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83568" y="259765"/>
            <a:ext cx="1212960" cy="1589637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9603755B-9B33-294D-8DE2-36F88C4EB6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979420" y="259765"/>
            <a:ext cx="5151112" cy="5353244"/>
          </a:xfrm>
          <a:prstGeom prst="rect">
            <a:avLst/>
          </a:prstGeom>
        </p:spPr>
      </p:pic>
      <p:pic>
        <p:nvPicPr>
          <p:cNvPr id="5" name="53DA43BD-CC05-4813-A583-6640FA5CD0B8" descr="53DA43BD-CC05-4813-A583-6640FA5CD0B8">
            <a:hlinkClick r:id="" action="ppaction://media"/>
            <a:extLst>
              <a:ext uri="{FF2B5EF4-FFF2-40B4-BE49-F238E27FC236}">
                <a16:creationId xmlns:a16="http://schemas.microsoft.com/office/drawing/2014/main" id="{41AB0696-A917-384B-8130-E0C200028A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36296" y="389467"/>
            <a:ext cx="1668062" cy="955555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6" name="Terminator 5">
            <a:hlinkClick r:id="rId10" action="ppaction://hlinksldjump"/>
            <a:extLst>
              <a:ext uri="{FF2B5EF4-FFF2-40B4-BE49-F238E27FC236}">
                <a16:creationId xmlns:a16="http://schemas.microsoft.com/office/drawing/2014/main" id="{5664EFD5-E342-9542-AB5E-F248C62AC4C9}"/>
              </a:ext>
            </a:extLst>
          </p:cNvPr>
          <p:cNvSpPr/>
          <p:nvPr/>
        </p:nvSpPr>
        <p:spPr>
          <a:xfrm>
            <a:off x="1896528" y="5895004"/>
            <a:ext cx="5336375" cy="703231"/>
          </a:xfrm>
          <a:prstGeom prst="flowChartTerminator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1"/>
            <a:r>
              <a:rPr lang="ar-SA" sz="33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الصفحة الرئيسية </a:t>
            </a:r>
            <a:endParaRPr lang="en-KW" sz="3300" b="1" dirty="0">
              <a:ln w="22225">
                <a:solidFill>
                  <a:srgbClr val="ED7D31"/>
                </a:solidFill>
                <a:prstDash val="solid"/>
              </a:ln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9" name="Picture 8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62955FFA-E0B4-4651-B2B2-4CCE3D8899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963" y="286765"/>
            <a:ext cx="5038074" cy="379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161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303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F0CBE663-3F8E-0C45-8D3A-F2E5FDCF8E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55576" y="213478"/>
            <a:ext cx="1278323" cy="1800998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027B120F-6871-3645-A007-4591A631CA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2033900" y="213477"/>
            <a:ext cx="5058380" cy="5727813"/>
          </a:xfrm>
          <a:prstGeom prst="rect">
            <a:avLst/>
          </a:prstGeom>
        </p:spPr>
      </p:pic>
      <p:pic>
        <p:nvPicPr>
          <p:cNvPr id="5" name="53DA43BD-CC05-4813-A583-6640FA5CD0B8" descr="53DA43BD-CC05-4813-A583-6640FA5CD0B8">
            <a:hlinkClick r:id="" action="ppaction://media"/>
            <a:extLst>
              <a:ext uri="{FF2B5EF4-FFF2-40B4-BE49-F238E27FC236}">
                <a16:creationId xmlns:a16="http://schemas.microsoft.com/office/drawing/2014/main" id="{45B7BE26-F80A-5445-8485-60C1BAF444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40187" y="321438"/>
            <a:ext cx="1668062" cy="955555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13" name="Picture 12" descr="A close up of text on a whiteboard&#10;&#10;Description automatically generated">
            <a:extLst>
              <a:ext uri="{FF2B5EF4-FFF2-40B4-BE49-F238E27FC236}">
                <a16:creationId xmlns:a16="http://schemas.microsoft.com/office/drawing/2014/main" id="{546E7916-E5F9-4830-AB8C-8845880058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896" y="348684"/>
            <a:ext cx="4775368" cy="3872404"/>
          </a:xfrm>
          <a:prstGeom prst="rect">
            <a:avLst/>
          </a:prstGeom>
        </p:spPr>
      </p:pic>
      <p:sp>
        <p:nvSpPr>
          <p:cNvPr id="14" name="Terminator 5">
            <a:hlinkClick r:id="rId11" action="ppaction://hlinksldjump"/>
            <a:extLst>
              <a:ext uri="{FF2B5EF4-FFF2-40B4-BE49-F238E27FC236}">
                <a16:creationId xmlns:a16="http://schemas.microsoft.com/office/drawing/2014/main" id="{2D0C0643-FB4C-4552-A507-30415D34C4EE}"/>
              </a:ext>
            </a:extLst>
          </p:cNvPr>
          <p:cNvSpPr/>
          <p:nvPr/>
        </p:nvSpPr>
        <p:spPr>
          <a:xfrm>
            <a:off x="1896528" y="5895004"/>
            <a:ext cx="5336375" cy="703231"/>
          </a:xfrm>
          <a:prstGeom prst="flowChartTerminator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rtl="1"/>
            <a:r>
              <a:rPr lang="ar-SA" sz="33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الصفحة الرئيسية </a:t>
            </a:r>
            <a:endParaRPr lang="en-KW" sz="3300" b="1" dirty="0">
              <a:ln w="22225">
                <a:solidFill>
                  <a:srgbClr val="ED7D31"/>
                </a:solidFill>
                <a:prstDash val="solid"/>
              </a:ln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5061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303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7000" r="-4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7A36C98-DCBC-49C6-8C44-D526E3E9C3C8}"/>
              </a:ext>
            </a:extLst>
          </p:cNvPr>
          <p:cNvSpPr txBox="1">
            <a:spLocks/>
          </p:cNvSpPr>
          <p:nvPr/>
        </p:nvSpPr>
        <p:spPr>
          <a:xfrm>
            <a:off x="657665" y="2038364"/>
            <a:ext cx="7828670" cy="245833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9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إلى اللقاء في الحصة القادمة </a:t>
            </a:r>
          </a:p>
        </p:txBody>
      </p:sp>
    </p:spTree>
    <p:extLst>
      <p:ext uri="{BB962C8B-B14F-4D97-AF65-F5344CB8AC3E}">
        <p14:creationId xmlns:p14="http://schemas.microsoft.com/office/powerpoint/2010/main" val="22186573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8C078F-5DCC-4EA6-8276-A85BAE8E4B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4"/>
            <a:ext cx="9036496" cy="6115482"/>
          </a:xfrm>
          <a:prstGeom prst="rect">
            <a:avLst/>
          </a:prstGeom>
        </p:spPr>
      </p:pic>
      <p:pic>
        <p:nvPicPr>
          <p:cNvPr id="4" name="Picture 4" descr="موضوع تعبير عن الصداقة - جواهر">
            <a:extLst>
              <a:ext uri="{FF2B5EF4-FFF2-40B4-BE49-F238E27FC236}">
                <a16:creationId xmlns:a16="http://schemas.microsoft.com/office/drawing/2014/main" id="{EC17393D-2514-4916-B8BC-205800620A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59" b="13167"/>
          <a:stretch/>
        </p:blipFill>
        <p:spPr bwMode="auto">
          <a:xfrm>
            <a:off x="5868144" y="24670"/>
            <a:ext cx="2912173" cy="60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F42556-F163-4381-86B5-188629D483AD}"/>
              </a:ext>
            </a:extLst>
          </p:cNvPr>
          <p:cNvSpPr txBox="1"/>
          <p:nvPr/>
        </p:nvSpPr>
        <p:spPr>
          <a:xfrm>
            <a:off x="611560" y="-59755"/>
            <a:ext cx="60113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قواعد التعلم عن بعد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VID-20200830-WA0027">
            <a:hlinkClick r:id="" action="ppaction://media"/>
            <a:extLst>
              <a:ext uri="{FF2B5EF4-FFF2-40B4-BE49-F238E27FC236}">
                <a16:creationId xmlns:a16="http://schemas.microsoft.com/office/drawing/2014/main" id="{00F41A88-565A-41C4-B2DA-C9EA204D20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5536" y="1196752"/>
            <a:ext cx="8064896" cy="391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229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3" t="4029" r="3292" b="14137"/>
          <a:stretch/>
        </p:blipFill>
        <p:spPr>
          <a:xfrm>
            <a:off x="0" y="260649"/>
            <a:ext cx="9144000" cy="640871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835696" y="2780928"/>
            <a:ext cx="6552728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PT Bold Heading" panose="02010400000000000000" pitchFamily="2" charset="-78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F0C1531-3B04-4B31-B586-DA75EA418DE9}"/>
              </a:ext>
            </a:extLst>
          </p:cNvPr>
          <p:cNvSpPr txBox="1">
            <a:spLocks/>
          </p:cNvSpPr>
          <p:nvPr/>
        </p:nvSpPr>
        <p:spPr>
          <a:xfrm>
            <a:off x="360680" y="3573016"/>
            <a:ext cx="8783320" cy="16561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سأتعلم اليوم :</a:t>
            </a:r>
          </a:p>
          <a:p>
            <a:pPr marL="457200" marR="0" lvl="0" indent="-45720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أقرأ الكلمات المألوفة والمتكررة قراءة سريعة وصحيحة .</a:t>
            </a:r>
          </a:p>
          <a:p>
            <a:pPr marL="685800" marR="0" lvl="0" indent="-68580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أعرف الصوت الطويل  </a:t>
            </a:r>
            <a:r>
              <a:rPr kumimoji="0" lang="ar-AE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با</a:t>
            </a: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 ، بو ، بي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وأنطقه نطقا صحيحا</a:t>
            </a:r>
          </a:p>
          <a:p>
            <a:pPr marL="685800" marR="0" lvl="0" indent="-68580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أتتبع رسم حرف 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( ب )</a:t>
            </a: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 والمقطع تتبعا سليما </a:t>
            </a:r>
          </a:p>
          <a:p>
            <a:pPr marL="685800" marR="0" lvl="0" indent="-68580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Times New Roman" panose="02020603050405020304" pitchFamily="18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316476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119157" y="119921"/>
            <a:ext cx="8701315" cy="6453475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2339752" y="2060848"/>
            <a:ext cx="5544616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الروتين اليومي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7" name="Picture 6" descr="A picture containing timepiece, object&#10;&#10;Description automatically generated">
            <a:extLst>
              <a:ext uri="{FF2B5EF4-FFF2-40B4-BE49-F238E27FC236}">
                <a16:creationId xmlns:a16="http://schemas.microsoft.com/office/drawing/2014/main" id="{0FB7799B-4B55-4FDB-BF6A-014EA35453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869160"/>
            <a:ext cx="1296144" cy="14238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6FDFD2-0B3F-435D-A6BA-CDEFEEC63DF6}"/>
              </a:ext>
            </a:extLst>
          </p:cNvPr>
          <p:cNvSpPr txBox="1"/>
          <p:nvPr/>
        </p:nvSpPr>
        <p:spPr>
          <a:xfrm>
            <a:off x="3779912" y="5227143"/>
            <a:ext cx="214883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5 دقائق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8CD1D1F-A2A2-41B3-8EB0-6A85BDD986C6}"/>
              </a:ext>
            </a:extLst>
          </p:cNvPr>
          <p:cNvSpPr txBox="1">
            <a:spLocks/>
          </p:cNvSpPr>
          <p:nvPr/>
        </p:nvSpPr>
        <p:spPr>
          <a:xfrm>
            <a:off x="2915816" y="3035930"/>
            <a:ext cx="6768752" cy="13414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الكلمات المتكررة /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9" name="Picture 8">
            <a:hlinkClick r:id="rId4"/>
            <a:extLst>
              <a:ext uri="{FF2B5EF4-FFF2-40B4-BE49-F238E27FC236}">
                <a16:creationId xmlns:a16="http://schemas.microsoft.com/office/drawing/2014/main" id="{2480D0D6-7EF7-4FB6-BC6D-AA12325C79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632" y="3169447"/>
            <a:ext cx="2616464" cy="92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751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9015703-FD76-468D-9536-6106DBB8CAA5}"/>
              </a:ext>
            </a:extLst>
          </p:cNvPr>
          <p:cNvSpPr txBox="1">
            <a:spLocks/>
          </p:cNvSpPr>
          <p:nvPr/>
        </p:nvSpPr>
        <p:spPr>
          <a:xfrm>
            <a:off x="993305" y="-8308"/>
            <a:ext cx="7272808" cy="15121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أضغط على حرف </a:t>
            </a: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الباء</a:t>
            </a: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 وأبدأ اللعب</a:t>
            </a:r>
          </a:p>
        </p:txBody>
      </p:sp>
      <p:pic>
        <p:nvPicPr>
          <p:cNvPr id="6" name="Picture 5" descr="A picture containing drawing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532EEE1D-0F89-4652-8512-E748853F43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700808"/>
            <a:ext cx="3562655" cy="315122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A1E49D5-897C-4C35-9CEA-02A43E6DADBC}"/>
              </a:ext>
            </a:extLst>
          </p:cNvPr>
          <p:cNvSpPr/>
          <p:nvPr/>
        </p:nvSpPr>
        <p:spPr>
          <a:xfrm>
            <a:off x="1403648" y="5186354"/>
            <a:ext cx="44165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/>
                <a:hlinkClick r:id="rId2"/>
              </a:rPr>
              <a:t>https://wordwall.net/ar/resource/4175737</a:t>
            </a:r>
            <a:r>
              <a:rPr lang="ar-AE" dirty="0">
                <a:solidFill>
                  <a:srgbClr val="000000"/>
                </a:solidFill>
                <a:latin typeface="Arial"/>
              </a:rPr>
              <a:t> </a:t>
            </a:r>
          </a:p>
        </p:txBody>
      </p:sp>
      <p:pic>
        <p:nvPicPr>
          <p:cNvPr id="7" name="Picture 6" descr="A close up&#10;&#10;Description automatically generated">
            <a:extLst>
              <a:ext uri="{FF2B5EF4-FFF2-40B4-BE49-F238E27FC236}">
                <a16:creationId xmlns:a16="http://schemas.microsoft.com/office/drawing/2014/main" id="{9400EB09-2EBB-49DD-9074-FDC05F6FAF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94" r="45340" b="15717"/>
          <a:stretch/>
        </p:blipFill>
        <p:spPr>
          <a:xfrm rot="5400000">
            <a:off x="5229200" y="2943200"/>
            <a:ext cx="6858000" cy="971600"/>
          </a:xfrm>
          <a:prstGeom prst="rect">
            <a:avLst/>
          </a:prstGeom>
        </p:spPr>
      </p:pic>
      <p:pic>
        <p:nvPicPr>
          <p:cNvPr id="8" name="Picture 7" descr="A close up&#10;&#10;Description automatically generated">
            <a:extLst>
              <a:ext uri="{FF2B5EF4-FFF2-40B4-BE49-F238E27FC236}">
                <a16:creationId xmlns:a16="http://schemas.microsoft.com/office/drawing/2014/main" id="{D01837B6-13D6-49D8-BE6F-B0C8FB8A32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94" r="45340" b="15717"/>
          <a:stretch/>
        </p:blipFill>
        <p:spPr>
          <a:xfrm rot="16200000">
            <a:off x="-2921496" y="2954443"/>
            <a:ext cx="6858000" cy="971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11E477-58EB-49C6-A29B-3FC7659D9B5C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83388">
            <a:off x="1168985" y="1087256"/>
            <a:ext cx="1362710" cy="131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5206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37"/>
          <a:stretch/>
        </p:blipFill>
        <p:spPr>
          <a:xfrm>
            <a:off x="0" y="0"/>
            <a:ext cx="9144000" cy="6783049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829768" y="2241805"/>
            <a:ext cx="6552728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التهيئة الحافزة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C818D76-CEF2-40B3-ACD0-0E83E5D9F393}"/>
              </a:ext>
            </a:extLst>
          </p:cNvPr>
          <p:cNvSpPr txBox="1">
            <a:spLocks/>
          </p:cNvSpPr>
          <p:nvPr/>
        </p:nvSpPr>
        <p:spPr>
          <a:xfrm>
            <a:off x="2057839" y="3138151"/>
            <a:ext cx="6096585" cy="1442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j-ea"/>
              <a:cs typeface="PT Bold Heading" panose="02010400000000000000" pitchFamily="2" charset="-7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فيديو تعليمي / ربط بالتعلم السابق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A3D4CC-C349-47D7-9E63-100A9271C3CC}"/>
              </a:ext>
            </a:extLst>
          </p:cNvPr>
          <p:cNvSpPr txBox="1"/>
          <p:nvPr/>
        </p:nvSpPr>
        <p:spPr>
          <a:xfrm>
            <a:off x="4139952" y="5385410"/>
            <a:ext cx="214883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5 دقائق</a:t>
            </a:r>
          </a:p>
        </p:txBody>
      </p:sp>
      <p:pic>
        <p:nvPicPr>
          <p:cNvPr id="7" name="Picture 6" descr="A picture containing timepiece, object&#10;&#10;Description automatically generated">
            <a:extLst>
              <a:ext uri="{FF2B5EF4-FFF2-40B4-BE49-F238E27FC236}">
                <a16:creationId xmlns:a16="http://schemas.microsoft.com/office/drawing/2014/main" id="{C1AADE5C-9BB5-46FC-9BA5-A4B32E45EF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697" y="4808821"/>
            <a:ext cx="1296144" cy="142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317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8C078F-5DCC-4EA6-8276-A85BAE8E4B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86"/>
            <a:ext cx="9036496" cy="6858000"/>
          </a:xfrm>
          <a:prstGeom prst="rect">
            <a:avLst/>
          </a:prstGeom>
        </p:spPr>
      </p:pic>
      <p:pic>
        <p:nvPicPr>
          <p:cNvPr id="3" name="Arabic Letter Baa (ب), Arabic Alphabet for Children – حرف الباء الحروف الهجائية للأطفال_Trim">
            <a:hlinkClick r:id="" action="ppaction://media"/>
            <a:extLst>
              <a:ext uri="{FF2B5EF4-FFF2-40B4-BE49-F238E27FC236}">
                <a16:creationId xmlns:a16="http://schemas.microsoft.com/office/drawing/2014/main" id="{A29F7A5D-1C51-4069-BD5A-83E3301E13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544" y="476673"/>
            <a:ext cx="7956376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21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0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1733</TotalTime>
  <Words>228</Words>
  <Application>Microsoft Office PowerPoint</Application>
  <PresentationFormat>On-screen Show (4:3)</PresentationFormat>
  <Paragraphs>76</Paragraphs>
  <Slides>37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37</vt:i4>
      </vt:variant>
    </vt:vector>
  </HeadingPairs>
  <TitlesOfParts>
    <vt:vector size="50" baseType="lpstr">
      <vt:lpstr>Algerian</vt:lpstr>
      <vt:lpstr>Andalus</vt:lpstr>
      <vt:lpstr>Arial</vt:lpstr>
      <vt:lpstr>Calibri</vt:lpstr>
      <vt:lpstr>Calibri Light</vt:lpstr>
      <vt:lpstr>Wingdings</vt:lpstr>
      <vt:lpstr>نسق Office</vt:lpstr>
      <vt:lpstr>Office Theme</vt:lpstr>
      <vt:lpstr>3_Office Theme</vt:lpstr>
      <vt:lpstr>1_نسق Office</vt:lpstr>
      <vt:lpstr>1_Office Theme</vt:lpstr>
      <vt:lpstr>3_نسق Office</vt:lpstr>
      <vt:lpstr>2_نسق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Ahlam Fawzi Moh'D Essous</dc:creator>
  <cp:lastModifiedBy>Ahlam Fawzi Moh'D Essous</cp:lastModifiedBy>
  <cp:revision>207</cp:revision>
  <dcterms:created xsi:type="dcterms:W3CDTF">2020-03-23T18:31:31Z</dcterms:created>
  <dcterms:modified xsi:type="dcterms:W3CDTF">2021-09-02T07:15:11Z</dcterms:modified>
</cp:coreProperties>
</file>