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463" r:id="rId2"/>
    <p:sldId id="436" r:id="rId3"/>
    <p:sldId id="434" r:id="rId4"/>
    <p:sldId id="485" r:id="rId5"/>
    <p:sldId id="488" r:id="rId6"/>
    <p:sldId id="351" r:id="rId7"/>
    <p:sldId id="493" r:id="rId8"/>
    <p:sldId id="513" r:id="rId9"/>
    <p:sldId id="514" r:id="rId10"/>
    <p:sldId id="515" r:id="rId11"/>
    <p:sldId id="516" r:id="rId12"/>
    <p:sldId id="517" r:id="rId13"/>
    <p:sldId id="498" r:id="rId14"/>
    <p:sldId id="499" r:id="rId15"/>
    <p:sldId id="518" r:id="rId16"/>
    <p:sldId id="476" r:id="rId17"/>
    <p:sldId id="471" r:id="rId18"/>
    <p:sldId id="472" r:id="rId19"/>
    <p:sldId id="473" r:id="rId20"/>
    <p:sldId id="500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E4F8F"/>
    <a:srgbClr val="FFF7D7"/>
    <a:srgbClr val="006600"/>
    <a:srgbClr val="373123"/>
    <a:srgbClr val="FF0000"/>
    <a:srgbClr val="CC0099"/>
    <a:srgbClr val="594B38"/>
    <a:srgbClr val="FFCB99"/>
    <a:srgbClr val="FFF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42" autoAdjust="0"/>
    <p:restoredTop sz="94434" autoAdjust="0"/>
  </p:normalViewPr>
  <p:slideViewPr>
    <p:cSldViewPr>
      <p:cViewPr varScale="1">
        <p:scale>
          <a:sx n="68" d="100"/>
          <a:sy n="68" d="100"/>
        </p:scale>
        <p:origin x="1704" y="72"/>
      </p:cViewPr>
      <p:guideLst>
        <p:guide orient="horz" pos="43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C5B8FA-C7ED-4DAE-85CE-FBBBEB8C8DE3}" type="datetimeFigureOut">
              <a:rPr lang="ar-AE" smtClean="0"/>
              <a:t>19/01/1442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8AAA56-74E2-4417-A101-21C298E929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8496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AA56-74E2-4417-A101-21C298E92924}" type="slidenum">
              <a:rPr lang="ar-AE" smtClean="0"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7579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AA56-74E2-4417-A101-21C298E92924}" type="slidenum">
              <a:rPr lang="ar-AE" smtClean="0"/>
              <a:t>20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998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73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963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088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11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14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498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714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7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095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2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643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D8B6-C00E-418C-A0DD-076202188BF0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640F-C634-4C10-B6E3-76F0C04B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98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D7C8DB4-7A2B-418B-96DC-32246085414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6024" cy="692696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b="1" dirty="0">
                <a:solidFill>
                  <a:schemeClr val="bg1"/>
                </a:solidFill>
              </a:rPr>
              <a:t>بسم الله الرحمن الرحيم </a:t>
            </a:r>
            <a:endParaRPr lang="en-US" altLang="ar-AE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884EBD-51B1-4F79-8EB6-3D919F2A0F2C}"/>
              </a:ext>
            </a:extLst>
          </p:cNvPr>
          <p:cNvGrpSpPr/>
          <p:nvPr/>
        </p:nvGrpSpPr>
        <p:grpSpPr>
          <a:xfrm>
            <a:off x="-2023" y="692696"/>
            <a:ext cx="9146023" cy="6200115"/>
            <a:chOff x="-2025" y="686374"/>
            <a:chExt cx="9146023" cy="62001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21ABC5-3146-4B01-96DA-26E074F1B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887" t="7980" r="28738" b="6579"/>
            <a:stretch/>
          </p:blipFill>
          <p:spPr>
            <a:xfrm>
              <a:off x="5796135" y="686374"/>
              <a:ext cx="3347863" cy="46531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BADBB8-A3E4-4ACC-BC7A-7C78282BF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225" t="5179" r="4326" b="55602"/>
            <a:stretch/>
          </p:blipFill>
          <p:spPr>
            <a:xfrm>
              <a:off x="0" y="686375"/>
              <a:ext cx="5831631" cy="11521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32F778-26FF-4077-990F-7B20CF7B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148" t="23387" r="20076" b="57004"/>
            <a:stretch/>
          </p:blipFill>
          <p:spPr>
            <a:xfrm>
              <a:off x="-2025" y="5374321"/>
              <a:ext cx="9146023" cy="15121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8EE27D-DC73-4446-8E44-F93057524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188" t="34593" r="29525" b="14984"/>
            <a:stretch/>
          </p:blipFill>
          <p:spPr>
            <a:xfrm>
              <a:off x="0" y="1833634"/>
              <a:ext cx="5796136" cy="35406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83DE5-B0E5-4FF7-AA35-D3E0EEBEC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12" t="14983" r="38975" b="55603"/>
            <a:stretch/>
          </p:blipFill>
          <p:spPr>
            <a:xfrm>
              <a:off x="107504" y="1833633"/>
              <a:ext cx="3059831" cy="11869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EF5B2F-ACE3-49FC-9060-4DDB19173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12" t="57822" r="38975" b="16384"/>
            <a:stretch/>
          </p:blipFill>
          <p:spPr>
            <a:xfrm>
              <a:off x="107503" y="3036829"/>
              <a:ext cx="3059831" cy="113098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0F2670-847C-45A8-B5BA-91834A37B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288" t="37394" r="39763" b="40606"/>
            <a:stretch/>
          </p:blipFill>
          <p:spPr>
            <a:xfrm>
              <a:off x="107502" y="4298670"/>
              <a:ext cx="3059831" cy="924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25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024" y="-19173"/>
            <a:ext cx="9146024" cy="639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dirty="0"/>
              <a:t>كيف يمكن تقليل الانحياز أثناء التحقيق العلمي  ؟</a:t>
            </a:r>
            <a:endParaRPr lang="en-US" altLang="ar-A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9C302-5F17-45DF-B7C8-3CE007EBDEFE}"/>
              </a:ext>
            </a:extLst>
          </p:cNvPr>
          <p:cNvGrpSpPr/>
          <p:nvPr/>
        </p:nvGrpSpPr>
        <p:grpSpPr>
          <a:xfrm>
            <a:off x="5076056" y="648181"/>
            <a:ext cx="3959203" cy="4220979"/>
            <a:chOff x="6877600" y="4391025"/>
            <a:chExt cx="2180321" cy="2466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24DBCE-3DEF-418F-A9A5-7A4C102B1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600" y="4391025"/>
              <a:ext cx="2152650" cy="24669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3B305A-32A4-4455-BBAF-1CA1064F7D9E}"/>
                </a:ext>
              </a:extLst>
            </p:cNvPr>
            <p:cNvSpPr/>
            <p:nvPr/>
          </p:nvSpPr>
          <p:spPr>
            <a:xfrm>
              <a:off x="8615593" y="4402355"/>
              <a:ext cx="442328" cy="466805"/>
            </a:xfrm>
            <a:prstGeom prst="rect">
              <a:avLst/>
            </a:prstGeom>
            <a:solidFill>
              <a:srgbClr val="FFF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E4F8F"/>
                  </a:solidFill>
                </a:rPr>
                <a:t>2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996078-8C17-4735-81DC-0B2575F1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039" y="670040"/>
            <a:ext cx="4098218" cy="657480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967183-878A-48C7-9A24-9AD9053D80F2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</a:t>
            </a:r>
            <a:r>
              <a:rPr lang="en-US" altLang="ar-AE" sz="2800" dirty="0"/>
              <a:t>10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E387E21A-CFEC-4DAA-8978-331644DCE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4" y="41148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024" y="-19173"/>
            <a:ext cx="9146024" cy="639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dirty="0"/>
              <a:t>كيف يمكن تقليل الانحياز أثناء التحقيق العلمي  ؟</a:t>
            </a:r>
            <a:endParaRPr lang="en-US" altLang="ar-A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BAE75B-E759-41B8-9843-CF0007D8D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4" t="8166" r="73391" b="33924"/>
          <a:stretch/>
        </p:blipFill>
        <p:spPr>
          <a:xfrm>
            <a:off x="4967427" y="616212"/>
            <a:ext cx="4176573" cy="44834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7AEB98-B0EB-44E9-989B-C851F3A4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790" y="639515"/>
            <a:ext cx="4067944" cy="691358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66602-3563-494A-A2F9-58F6434D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06" y="3825730"/>
            <a:ext cx="2088872" cy="552299"/>
          </a:xfrm>
          <a:prstGeom prst="rect">
            <a:avLst/>
          </a:prstGeom>
          <a:solidFill>
            <a:srgbClr val="00B0F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3E8303-7DEB-4377-949D-69052AA6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128" y="4378029"/>
            <a:ext cx="2088872" cy="552299"/>
          </a:xfrm>
          <a:prstGeom prst="rect">
            <a:avLst/>
          </a:prstGeom>
          <a:solidFill>
            <a:srgbClr val="00B0F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967183-878A-48C7-9A24-9AD9053D80F2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</a:t>
            </a:r>
            <a:r>
              <a:rPr lang="en-US" altLang="ar-AE" sz="2800" dirty="0"/>
              <a:t>10</a:t>
            </a:r>
          </a:p>
        </p:txBody>
      </p:sp>
      <p:pic>
        <p:nvPicPr>
          <p:cNvPr id="1026" name="Picture 2" descr="Selection bias">
            <a:extLst>
              <a:ext uri="{FF2B5EF4-FFF2-40B4-BE49-F238E27FC236}">
                <a16:creationId xmlns:a16="http://schemas.microsoft.com/office/drawing/2014/main" id="{1F0AFAC3-9A49-4D37-A57B-C0E61EE2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4" y="2204864"/>
            <a:ext cx="4366047" cy="46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8F1B4D5-D387-4874-86C5-3B76AD085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" t="5251" r="4791" b="3839"/>
          <a:stretch/>
        </p:blipFill>
        <p:spPr>
          <a:xfrm>
            <a:off x="4334787" y="596341"/>
            <a:ext cx="4709667" cy="4272819"/>
          </a:xfrm>
          <a:prstGeom prst="rect">
            <a:avLst/>
          </a:prstGeom>
        </p:spPr>
      </p:pic>
      <p:sp>
        <p:nvSpPr>
          <p:cNvPr id="21" name="مربع نص 12">
            <a:extLst>
              <a:ext uri="{FF2B5EF4-FFF2-40B4-BE49-F238E27FC236}">
                <a16:creationId xmlns:a16="http://schemas.microsoft.com/office/drawing/2014/main" id="{3BD56F86-9CA4-4C59-AE68-D1A2E14C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732750"/>
            <a:ext cx="35359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AE" sz="3200" b="1" dirty="0">
                <a:solidFill>
                  <a:srgbClr val="000099"/>
                </a:solidFill>
              </a:rPr>
              <a:t>التجربة العمياء </a:t>
            </a:r>
          </a:p>
          <a:p>
            <a:pPr algn="ctr" eaLnBrk="1" hangingPunct="1"/>
            <a:r>
              <a:rPr lang="ar-AE" sz="3200" b="1" dirty="0">
                <a:solidFill>
                  <a:srgbClr val="C00000"/>
                </a:solidFill>
              </a:rPr>
              <a:t>والتكرار</a:t>
            </a:r>
          </a:p>
          <a:p>
            <a:pPr algn="ctr" eaLnBrk="1" hangingPunct="1"/>
            <a:r>
              <a:rPr lang="ar-AE" sz="3200" b="1" dirty="0">
                <a:solidFill>
                  <a:srgbClr val="006600"/>
                </a:solidFill>
              </a:rPr>
              <a:t>و أخذ العينات العشوائية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7889CAC-F343-4FB9-8131-B38CB572C691}"/>
              </a:ext>
            </a:extLst>
          </p:cNvPr>
          <p:cNvSpPr txBox="1">
            <a:spLocks/>
          </p:cNvSpPr>
          <p:nvPr/>
        </p:nvSpPr>
        <p:spPr>
          <a:xfrm>
            <a:off x="7418" y="-27384"/>
            <a:ext cx="9144000" cy="648072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/>
              <a:t>قياس مستوى الفهم ... صفحة 10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EB9876A-E5DC-4658-A09D-6B1A75F38EDD}"/>
              </a:ext>
            </a:extLst>
          </p:cNvPr>
          <p:cNvSpPr txBox="1">
            <a:spLocks/>
          </p:cNvSpPr>
          <p:nvPr/>
        </p:nvSpPr>
        <p:spPr>
          <a:xfrm rot="16200000">
            <a:off x="-3155170" y="3091274"/>
            <a:ext cx="6885389" cy="648072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>
                <a:solidFill>
                  <a:schemeClr val="tx1"/>
                </a:solidFill>
              </a:rPr>
              <a:t>تقويم بنائي – مستمر 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CBCFF3-4393-404A-8438-992F043F6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5" y="4077072"/>
            <a:ext cx="3391258" cy="2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55680-780E-497B-86C4-ACC90C90C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0" y="624807"/>
            <a:ext cx="8567848" cy="30517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E3C5F7-E26D-403A-AD91-9045C501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30" y="2150667"/>
            <a:ext cx="7109462" cy="420266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DD9E1-B3B1-4BDA-9CF3-FDC4A5788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573016"/>
            <a:ext cx="4248472" cy="3217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9A4C6-75A6-4BD6-BACF-2596422B3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487" y="3731521"/>
            <a:ext cx="4087431" cy="132427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32084D-6F6E-4A83-8332-60C9A36D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6" y="3886657"/>
            <a:ext cx="3941110" cy="1014003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80FC2C-1364-45F1-B285-7B0DE97BD30C}"/>
              </a:ext>
            </a:extLst>
          </p:cNvPr>
          <p:cNvSpPr txBox="1">
            <a:spLocks noChangeArrowheads="1"/>
          </p:cNvSpPr>
          <p:nvPr/>
        </p:nvSpPr>
        <p:spPr>
          <a:xfrm>
            <a:off x="-2024" y="-19173"/>
            <a:ext cx="9146024" cy="639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3200" dirty="0"/>
              <a:t>ما هي الأسئلة التي لا يمكن الإجابة عليها بصورة علمية ؟</a:t>
            </a:r>
            <a:endParaRPr lang="en-US" altLang="ar-AE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A2C3A3-BF19-457D-912F-02452982BB5F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11</a:t>
            </a:r>
            <a:endParaRPr lang="en-US" altLang="ar-AE" sz="2800" dirty="0"/>
          </a:p>
        </p:txBody>
      </p:sp>
    </p:spTree>
    <p:extLst>
      <p:ext uri="{BB962C8B-B14F-4D97-AF65-F5344CB8AC3E}">
        <p14:creationId xmlns:p14="http://schemas.microsoft.com/office/powerpoint/2010/main" val="167083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4E59C-FBAE-4A7C-9FD6-2393E4E0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9" y="634113"/>
            <a:ext cx="8460432" cy="4675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E3C5F7-E26D-403A-AD91-9045C501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41" y="1631675"/>
            <a:ext cx="8383710" cy="900068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BB60C-3B19-429D-9A9E-D18557E6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147" y="2531743"/>
            <a:ext cx="6467407" cy="349489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C714D-81E6-45A9-8FC4-0FE439DD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63" y="3454295"/>
            <a:ext cx="8141734" cy="445600"/>
          </a:xfrm>
          <a:prstGeom prst="rect">
            <a:avLst/>
          </a:prstGeom>
          <a:solidFill>
            <a:srgbClr val="00B0F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D51BE-9B22-4F48-BFBA-B81FB7FC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310" y="3899895"/>
            <a:ext cx="1832788" cy="445600"/>
          </a:xfrm>
          <a:prstGeom prst="rect">
            <a:avLst/>
          </a:prstGeom>
          <a:solidFill>
            <a:srgbClr val="00B0F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26A1606-040A-4905-9BC6-39300392A827}"/>
              </a:ext>
            </a:extLst>
          </p:cNvPr>
          <p:cNvSpPr txBox="1">
            <a:spLocks noChangeArrowheads="1"/>
          </p:cNvSpPr>
          <p:nvPr/>
        </p:nvSpPr>
        <p:spPr>
          <a:xfrm>
            <a:off x="533204" y="4872589"/>
            <a:ext cx="2570029" cy="1514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3200" dirty="0">
                <a:solidFill>
                  <a:schemeClr val="tx1"/>
                </a:solidFill>
              </a:rPr>
              <a:t>متى تكون المبادئ الأخلاقية مطلوبة أكثر ؟</a:t>
            </a:r>
            <a:endParaRPr lang="en-US" altLang="ar-AE" sz="3200" dirty="0">
              <a:solidFill>
                <a:schemeClr val="tx1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107BD15-E94C-4C4E-A558-C05F41E47E6B}"/>
              </a:ext>
            </a:extLst>
          </p:cNvPr>
          <p:cNvSpPr txBox="1">
            <a:spLocks noChangeArrowheads="1"/>
          </p:cNvSpPr>
          <p:nvPr/>
        </p:nvSpPr>
        <p:spPr>
          <a:xfrm>
            <a:off x="-2024" y="-19173"/>
            <a:ext cx="9146024" cy="639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3200" dirty="0"/>
              <a:t>كيف تتحقق السلامة في العلم ؟</a:t>
            </a:r>
            <a:endParaRPr lang="en-US" altLang="ar-AE" sz="3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C5B043-AFB7-4572-8B85-CD1D01F710A8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11</a:t>
            </a:r>
            <a:endParaRPr lang="en-US" altLang="ar-AE" sz="2800" dirty="0"/>
          </a:p>
        </p:txBody>
      </p:sp>
    </p:spTree>
    <p:extLst>
      <p:ext uri="{BB962C8B-B14F-4D97-AF65-F5344CB8AC3E}">
        <p14:creationId xmlns:p14="http://schemas.microsoft.com/office/powerpoint/2010/main" val="368571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889CAC-F343-4FB9-8131-B38CB572C691}"/>
              </a:ext>
            </a:extLst>
          </p:cNvPr>
          <p:cNvSpPr txBox="1">
            <a:spLocks/>
          </p:cNvSpPr>
          <p:nvPr/>
        </p:nvSpPr>
        <p:spPr>
          <a:xfrm>
            <a:off x="7418" y="-27384"/>
            <a:ext cx="9144000" cy="648072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/>
              <a:t>قياس مستوى الفهم ... صفحة 35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EB9876A-E5DC-4658-A09D-6B1A75F38EDD}"/>
              </a:ext>
            </a:extLst>
          </p:cNvPr>
          <p:cNvSpPr txBox="1">
            <a:spLocks/>
          </p:cNvSpPr>
          <p:nvPr/>
        </p:nvSpPr>
        <p:spPr>
          <a:xfrm rot="16200000">
            <a:off x="-3155170" y="3091274"/>
            <a:ext cx="6885389" cy="648072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>
                <a:solidFill>
                  <a:schemeClr val="tx1"/>
                </a:solidFill>
              </a:rPr>
              <a:t>تقويم بنائي – مستمر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72CAC-3160-4E4D-B722-DC6893B51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764704"/>
            <a:ext cx="5940152" cy="33848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4D06A9-8ADD-4BC4-BE53-7426BFFD8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1700808"/>
            <a:ext cx="3708806" cy="576064"/>
          </a:xfrm>
          <a:prstGeom prst="rect">
            <a:avLst/>
          </a:prstGeom>
          <a:solidFill>
            <a:srgbClr val="00B0F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9BE4DEF1-CA2F-4DE7-ADD7-459402CDB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" y="41148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547B18B-0BAD-4269-89AA-2E4394A641E8}"/>
              </a:ext>
            </a:extLst>
          </p:cNvPr>
          <p:cNvSpPr/>
          <p:nvPr/>
        </p:nvSpPr>
        <p:spPr>
          <a:xfrm>
            <a:off x="0" y="-27384"/>
            <a:ext cx="9144000" cy="827602"/>
          </a:xfrm>
          <a:prstGeom prst="rect">
            <a:avLst/>
          </a:prstGeom>
          <a:solidFill>
            <a:srgbClr val="37312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sz="4400" b="1" dirty="0">
                <a:solidFill>
                  <a:schemeClr val="bg1"/>
                </a:solidFill>
              </a:rPr>
              <a:t>تخطيط الدرس صفحة </a:t>
            </a:r>
            <a:r>
              <a:rPr lang="en-US" sz="4400" b="1" dirty="0">
                <a:solidFill>
                  <a:schemeClr val="bg1"/>
                </a:solidFill>
              </a:rPr>
              <a:t>11 - 10</a:t>
            </a:r>
            <a:endParaRPr lang="ar-LY" sz="44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34A8D6-BB59-4A0E-B67A-D1852DDD9236}"/>
              </a:ext>
            </a:extLst>
          </p:cNvPr>
          <p:cNvGrpSpPr/>
          <p:nvPr/>
        </p:nvGrpSpPr>
        <p:grpSpPr>
          <a:xfrm>
            <a:off x="4596550" y="908720"/>
            <a:ext cx="4514850" cy="3533775"/>
            <a:chOff x="0" y="904528"/>
            <a:chExt cx="4514850" cy="3533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914032-79B6-46DB-AC7B-F5B823F9A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04528"/>
              <a:ext cx="4514850" cy="353377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93E364-E04F-4745-9E54-61558BEA973B}"/>
                </a:ext>
              </a:extLst>
            </p:cNvPr>
            <p:cNvSpPr/>
            <p:nvPr/>
          </p:nvSpPr>
          <p:spPr>
            <a:xfrm>
              <a:off x="107057" y="3212976"/>
              <a:ext cx="3430391" cy="247327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EC1E01-B17D-478B-9560-E4847A9802CC}"/>
                </a:ext>
              </a:extLst>
            </p:cNvPr>
            <p:cNvSpPr/>
            <p:nvPr/>
          </p:nvSpPr>
          <p:spPr>
            <a:xfrm>
              <a:off x="2195735" y="3429000"/>
              <a:ext cx="2160241" cy="247327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6E13F1-7C0B-4220-AF6A-1FB38BCE4891}"/>
                </a:ext>
              </a:extLst>
            </p:cNvPr>
            <p:cNvSpPr/>
            <p:nvPr/>
          </p:nvSpPr>
          <p:spPr>
            <a:xfrm>
              <a:off x="251521" y="3645024"/>
              <a:ext cx="1152128" cy="247327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D1BCE5-583C-4C5D-8ED1-9BEBB530AC7A}"/>
                </a:ext>
              </a:extLst>
            </p:cNvPr>
            <p:cNvSpPr/>
            <p:nvPr/>
          </p:nvSpPr>
          <p:spPr>
            <a:xfrm>
              <a:off x="395537" y="3892351"/>
              <a:ext cx="3939294" cy="247327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57785-1232-4350-A360-32F3B04C88E1}"/>
              </a:ext>
            </a:extLst>
          </p:cNvPr>
          <p:cNvGrpSpPr/>
          <p:nvPr/>
        </p:nvGrpSpPr>
        <p:grpSpPr>
          <a:xfrm>
            <a:off x="70319" y="908720"/>
            <a:ext cx="4526231" cy="5571067"/>
            <a:chOff x="1474843" y="643466"/>
            <a:chExt cx="6194314" cy="557106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071F4-6FB0-45C3-9B81-630EA001C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4843" y="643466"/>
              <a:ext cx="6194314" cy="557106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0A3ED5-8E4F-4A04-8269-5B28115126D7}"/>
                </a:ext>
              </a:extLst>
            </p:cNvPr>
            <p:cNvSpPr/>
            <p:nvPr/>
          </p:nvSpPr>
          <p:spPr>
            <a:xfrm>
              <a:off x="1619672" y="1772816"/>
              <a:ext cx="4870551" cy="288032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0D2FC1-A209-4081-9F2B-1C4C9564D326}"/>
                </a:ext>
              </a:extLst>
            </p:cNvPr>
            <p:cNvSpPr/>
            <p:nvPr/>
          </p:nvSpPr>
          <p:spPr>
            <a:xfrm>
              <a:off x="4644008" y="2060848"/>
              <a:ext cx="2710311" cy="288032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52EF43-937D-4594-83A8-E9FD1F11B405}"/>
                </a:ext>
              </a:extLst>
            </p:cNvPr>
            <p:cNvSpPr/>
            <p:nvPr/>
          </p:nvSpPr>
          <p:spPr>
            <a:xfrm>
              <a:off x="1619672" y="4797153"/>
              <a:ext cx="5734647" cy="1224135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9100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17C63-63A5-4ED7-962B-26AFABD80F07}"/>
              </a:ext>
            </a:extLst>
          </p:cNvPr>
          <p:cNvSpPr/>
          <p:nvPr/>
        </p:nvSpPr>
        <p:spPr>
          <a:xfrm>
            <a:off x="0" y="-27384"/>
            <a:ext cx="9144000" cy="827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sz="4400" b="1" dirty="0"/>
              <a:t>حل أسئلة صفحة </a:t>
            </a:r>
            <a:r>
              <a:rPr lang="en-US" sz="4400" b="1" dirty="0"/>
              <a:t>12</a:t>
            </a:r>
            <a:endParaRPr lang="ar-LY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55213-6582-463C-B2D2-5DB4C96EC0FF}"/>
              </a:ext>
            </a:extLst>
          </p:cNvPr>
          <p:cNvSpPr txBox="1"/>
          <p:nvPr/>
        </p:nvSpPr>
        <p:spPr>
          <a:xfrm>
            <a:off x="189365" y="1935853"/>
            <a:ext cx="876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000099"/>
                </a:solidFill>
                <a:cs typeface="+mj-cs"/>
              </a:rPr>
              <a:t>بواسطة التجربة العمياء و التكرار وأخذ العينات العشوائية .</a:t>
            </a:r>
            <a:endParaRPr lang="en-US" sz="3600" b="1" dirty="0">
              <a:solidFill>
                <a:srgbClr val="000099"/>
              </a:solidFill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600BA-ECE2-4082-9C48-AE668580B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06" y="812456"/>
            <a:ext cx="8765270" cy="112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B190-6198-439C-A27A-935C8A563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509196"/>
            <a:ext cx="7380312" cy="2803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695E-7962-4E6A-A6C6-C078C9CBE5C2}"/>
              </a:ext>
            </a:extLst>
          </p:cNvPr>
          <p:cNvSpPr/>
          <p:nvPr/>
        </p:nvSpPr>
        <p:spPr>
          <a:xfrm>
            <a:off x="0" y="2657687"/>
            <a:ext cx="9144000" cy="827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sz="4400" b="1" dirty="0"/>
              <a:t>حل أسئلة صفحة </a:t>
            </a:r>
            <a:r>
              <a:rPr lang="en-US" sz="4400" b="1" dirty="0"/>
              <a:t>13</a:t>
            </a:r>
            <a:endParaRPr lang="ar-LY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91FFE-F822-4469-81DB-C32687015886}"/>
              </a:ext>
            </a:extLst>
          </p:cNvPr>
          <p:cNvSpPr txBox="1"/>
          <p:nvPr/>
        </p:nvSpPr>
        <p:spPr>
          <a:xfrm>
            <a:off x="-171741" y="4581128"/>
            <a:ext cx="912637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ar-AE" sz="2800" b="1" dirty="0">
                <a:solidFill>
                  <a:srgbClr val="C00000"/>
                </a:solidFill>
              </a:rPr>
              <a:t>تضم ألعاب الفيديو أحدث التكنولوجيا 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ar-AE" sz="2800" b="1" dirty="0">
                <a:solidFill>
                  <a:srgbClr val="C00000"/>
                </a:solidFill>
              </a:rPr>
              <a:t>ينص قانون حفظ الكتلة على أن كتلة المواد المتفاعلة = الناتجة 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ar-AE" sz="2800" b="1" dirty="0">
                <a:solidFill>
                  <a:srgbClr val="C00000"/>
                </a:solidFill>
              </a:rPr>
              <a:t>تنص نظرية الخلية على أن جميع الكائنات الحية تتكون من خلايا .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val="369028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317C09-5E8F-40DC-8E3E-6B736516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306" y="800218"/>
            <a:ext cx="7666468" cy="25157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C17C63-63A5-4ED7-962B-26AFABD80F07}"/>
              </a:ext>
            </a:extLst>
          </p:cNvPr>
          <p:cNvSpPr/>
          <p:nvPr/>
        </p:nvSpPr>
        <p:spPr>
          <a:xfrm>
            <a:off x="0" y="-27384"/>
            <a:ext cx="9144000" cy="827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sz="4400" b="1" dirty="0"/>
              <a:t>حل أسئلة صفحة </a:t>
            </a:r>
            <a:r>
              <a:rPr lang="en-US" sz="4400" b="1" dirty="0"/>
              <a:t>13</a:t>
            </a:r>
            <a:endParaRPr lang="ar-LY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1F6B9-2891-4AD5-A641-A59010DD149A}"/>
              </a:ext>
            </a:extLst>
          </p:cNvPr>
          <p:cNvSpPr txBox="1"/>
          <p:nvPr/>
        </p:nvSpPr>
        <p:spPr>
          <a:xfrm>
            <a:off x="179036" y="1412776"/>
            <a:ext cx="8785928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3200" b="1" dirty="0">
                <a:solidFill>
                  <a:srgbClr val="000099"/>
                </a:solidFill>
                <a:cs typeface="+mj-cs"/>
              </a:rPr>
              <a:t>التفكير الناقد  : هو مقارنة معلومات قديمة بمعلومات جديدة  لتحديد صحة المعلومات الجديدة .</a:t>
            </a:r>
          </a:p>
          <a:p>
            <a:pPr>
              <a:lnSpc>
                <a:spcPct val="150000"/>
              </a:lnSpc>
            </a:pPr>
            <a:r>
              <a:rPr lang="ar-AE" sz="3200" b="1" dirty="0">
                <a:solidFill>
                  <a:srgbClr val="C00000"/>
                </a:solidFill>
              </a:rPr>
              <a:t>الاستدلال : هو استنتاج منطقي يعتمد على معلومات 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A6292-2ABB-47CA-9CC9-89359956A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355" y="3571125"/>
            <a:ext cx="7271419" cy="2666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12E34E-77DF-40B9-B150-6E6AB707AFF0}"/>
              </a:ext>
            </a:extLst>
          </p:cNvPr>
          <p:cNvSpPr txBox="1"/>
          <p:nvPr/>
        </p:nvSpPr>
        <p:spPr>
          <a:xfrm>
            <a:off x="683568" y="4941168"/>
            <a:ext cx="802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C00000"/>
                </a:solidFill>
                <a:cs typeface="+mj-cs"/>
              </a:rPr>
              <a:t>التجربة العمياء – التكرار – أخذ عينات عشوائية </a:t>
            </a:r>
            <a:endParaRPr lang="en-US" sz="40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915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17C63-63A5-4ED7-962B-26AFABD80F07}"/>
              </a:ext>
            </a:extLst>
          </p:cNvPr>
          <p:cNvSpPr/>
          <p:nvPr/>
        </p:nvSpPr>
        <p:spPr>
          <a:xfrm>
            <a:off x="0" y="-27384"/>
            <a:ext cx="9144000" cy="827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sz="4400" b="1" dirty="0"/>
              <a:t>حل أسئلة صفحة </a:t>
            </a:r>
            <a:r>
              <a:rPr lang="en-US" sz="4400" b="1" dirty="0"/>
              <a:t>13</a:t>
            </a:r>
            <a:endParaRPr lang="ar-LY" sz="4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4010EF-00F0-42DC-8233-18799BAE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874" y="800218"/>
            <a:ext cx="6296126" cy="2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DAD40-1507-4D77-BE7E-5DA379705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24" y="3151620"/>
            <a:ext cx="6423080" cy="3661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F27ABB-3145-41CD-B0B0-770F20A27701}"/>
              </a:ext>
            </a:extLst>
          </p:cNvPr>
          <p:cNvSpPr txBox="1"/>
          <p:nvPr/>
        </p:nvSpPr>
        <p:spPr>
          <a:xfrm>
            <a:off x="0" y="1745046"/>
            <a:ext cx="8753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C00000"/>
                </a:solidFill>
                <a:cs typeface="+mj-cs"/>
              </a:rPr>
              <a:t>قد تكون النظرية شائعة ، وقد يكون الشخص منحازاً للنظرية .</a:t>
            </a:r>
            <a:endParaRPr lang="en-US" sz="4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5118E-EE63-44EE-868F-07A4F0609BA3}"/>
              </a:ext>
            </a:extLst>
          </p:cNvPr>
          <p:cNvSpPr txBox="1"/>
          <p:nvPr/>
        </p:nvSpPr>
        <p:spPr>
          <a:xfrm>
            <a:off x="179512" y="5373216"/>
            <a:ext cx="857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C00000"/>
                </a:solidFill>
                <a:cs typeface="+mj-cs"/>
              </a:rPr>
              <a:t>استخدام مهارة التفكير الناقد ، أو تكرار التجربة . </a:t>
            </a:r>
            <a:endParaRPr lang="en-US" sz="40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110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301410"/>
            <a:ext cx="9154343" cy="83671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b="1" dirty="0">
                <a:solidFill>
                  <a:schemeClr val="bg1"/>
                </a:solidFill>
              </a:rPr>
              <a:t>أهدف و مفردات  الدرس الأول </a:t>
            </a:r>
            <a:r>
              <a:rPr lang="en-US" altLang="ar-AE" b="1" dirty="0">
                <a:solidFill>
                  <a:schemeClr val="bg1"/>
                </a:solidFill>
              </a:rPr>
              <a:t> </a:t>
            </a:r>
            <a:r>
              <a:rPr lang="ar-AE" altLang="ar-AE" b="1" dirty="0">
                <a:solidFill>
                  <a:schemeClr val="bg1"/>
                </a:solidFill>
              </a:rPr>
              <a:t> ( صفحة </a:t>
            </a:r>
            <a:r>
              <a:rPr lang="en-US" altLang="ar-AE" b="1" dirty="0">
                <a:solidFill>
                  <a:schemeClr val="bg1"/>
                </a:solidFill>
              </a:rPr>
              <a:t>4 </a:t>
            </a:r>
            <a:r>
              <a:rPr lang="ar-AE" altLang="ar-AE" b="1" dirty="0">
                <a:solidFill>
                  <a:schemeClr val="bg1"/>
                </a:solidFill>
              </a:rPr>
              <a:t>) </a:t>
            </a:r>
            <a:endParaRPr lang="en-US" altLang="ar-A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69181-05D0-483B-84A6-AB92A0E83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00" t="19185" r="5113" b="38794"/>
          <a:stretch/>
        </p:blipFill>
        <p:spPr>
          <a:xfrm>
            <a:off x="4716016" y="2595032"/>
            <a:ext cx="4146600" cy="37696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4CAEB-3C9B-4AD2-9722-3F3A7C38C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12" t="17785" r="6688" b="16384"/>
          <a:stretch/>
        </p:blipFill>
        <p:spPr>
          <a:xfrm>
            <a:off x="971600" y="2379510"/>
            <a:ext cx="2860038" cy="420068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C219E-785B-4FD1-9528-22F6F3AEA3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2" t="5199" r="2973" b="62606"/>
          <a:stretch/>
        </p:blipFill>
        <p:spPr>
          <a:xfrm>
            <a:off x="0" y="-27384"/>
            <a:ext cx="9144000" cy="13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24A89-8A50-466F-AEF4-4DE715C1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214" y="838904"/>
            <a:ext cx="3956786" cy="3958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C17C63-63A5-4ED7-962B-26AFABD80F07}"/>
              </a:ext>
            </a:extLst>
          </p:cNvPr>
          <p:cNvSpPr/>
          <p:nvPr/>
        </p:nvSpPr>
        <p:spPr>
          <a:xfrm>
            <a:off x="0" y="-27384"/>
            <a:ext cx="9144000" cy="827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sz="4400" b="1" dirty="0"/>
              <a:t>حل أسئلة صفحة </a:t>
            </a:r>
            <a:r>
              <a:rPr lang="en-US" sz="4400" b="1" dirty="0"/>
              <a:t>35</a:t>
            </a:r>
            <a:endParaRPr lang="ar-LY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BCF9B-7D39-40DC-BA43-3B6313959ECF}"/>
              </a:ext>
            </a:extLst>
          </p:cNvPr>
          <p:cNvSpPr txBox="1"/>
          <p:nvPr/>
        </p:nvSpPr>
        <p:spPr>
          <a:xfrm>
            <a:off x="0" y="1489239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>
                <a:solidFill>
                  <a:srgbClr val="C00000"/>
                </a:solidFill>
                <a:cs typeface="+mj-cs"/>
              </a:rPr>
              <a:t>1</a:t>
            </a:r>
            <a:r>
              <a:rPr lang="ar-AE" sz="2400" b="1" dirty="0">
                <a:solidFill>
                  <a:srgbClr val="C00000"/>
                </a:solidFill>
                <a:cs typeface="+mj-cs"/>
              </a:rPr>
              <a:t>- القانون يعتمد على فرضية واحدة ويصف حدوث شيء ما ، لكن  النظرية تعتمد على فرضيات و تفسر سبب حدوث أمر ما .  </a:t>
            </a:r>
            <a:endParaRPr lang="en-US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590C8-B649-492A-B00C-E2805ECC7C3C}"/>
              </a:ext>
            </a:extLst>
          </p:cNvPr>
          <p:cNvSpPr/>
          <p:nvPr/>
        </p:nvSpPr>
        <p:spPr>
          <a:xfrm>
            <a:off x="6084168" y="1575889"/>
            <a:ext cx="3059832" cy="340944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CA9E6-F126-424A-94E0-7CB1A768AAA4}"/>
              </a:ext>
            </a:extLst>
          </p:cNvPr>
          <p:cNvSpPr/>
          <p:nvPr/>
        </p:nvSpPr>
        <p:spPr>
          <a:xfrm>
            <a:off x="6588224" y="2689568"/>
            <a:ext cx="2555776" cy="432049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96AB8-E9DA-4CA2-A2C9-2F8B56A2779B}"/>
              </a:ext>
            </a:extLst>
          </p:cNvPr>
          <p:cNvSpPr txBox="1"/>
          <p:nvPr/>
        </p:nvSpPr>
        <p:spPr>
          <a:xfrm>
            <a:off x="0" y="2608752"/>
            <a:ext cx="65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0099"/>
                </a:solidFill>
                <a:cs typeface="+mj-cs"/>
              </a:rPr>
              <a:t>3- الفرضية هي تخمين يمكن اختباره خلال التحقيق العلمي ،أما  النظرية فهي تفسير لظاهرة متكررة تضم العديد من الفرضيات المدعومة  .  </a:t>
            </a:r>
            <a:endParaRPr lang="en-US" sz="2400" b="1" dirty="0">
              <a:solidFill>
                <a:srgbClr val="000099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638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96FE1-AE47-4BE9-B329-393A24D37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08" y="692696"/>
            <a:ext cx="8132192" cy="487931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4C932ED-239A-4E2D-944B-31EA28B0B42D}"/>
              </a:ext>
            </a:extLst>
          </p:cNvPr>
          <p:cNvSpPr txBox="1">
            <a:spLocks noChangeArrowheads="1"/>
          </p:cNvSpPr>
          <p:nvPr/>
        </p:nvSpPr>
        <p:spPr>
          <a:xfrm>
            <a:off x="-2024" y="0"/>
            <a:ext cx="9146024" cy="692696"/>
          </a:xfrm>
          <a:prstGeom prst="rect">
            <a:avLst/>
          </a:prstGeom>
          <a:solidFill>
            <a:srgbClr val="373123"/>
          </a:solidFill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4000" b="1" dirty="0">
                <a:solidFill>
                  <a:schemeClr val="bg1"/>
                </a:solidFill>
              </a:rPr>
              <a:t>اختبار قصير </a:t>
            </a:r>
            <a:endParaRPr lang="en-US" altLang="ar-AE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201BC-CA43-493E-A0BE-B0E126AD8095}"/>
              </a:ext>
            </a:extLst>
          </p:cNvPr>
          <p:cNvSpPr/>
          <p:nvPr/>
        </p:nvSpPr>
        <p:spPr>
          <a:xfrm rot="16200000">
            <a:off x="-3172618" y="3172618"/>
            <a:ext cx="6858003" cy="51276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تقويم قبلي </a:t>
            </a:r>
            <a:endParaRPr lang="ar-LY" sz="3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A72F55-35AC-4BFF-BF4B-F8D58F6D8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827584" y="3789040"/>
            <a:ext cx="2037409" cy="292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497E85-2C20-453E-A093-2B8F3A83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592796"/>
            <a:ext cx="3600153" cy="648072"/>
          </a:xfrm>
          <a:prstGeom prst="rect">
            <a:avLst/>
          </a:prstGeom>
          <a:solidFill>
            <a:srgbClr val="FF0000">
              <a:alpha val="3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8483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D13C6-3089-4B4C-8AED-B651BF6D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73" y="692696"/>
            <a:ext cx="8154128" cy="532859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4C932ED-239A-4E2D-944B-31EA28B0B42D}"/>
              </a:ext>
            </a:extLst>
          </p:cNvPr>
          <p:cNvSpPr txBox="1">
            <a:spLocks noChangeArrowheads="1"/>
          </p:cNvSpPr>
          <p:nvPr/>
        </p:nvSpPr>
        <p:spPr>
          <a:xfrm>
            <a:off x="-2024" y="0"/>
            <a:ext cx="9146024" cy="692696"/>
          </a:xfrm>
          <a:prstGeom prst="rect">
            <a:avLst/>
          </a:prstGeom>
          <a:solidFill>
            <a:srgbClr val="373123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4000" dirty="0"/>
              <a:t>اختبار قصير </a:t>
            </a:r>
            <a:endParaRPr lang="en-US" altLang="ar-AE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A72F55-35AC-4BFF-BF4B-F8D58F6D8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827584" y="3789040"/>
            <a:ext cx="2037409" cy="2924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26032A-28CF-4061-92E3-D57C8F8E0B0D}"/>
              </a:ext>
            </a:extLst>
          </p:cNvPr>
          <p:cNvSpPr/>
          <p:nvPr/>
        </p:nvSpPr>
        <p:spPr>
          <a:xfrm rot="16200000">
            <a:off x="-3172618" y="3172618"/>
            <a:ext cx="6858003" cy="51276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تقويم قبلي </a:t>
            </a:r>
            <a:endParaRPr lang="ar-LY" sz="3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6A4DC-3E60-429B-966A-E3FFF8EFD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235" y="4005064"/>
            <a:ext cx="3600153" cy="648072"/>
          </a:xfrm>
          <a:prstGeom prst="rect">
            <a:avLst/>
          </a:prstGeom>
          <a:solidFill>
            <a:srgbClr val="FF0000">
              <a:alpha val="3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763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4C932ED-239A-4E2D-944B-31EA28B0B42D}"/>
              </a:ext>
            </a:extLst>
          </p:cNvPr>
          <p:cNvSpPr txBox="1">
            <a:spLocks noChangeArrowheads="1"/>
          </p:cNvSpPr>
          <p:nvPr/>
        </p:nvSpPr>
        <p:spPr>
          <a:xfrm>
            <a:off x="-2024" y="0"/>
            <a:ext cx="9146024" cy="692696"/>
          </a:xfrm>
          <a:prstGeom prst="rect">
            <a:avLst/>
          </a:prstGeom>
          <a:solidFill>
            <a:srgbClr val="373123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4000" dirty="0"/>
              <a:t>اختبار قصير </a:t>
            </a:r>
            <a:endParaRPr lang="en-US" altLang="ar-AE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A72F55-35AC-4BFF-BF4B-F8D58F6D8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827584" y="3789040"/>
            <a:ext cx="2037409" cy="2924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A9552C-2588-4B83-AD47-72CE2BDE0598}"/>
              </a:ext>
            </a:extLst>
          </p:cNvPr>
          <p:cNvSpPr/>
          <p:nvPr/>
        </p:nvSpPr>
        <p:spPr>
          <a:xfrm rot="16200000">
            <a:off x="-3172618" y="3172618"/>
            <a:ext cx="6858003" cy="51276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bg1"/>
                </a:solidFill>
              </a:rPr>
              <a:t>تقويم قبلي </a:t>
            </a:r>
            <a:endParaRPr lang="ar-LY" sz="3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A77A2-939A-44DD-819F-C3EC5738B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534" y="692695"/>
            <a:ext cx="6259467" cy="57606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DFC8C-89E4-4246-A630-258DAC58D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190" y="5251512"/>
            <a:ext cx="3600153" cy="648072"/>
          </a:xfrm>
          <a:prstGeom prst="rect">
            <a:avLst/>
          </a:prstGeom>
          <a:solidFill>
            <a:srgbClr val="FF0000">
              <a:alpha val="3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245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مربع نص 12"/>
          <p:cNvSpPr txBox="1">
            <a:spLocks noChangeArrowheads="1"/>
          </p:cNvSpPr>
          <p:nvPr/>
        </p:nvSpPr>
        <p:spPr bwMode="auto">
          <a:xfrm>
            <a:off x="2628" y="764704"/>
            <a:ext cx="9138342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28700" indent="-571500" algn="r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AE" sz="4000" b="1" dirty="0">
                <a:latin typeface="+mn-lt"/>
                <a:cs typeface="+mn-cs"/>
              </a:rPr>
              <a:t>كيف يمكننا تقليل </a:t>
            </a:r>
            <a:r>
              <a:rPr lang="ar-AE" sz="4000" b="1" dirty="0" err="1">
                <a:highlight>
                  <a:srgbClr val="FFFF00"/>
                </a:highlight>
                <a:latin typeface="+mn-lt"/>
                <a:cs typeface="+mn-cs"/>
              </a:rPr>
              <a:t>الإنحياز</a:t>
            </a:r>
            <a:r>
              <a:rPr lang="ar-AE" sz="4000" b="1" dirty="0">
                <a:latin typeface="+mn-lt"/>
                <a:cs typeface="+mn-cs"/>
              </a:rPr>
              <a:t> في التحقيق العلمي ؟</a:t>
            </a:r>
            <a:endParaRPr lang="en-US" sz="4000" b="1" dirty="0">
              <a:latin typeface="+mn-lt"/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809B84C1-2FC9-4827-AD79-2055EE58FBF4}"/>
              </a:ext>
            </a:extLst>
          </p:cNvPr>
          <p:cNvSpPr txBox="1">
            <a:spLocks noChangeArrowheads="1"/>
          </p:cNvSpPr>
          <p:nvPr/>
        </p:nvSpPr>
        <p:spPr>
          <a:xfrm>
            <a:off x="-2024" y="0"/>
            <a:ext cx="9146024" cy="692696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b="1" dirty="0">
                <a:solidFill>
                  <a:schemeClr val="bg1"/>
                </a:solidFill>
              </a:rPr>
              <a:t>نواتج التعلم لحصة اليوم </a:t>
            </a:r>
            <a:endParaRPr lang="en-US" altLang="ar-AE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43BF0A5-C13F-442D-9C97-33305E1B4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45" y="1585354"/>
            <a:ext cx="6659086" cy="52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9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4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B80EC-7C91-443D-8D3B-CD24B45EB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16" y="590916"/>
            <a:ext cx="8539717" cy="3386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E3C5F7-E26D-403A-AD91-9045C501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673326"/>
            <a:ext cx="4120328" cy="380041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01675-EE9A-45D5-ADEF-5D79D540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10936"/>
            <a:ext cx="4246986" cy="360040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pic>
        <p:nvPicPr>
          <p:cNvPr id="2054" name="Picture 6" descr="ÙØªÙØ¬Ø© Ø¨Ø­Ø« Ø§ÙØµÙØ± Ø¹Ù ÙØ¬ÙØ©  Ø¹ÙÙÙØ©">
            <a:extLst>
              <a:ext uri="{FF2B5EF4-FFF2-40B4-BE49-F238E27FC236}">
                <a16:creationId xmlns:a16="http://schemas.microsoft.com/office/drawing/2014/main" id="{C3CCBFDD-4AC2-4B10-812E-8FD50083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8" y="3456401"/>
            <a:ext cx="4120328" cy="33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2">
            <a:extLst>
              <a:ext uri="{FF2B5EF4-FFF2-40B4-BE49-F238E27FC236}">
                <a16:creationId xmlns:a16="http://schemas.microsoft.com/office/drawing/2014/main" id="{E799CAA8-813E-44A7-950C-2730DD40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747034"/>
            <a:ext cx="4015466" cy="120032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/>
              <a:t>2</a:t>
            </a:r>
            <a:r>
              <a:rPr lang="ar-AE" sz="2400" b="1" dirty="0"/>
              <a:t>. استخدم </a:t>
            </a:r>
            <a:r>
              <a:rPr lang="ar-AE" sz="2400" b="1" dirty="0">
                <a:solidFill>
                  <a:srgbClr val="C00000"/>
                </a:solidFill>
              </a:rPr>
              <a:t>مهارة التفكير الناقد </a:t>
            </a:r>
            <a:r>
              <a:rPr lang="ar-AE" sz="2400" b="1" dirty="0"/>
              <a:t>:</a:t>
            </a:r>
          </a:p>
          <a:p>
            <a:pPr algn="ctr" eaLnBrk="1" hangingPunct="1"/>
            <a:r>
              <a:rPr lang="ar-AE" sz="2400" b="1" dirty="0"/>
              <a:t>قارن الأخبار العلمية  الجديدة بما تعرفه سابقا ً، كي تقرر هل تتفق معها؟</a:t>
            </a:r>
          </a:p>
        </p:txBody>
      </p:sp>
      <p:sp>
        <p:nvSpPr>
          <p:cNvPr id="18" name="مربع نص 12">
            <a:extLst>
              <a:ext uri="{FF2B5EF4-FFF2-40B4-BE49-F238E27FC236}">
                <a16:creationId xmlns:a16="http://schemas.microsoft.com/office/drawing/2014/main" id="{61D604FD-F567-4DD7-B568-5A57A50E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176" y="5184674"/>
            <a:ext cx="4015467" cy="83099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/>
              <a:t>3</a:t>
            </a:r>
            <a:r>
              <a:rPr lang="ar-AE" sz="2400" b="1" dirty="0"/>
              <a:t>. تأكد من </a:t>
            </a:r>
            <a:r>
              <a:rPr lang="ar-AE" sz="2400" b="1" dirty="0">
                <a:highlight>
                  <a:srgbClr val="FFFF00"/>
                </a:highlight>
              </a:rPr>
              <a:t>تقليل الانحياز </a:t>
            </a:r>
            <a:r>
              <a:rPr lang="ar-AE" sz="2400" b="1" dirty="0"/>
              <a:t>أثناء التحقيق العلمي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FF6B037-EF97-436B-B079-BC85B009178F}"/>
              </a:ext>
            </a:extLst>
          </p:cNvPr>
          <p:cNvSpPr txBox="1">
            <a:spLocks noChangeArrowheads="1"/>
          </p:cNvSpPr>
          <p:nvPr/>
        </p:nvSpPr>
        <p:spPr>
          <a:xfrm>
            <a:off x="-5334" y="0"/>
            <a:ext cx="9146024" cy="605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3600" dirty="0">
                <a:solidFill>
                  <a:schemeClr val="tx1"/>
                </a:solidFill>
              </a:rPr>
              <a:t>كيف تتصرف عند سماع الأخبار العلمية الجديدة ؟</a:t>
            </a:r>
            <a:endParaRPr lang="en-US" altLang="ar-AE" sz="36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8BA8B8-6973-4C96-A0B1-FFBF864F5FBE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</a:t>
            </a:r>
            <a:r>
              <a:rPr lang="en-US" altLang="ar-AE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7138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F34941-C48B-414A-910E-34297BEF6B6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"/>
            <a:ext cx="9146024" cy="612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dirty="0"/>
              <a:t>ما المقصود بالانحياز ؟ </a:t>
            </a:r>
            <a:endParaRPr lang="en-US" altLang="ar-A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D9A07-EEBF-4251-8A46-99381860E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0" t="9973" r="5901" b="7594"/>
          <a:stretch/>
        </p:blipFill>
        <p:spPr>
          <a:xfrm>
            <a:off x="822417" y="3112764"/>
            <a:ext cx="4250881" cy="3601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CF7938-FAB9-4D5E-8551-4AB2A0CFD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" t="3217" r="66536" b="6243"/>
          <a:stretch/>
        </p:blipFill>
        <p:spPr>
          <a:xfrm>
            <a:off x="5362511" y="620689"/>
            <a:ext cx="3783515" cy="60935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5D77C-0F54-401E-B677-F188C7BA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047" y="1831700"/>
            <a:ext cx="3456384" cy="810258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A22AA0-E871-486D-AD5F-8E00BF022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465" y="2641958"/>
            <a:ext cx="1094966" cy="331322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43E0F3-BCAD-49DD-92F2-8DA09AEBAE79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</a:t>
            </a:r>
            <a:r>
              <a:rPr lang="en-US" altLang="ar-AE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012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s, toy, drawing, food&#10;&#10;Description automatically generated">
            <a:extLst>
              <a:ext uri="{FF2B5EF4-FFF2-40B4-BE49-F238E27FC236}">
                <a16:creationId xmlns:a16="http://schemas.microsoft.com/office/drawing/2014/main" id="{99A5D238-D804-4CF2-8704-6C6807691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956043" cy="3645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D7C2E-68CA-411E-A1C4-89FDEE3EAC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603" t="14113" r="992" b="10946"/>
          <a:stretch/>
        </p:blipFill>
        <p:spPr>
          <a:xfrm>
            <a:off x="4953113" y="620688"/>
            <a:ext cx="4190888" cy="4824536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024" y="-19173"/>
            <a:ext cx="9146024" cy="639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dirty="0"/>
              <a:t>كيف يمكن تقليل الانحياز أثناء التحقيق العلمي  ؟</a:t>
            </a:r>
            <a:endParaRPr lang="en-US" altLang="ar-A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3C5F7-E26D-403A-AD91-9045C501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876568"/>
            <a:ext cx="3763246" cy="536208"/>
          </a:xfrm>
          <a:prstGeom prst="rect">
            <a:avLst/>
          </a:prstGeom>
          <a:solidFill>
            <a:srgbClr val="FF0000">
              <a:alpha val="2705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sz="14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967183-878A-48C7-9A24-9AD9053D80F2}"/>
              </a:ext>
            </a:extLst>
          </p:cNvPr>
          <p:cNvSpPr txBox="1">
            <a:spLocks/>
          </p:cNvSpPr>
          <p:nvPr/>
        </p:nvSpPr>
        <p:spPr>
          <a:xfrm rot="16200000">
            <a:off x="-3182393" y="3142404"/>
            <a:ext cx="6858003" cy="5731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ar-AE" sz="2800" dirty="0"/>
              <a:t>قراءة موجهة صفحة </a:t>
            </a:r>
            <a:r>
              <a:rPr lang="en-US" altLang="ar-AE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0358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348</Words>
  <Application>Microsoft Office PowerPoint</Application>
  <PresentationFormat>On-screen Show (4:3)</PresentationFormat>
  <Paragraphs>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محمد المهيري</dc:creator>
  <cp:lastModifiedBy>إيمان اسماعيل عياد</cp:lastModifiedBy>
  <cp:revision>13</cp:revision>
  <dcterms:created xsi:type="dcterms:W3CDTF">2019-09-06T11:53:41Z</dcterms:created>
  <dcterms:modified xsi:type="dcterms:W3CDTF">2020-09-05T20:16:05Z</dcterms:modified>
</cp:coreProperties>
</file>