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4" r:id="rId7"/>
    <p:sldMasterId id="2147483746" r:id="rId8"/>
    <p:sldMasterId id="2147483758" r:id="rId9"/>
    <p:sldMasterId id="2147483771" r:id="rId10"/>
    <p:sldMasterId id="2147483783" r:id="rId11"/>
    <p:sldMasterId id="2147483795" r:id="rId12"/>
  </p:sldMasterIdLst>
  <p:notesMasterIdLst>
    <p:notesMasterId r:id="rId53"/>
  </p:notesMasterIdLst>
  <p:sldIdLst>
    <p:sldId id="256" r:id="rId13"/>
    <p:sldId id="261" r:id="rId14"/>
    <p:sldId id="927" r:id="rId15"/>
    <p:sldId id="287" r:id="rId16"/>
    <p:sldId id="4420" r:id="rId17"/>
    <p:sldId id="1514" r:id="rId18"/>
    <p:sldId id="12097" r:id="rId19"/>
    <p:sldId id="503" r:id="rId20"/>
    <p:sldId id="2586" r:id="rId21"/>
    <p:sldId id="258" r:id="rId22"/>
    <p:sldId id="257" r:id="rId23"/>
    <p:sldId id="4423" r:id="rId24"/>
    <p:sldId id="260" r:id="rId25"/>
    <p:sldId id="291" r:id="rId26"/>
    <p:sldId id="292" r:id="rId27"/>
    <p:sldId id="288" r:id="rId28"/>
    <p:sldId id="262" r:id="rId29"/>
    <p:sldId id="263" r:id="rId30"/>
    <p:sldId id="294" r:id="rId31"/>
    <p:sldId id="295" r:id="rId32"/>
    <p:sldId id="296" r:id="rId33"/>
    <p:sldId id="297" r:id="rId34"/>
    <p:sldId id="298" r:id="rId35"/>
    <p:sldId id="2577" r:id="rId36"/>
    <p:sldId id="274" r:id="rId37"/>
    <p:sldId id="4424" r:id="rId38"/>
    <p:sldId id="4425" r:id="rId39"/>
    <p:sldId id="4426" r:id="rId40"/>
    <p:sldId id="4428" r:id="rId41"/>
    <p:sldId id="4429" r:id="rId42"/>
    <p:sldId id="4430" r:id="rId43"/>
    <p:sldId id="4431" r:id="rId44"/>
    <p:sldId id="4432" r:id="rId45"/>
    <p:sldId id="4436" r:id="rId46"/>
    <p:sldId id="4437" r:id="rId47"/>
    <p:sldId id="4438" r:id="rId48"/>
    <p:sldId id="4118" r:id="rId49"/>
    <p:sldId id="4439" r:id="rId50"/>
    <p:sldId id="4435" r:id="rId51"/>
    <p:sldId id="1242" r:id="rId5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2D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05AB5-DF4A-4F2A-840E-3592DE46F90B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4662D-5E3E-44B2-852E-5B3F7CAD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66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00FA5-C5AF-41D0-A096-4FC987ED3B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55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8B7C-DAC5-40E4-893A-246D5954DA7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378F-43C5-41E4-A47F-06EEC6F03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35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8B7C-DAC5-40E4-893A-246D5954DA7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378F-43C5-41E4-A47F-06EEC6F03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07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735A3D-1926-4C60-B403-C42B250B6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B61B6-ACA5-4C6D-8142-AEE27D9F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3D67D-DDA3-4773-BAA8-33E8F9ED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FF399-010E-4339-AB29-293E8F94D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3E4DF-8128-4D9A-ACC7-FAA4F56B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747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8" name="Google Shape;8098;p14"/>
          <p:cNvSpPr txBox="1">
            <a:spLocks noGrp="1"/>
          </p:cNvSpPr>
          <p:nvPr>
            <p:ph type="title"/>
          </p:nvPr>
        </p:nvSpPr>
        <p:spPr>
          <a:xfrm flipH="1">
            <a:off x="886433" y="2799751"/>
            <a:ext cx="4683200" cy="19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781" name="Google Shape;9781;p14"/>
          <p:cNvSpPr txBox="1">
            <a:spLocks noGrp="1"/>
          </p:cNvSpPr>
          <p:nvPr>
            <p:ph type="subTitle" idx="1"/>
          </p:nvPr>
        </p:nvSpPr>
        <p:spPr>
          <a:xfrm>
            <a:off x="1273500" y="4982333"/>
            <a:ext cx="4434800" cy="8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49756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9363-DA78-4471-956C-C1C2DF956E6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10CD-5B27-44E6-B1CD-1B2206C2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38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9363-DA78-4471-956C-C1C2DF956E6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10CD-5B27-44E6-B1CD-1B2206C2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301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9363-DA78-4471-956C-C1C2DF956E6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10CD-5B27-44E6-B1CD-1B2206C2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58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9363-DA78-4471-956C-C1C2DF956E6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10CD-5B27-44E6-B1CD-1B2206C2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219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9363-DA78-4471-956C-C1C2DF956E6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10CD-5B27-44E6-B1CD-1B2206C2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651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9363-DA78-4471-956C-C1C2DF956E6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10CD-5B27-44E6-B1CD-1B2206C2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371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9363-DA78-4471-956C-C1C2DF956E6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10CD-5B27-44E6-B1CD-1B2206C2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427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9363-DA78-4471-956C-C1C2DF956E6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10CD-5B27-44E6-B1CD-1B2206C2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55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8B7C-DAC5-40E4-893A-246D5954DA7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378F-43C5-41E4-A47F-06EEC6F03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506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9363-DA78-4471-956C-C1C2DF956E6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10CD-5B27-44E6-B1CD-1B2206C2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74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9363-DA78-4471-956C-C1C2DF956E6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10CD-5B27-44E6-B1CD-1B2206C2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083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79363-DA78-4471-956C-C1C2DF956E6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510CD-5B27-44E6-B1CD-1B2206C2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29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FC16-5143-4751-B184-D732D76832F3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449E-4F5F-4F3D-B8C3-A2EB2DE5D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8751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FC16-5143-4751-B184-D732D76832F3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449E-4F5F-4F3D-B8C3-A2EB2DE5D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368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FC16-5143-4751-B184-D732D76832F3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449E-4F5F-4F3D-B8C3-A2EB2DE5D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0146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FC16-5143-4751-B184-D732D76832F3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449E-4F5F-4F3D-B8C3-A2EB2DE5D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1008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FC16-5143-4751-B184-D732D76832F3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449E-4F5F-4F3D-B8C3-A2EB2DE5D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020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FC16-5143-4751-B184-D732D76832F3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449E-4F5F-4F3D-B8C3-A2EB2DE5D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7369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FC16-5143-4751-B184-D732D76832F3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449E-4F5F-4F3D-B8C3-A2EB2DE5D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058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81" y="802300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6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446FE-395A-4744-BE5B-B16371006159}" type="datetime1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1" y="329309"/>
            <a:ext cx="4973915" cy="309201"/>
          </a:xfrm>
        </p:spPr>
        <p:txBody>
          <a:bodyPr/>
          <a:lstStyle/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5" y="798973"/>
            <a:ext cx="811019" cy="503578"/>
          </a:xfrm>
        </p:spPr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573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FC16-5143-4751-B184-D732D76832F3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449E-4F5F-4F3D-B8C3-A2EB2DE5D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8022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FC16-5143-4751-B184-D732D76832F3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449E-4F5F-4F3D-B8C3-A2EB2DE5D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80996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FC16-5143-4751-B184-D732D76832F3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449E-4F5F-4F3D-B8C3-A2EB2DE5D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1981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FC16-5143-4751-B184-D732D76832F3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449E-4F5F-4F3D-B8C3-A2EB2DE5D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0823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4D0E50-BED5-4CA8-8752-276240C7924E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8961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795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83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0000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051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79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B785-10D7-432D-8C84-441BA1CD8B7B}" type="datetime1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4273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480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022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80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993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0E50-BED5-4CA8-8752-276240C7924E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80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5" cy="1887950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7"/>
            <a:ext cx="8630447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C36F-80BA-4E13-95F9-AA174FF0C2C4}" type="datetime1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394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91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9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14532-893A-431C-ABEA-8C1C265708EB}" type="datetime1">
              <a:rPr lang="en-US" smtClean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476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2" y="804165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51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71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3" y="2023005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3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14AB-C7ED-4628-9483-861F7BC91AE1}" type="datetime1">
              <a:rPr lang="en-US" smtClean="0"/>
              <a:t>10/8/2021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170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2F4-9F88-4788-AB08-0215F74202B5}" type="datetime1">
              <a:rPr lang="en-US" smtClean="0"/>
              <a:t>10/8/2021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254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6D7F7-B6E8-41EE-8D94-98847B620978}" type="datetime1">
              <a:rPr lang="en-US" smtClean="0"/>
              <a:t>10/8/2021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947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2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1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2" y="3205493"/>
            <a:ext cx="3275013" cy="2248181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CF46E-3A61-487E-802B-7A0C81FA8AB7}" type="datetime1">
              <a:rPr lang="en-US" smtClean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689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8B7C-DAC5-40E4-893A-246D5954DA7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378F-43C5-41E4-A47F-06EEC6F03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98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8" y="482172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7" y="1129513"/>
            <a:ext cx="5532328" cy="1830584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4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30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3" y="5469858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E21B10A-4CEF-40C8-8481-F4A054C5F466}" type="datetime1">
              <a:rPr lang="en-US" smtClean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3" y="318642"/>
            <a:ext cx="5541004" cy="320931"/>
          </a:xfrm>
        </p:spPr>
        <p:txBody>
          <a:bodyPr/>
          <a:lstStyle/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3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951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DCC6-6B06-4F5D-9D8D-A34FA59DF46F}" type="datetime1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786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5"/>
            <a:ext cx="1615743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3" y="798975"/>
            <a:ext cx="7828831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C2C2-622D-46C6-8DF1-C2EFD3B20C1C}" type="datetime1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5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193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83F2D0B-A133-4B24-AF48-E94D745E5E9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3C5A0E8-3848-43AF-8925-D45B3BC57CDF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20593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D0B-A133-4B24-AF48-E94D745E5E9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A0E8-3848-43AF-8925-D45B3BC57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8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D0B-A133-4B24-AF48-E94D745E5E9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A0E8-3848-43AF-8925-D45B3BC57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20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D0B-A133-4B24-AF48-E94D745E5E9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A0E8-3848-43AF-8925-D45B3BC57CD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611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D0B-A133-4B24-AF48-E94D745E5E9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A0E8-3848-43AF-8925-D45B3BC57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9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D0B-A133-4B24-AF48-E94D745E5E9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A0E8-3848-43AF-8925-D45B3BC57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54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D0B-A133-4B24-AF48-E94D745E5E9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A0E8-3848-43AF-8925-D45B3BC57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8B7C-DAC5-40E4-893A-246D5954DA7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378F-43C5-41E4-A47F-06EEC6F03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35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D0B-A133-4B24-AF48-E94D745E5E9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A0E8-3848-43AF-8925-D45B3BC57CDF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1672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D0B-A133-4B24-AF48-E94D745E5E9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A0E8-3848-43AF-8925-D45B3BC57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01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D0B-A133-4B24-AF48-E94D745E5E9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A0E8-3848-43AF-8925-D45B3BC57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30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2D0B-A133-4B24-AF48-E94D745E5E9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5A0E8-3848-43AF-8925-D45B3BC57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12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3E363-A6E1-4CE9-B966-544BFC5F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07BCA-F067-457C-8436-F4FB415EB17A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2CCEF-7B9B-461A-8E93-5F14A9E03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AE"/>
              <a:t>اعداد المعلمة: شيخة البادي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CA891-6224-4E90-8388-C1BCEE3D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E9D64-C3AA-4576-BDEF-925E1258A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17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96C51-BD4F-4D39-947B-67B8CD17A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9F42E-3E67-4BC3-9776-6BF04C83AC2C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5B40E-9EF5-41D5-9581-705551FB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AE"/>
              <a:t>اعداد المعلمة: شيخة البادي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42CCD-6950-4098-8029-DA18B9D5F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9F7D9-F3BD-4204-A40C-EA57CF14E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81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6FBA2-554F-49AA-B565-017EEBA7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2413B-9512-4C22-926E-10A844C47B57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B8FFB-460C-48CD-BC17-BE1C37F42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AE"/>
              <a:t>اعداد المعلمة: شيخة البادي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24415-D363-47B9-B898-C00113D3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72D40-E503-4DB2-93CA-C8072F436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398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184930-4BA3-40D0-A8A9-A28DA2F9E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8D8CC-F680-4EC6-B484-6BCD8501211C}" type="datetime1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B918DF-0D08-4226-B49A-90A96881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AE"/>
              <a:t>اعداد المعلمة: شيخة البادي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56CAE3-980D-4F62-B6CF-3C0F37FC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8786D-8E80-41A6-B2C6-29EFF84E2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497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C5B5603-B0CE-40F7-9EF3-4DE7D282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415DF-23FF-4543-85B1-7CD2E8D45AA4}" type="datetime1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8091BE-69D5-45CF-AEB5-0EB067A72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AE"/>
              <a:t>اعداد المعلمة: شيخة البادي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0B70B3-32EB-4BE6-82AB-C6FE4FA0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14DCC-7928-407C-89A4-366C212F9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31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FDBD324-ED63-4D99-88DC-225609E12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60E7A-01CF-4081-A340-4939AA48455D}" type="datetime1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18E6B9-045F-4D19-AD51-5096EB4D5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AE"/>
              <a:t>اعداد المعلمة: شيخة البادي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584CBBA-36A0-4895-AFD2-EEC49D45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C2669-7FFD-40B0-8095-54A1CBD22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1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8B7C-DAC5-40E4-893A-246D5954DA7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378F-43C5-41E4-A47F-06EEC6F03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11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E45A230-9166-45E5-8E8E-C8159F2A1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FE7E7-F7B1-4E8E-9550-715ED04A3665}" type="datetime1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759AF1D-316D-4D09-8D4C-1A6759C22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AE"/>
              <a:t>اعداد المعلمة: شيخة البادي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35E0DA-5FF0-4146-881D-DD55B739D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14FF6-4E91-41E5-83C4-54245753A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33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927807-D8E0-4C5C-B67A-FF70C754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EFDA3-6BD8-45AD-9EEA-D4DD725FAB7D}" type="datetime1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15B875-A521-43FA-A208-5002D7E49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AE"/>
              <a:t>اعداد المعلمة: شيخة البادي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A9E70E-FAF6-4675-B8DC-FB9430303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4DC83-EC40-45EF-A1CC-ED49B2EF3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46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F20C7C5-F712-4682-A4F4-2FFC379B9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494FD-04F0-46F2-B7CE-518CCD02CC99}" type="datetime1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9C1806-5AC6-4FFE-BA1E-F6EAAC7A1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AE"/>
              <a:t>اعداد المعلمة: شيخة البادي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0725F7-0B72-4B16-96B3-9A991031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7B72E-46DF-488A-8B7B-5180B0EBA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5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C4F7E-6523-4115-823B-203AF4E90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15B93-1F5C-4A44-8B52-86D44A512167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4CE14-74EE-484B-AFCD-D846982BB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AE"/>
              <a:t>اعداد المعلمة: شيخة البادي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D14B-CAA4-4B94-A638-2F8364E0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62706-73A0-4465-97E3-C976EE696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174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D7A6A-4FBB-4D6F-BD06-02242E165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AE492-9E3E-455B-BB46-F1897E352207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F4476-031E-44DF-9166-9E8F2F97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AE"/>
              <a:t>اعداد المعلمة: شيخة البادي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48BE-4E1C-4168-B88A-A8F786163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F44A5-2530-404C-86E0-138E3D62F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28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BCF718-52E3-4FBD-9C7A-7BAE2EDB196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55BC9C7-B80F-4182-B189-7D2F3EA920B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089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F718-52E3-4FBD-9C7A-7BAE2EDB196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C9C7-B80F-4182-B189-7D2F3EA92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504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F718-52E3-4FBD-9C7A-7BAE2EDB196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C9C7-B80F-4182-B189-7D2F3EA920B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6742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F718-52E3-4FBD-9C7A-7BAE2EDB196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C9C7-B80F-4182-B189-7D2F3EA92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964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F718-52E3-4FBD-9C7A-7BAE2EDB196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C9C7-B80F-4182-B189-7D2F3EA92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6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8B7C-DAC5-40E4-893A-246D5954DA7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378F-43C5-41E4-A47F-06EEC6F03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45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F718-52E3-4FBD-9C7A-7BAE2EDB196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C9C7-B80F-4182-B189-7D2F3EA92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011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F718-52E3-4FBD-9C7A-7BAE2EDB196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C9C7-B80F-4182-B189-7D2F3EA92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7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F718-52E3-4FBD-9C7A-7BAE2EDB196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C9C7-B80F-4182-B189-7D2F3EA92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438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F718-52E3-4FBD-9C7A-7BAE2EDB196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C9C7-B80F-4182-B189-7D2F3EA92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66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F718-52E3-4FBD-9C7A-7BAE2EDB196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C9C7-B80F-4182-B189-7D2F3EA92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874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F718-52E3-4FBD-9C7A-7BAE2EDB196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C9C7-B80F-4182-B189-7D2F3EA92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661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800E8-C2D5-472F-BAB9-9460D236D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B1DEA-1CE6-4D89-9769-74A250331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D7179-7DDC-4145-9A85-FB8038100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0E5-1865-491F-A45F-0DB6A1532A5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6E119-2914-46D3-9842-5AC595A2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FDCDF-602C-42DA-98EE-E73EA3D9C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D56-2B8E-442F-AF10-D02FE71D0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168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10237-94FC-49B8-9B24-3DD803457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98DF0-A7EC-4605-A769-33E84FB08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BBB53-B42B-4399-96FD-0D1BC0399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0E5-1865-491F-A45F-0DB6A1532A5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45B61-E7B4-472B-8513-4CF6BA824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48FB-6FC2-40CA-AAF8-33BA4D00E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D56-2B8E-442F-AF10-D02FE71D0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562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23BFE-2707-49DD-AA88-EEEB55AC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CB2B6-65FC-4BE6-94F7-02E3C248A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11B2B-14C6-41DE-B820-81324398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0E5-1865-491F-A45F-0DB6A1532A5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DD1EF-3F41-446B-A396-8AF0FB3B0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0AF1C-C3FD-422E-BAB6-0EAEC399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D56-2B8E-442F-AF10-D02FE71D0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322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06013-9B15-4D4D-A57D-5096667A0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9CC2F-BFE5-4CF4-8733-B77A7D868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5B1DC-1DA6-49E6-8A59-7B6D4443D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E31E-C34F-43C3-A46F-F6E22A849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0E5-1865-491F-A45F-0DB6A1532A5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F09AB-B377-4F73-855B-52241EB4C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427EA-5ECF-4BDD-9D71-EC765962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D56-2B8E-442F-AF10-D02FE71D0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4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8B7C-DAC5-40E4-893A-246D5954DA7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378F-43C5-41E4-A47F-06EEC6F03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01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00954-B72F-4698-8C9C-F128658F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F29BF-9E67-4CB7-A975-B83C6CDA3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F33F9-9625-4958-8F77-9B77BEEE5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A7E020-DDD6-4EF6-9F96-0B9B26B8F7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03495-D75D-444D-9FCD-D88A5C984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6A3EF9-32A6-4292-85BA-5221401CB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0E5-1865-491F-A45F-0DB6A1532A5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83132C-B46E-4BAE-87BD-57BD42C3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B0B484-FDD1-4EB3-A321-64E8AD02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D56-2B8E-442F-AF10-D02FE71D0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792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1BE3-CF48-4CCC-BA73-EDAB62EB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EA239-ADA8-4B0F-8C30-BFD58B980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0E5-1865-491F-A45F-0DB6A1532A5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BE258-2B24-41AF-B2D0-B8E96E48B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B9FA46-7F2A-4312-841A-0298FA93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D56-2B8E-442F-AF10-D02FE71D0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03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B75629-F375-45AA-A618-FA842BB5A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0E5-1865-491F-A45F-0DB6A1532A5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F426A-7D66-49C9-919B-ECA9B3E13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E8A47-87DE-4B83-8103-9D7EE0E6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D56-2B8E-442F-AF10-D02FE71D0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04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67266-D99F-49A1-8A3F-7EB0AD0B4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1B6B2-2E61-422B-ABA1-830C05512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DC694-47FD-4F19-B2DF-E111FBBE1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E57CC-38AA-4A2D-AC10-CE80C16C7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0E5-1865-491F-A45F-0DB6A1532A5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0E4BF4-AC73-42FE-BA32-681216C56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BA43D-2E7E-49BC-A07D-AE1B36F87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D56-2B8E-442F-AF10-D02FE71D0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44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DB195-9630-469A-ABC0-FB11E258A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B3CF08-BCAE-4E62-AD43-0524379BD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C266C-122A-4073-AEAC-4644A8B25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2271D-EBF1-439E-B676-417EB7EDA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0E5-1865-491F-A45F-0DB6A1532A5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C6065-F9AA-45F1-AAB6-6BEC96A9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CFF37-62C3-41D2-8DD7-A30403CF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D56-2B8E-442F-AF10-D02FE71D0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497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09FA-03F1-46C4-9E30-4033DB5E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F3B0E8-C875-4DA6-ADB5-E76E50CD5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B68F1-14F6-47C4-8843-86FE7B2A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0E5-1865-491F-A45F-0DB6A1532A5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C418B-2AA3-4258-997E-02CC01B5E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4D496-FFA2-4FB5-A774-CDF2AA35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D56-2B8E-442F-AF10-D02FE71D0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699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BB8E23-0416-4FD0-93BD-6D4217DAAF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F3E5A7-A7BE-4089-9F22-98307ADCD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B4CFF-D3EF-4F3F-88B4-E0AF46E5B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0E5-1865-491F-A45F-0DB6A1532A5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3B92B-3858-4D3A-BE7D-C05927D8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D511F-9002-4B5A-AE2C-396EACF1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7D56-2B8E-442F-AF10-D02FE71D0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415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53C185-1529-412D-B3FE-7DC0993FF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25959"/>
            <a:ext cx="903154" cy="2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685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75DFF-DD25-4B3C-9D8D-F3407C588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775DF5-3DF8-4ECE-829A-5B110B9D1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DC864-4B4D-405A-AFE8-673C15E0F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FB283-11C0-4DC2-AFA8-85E838A3922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60394-30AE-4563-88BC-4E9CAB75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A6716-D335-4C8F-83AA-79DEB0C6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FB51-259B-455C-BB07-3B4C8B7D0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207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FC770-4236-452D-BF44-280FF4FF2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D30C7-D7B3-45A2-A1BC-3B90934FB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5F456-79F8-40A7-8E37-D221843F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FB283-11C0-4DC2-AFA8-85E838A3922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BE505-3290-4474-A202-8F19B82C2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BD416-24F0-423C-974C-E171B2D3D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FB51-259B-455C-BB07-3B4C8B7D0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59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8B7C-DAC5-40E4-893A-246D5954DA7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378F-43C5-41E4-A47F-06EEC6F03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090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E7207-5157-41C1-98A1-6EFE333C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3274A-7B2C-4B35-AC7B-123AD0B55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73228-D822-4D93-B83A-A5FD5003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FB283-11C0-4DC2-AFA8-85E838A3922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37E28-F815-451D-81FE-763A6C55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80D9C-B705-4EAC-990D-E69F20B16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FB51-259B-455C-BB07-3B4C8B7D0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19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B7281-46A8-401A-884C-D385F6BD2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F3415-5783-4E54-8C21-08792C1D30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C5922B-A2D7-4A3F-99A8-BC334EA21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71548-4A4D-485E-B941-1FDE9E7A6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FB283-11C0-4DC2-AFA8-85E838A3922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6D488-F75D-4AF3-A116-B37B0ABB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4A60B-37D4-4343-882B-086B7C1CC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FB51-259B-455C-BB07-3B4C8B7D0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959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6B511-B325-4FBA-9E8A-23CD3F3B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92AEA-49F3-4014-906C-6BEF69251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CA658-EC04-49CA-A778-204567C54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5BE8C-F6B6-4C05-A7A7-050932153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BB3B5C-DB60-4C0C-9FA6-A866091A5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42BB5F-B59C-4DEE-BD9F-19DC1C0EB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FB283-11C0-4DC2-AFA8-85E838A3922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DFEE58-6B25-40C9-80C1-1865CF394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2A549C-FC99-4A0E-BCA4-E3A7809D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FB51-259B-455C-BB07-3B4C8B7D0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65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B0B8D-EC94-413A-AA12-AE77EFA1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322674-46BC-4621-94E2-872CC9D8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FB283-11C0-4DC2-AFA8-85E838A3922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2AE5A-EC3A-403D-9285-E419935FF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ED22B-67B3-4CBB-B4CC-6AA102B0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FB51-259B-455C-BB07-3B4C8B7D0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415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A7906-B8CA-4C37-996A-0C541DC0A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FB283-11C0-4DC2-AFA8-85E838A3922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82CA1-63F3-43D8-B1BF-683388BD3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17390-B46F-4E02-A1B3-EA24CB52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FB51-259B-455C-BB07-3B4C8B7D0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872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9F03B-F045-441C-AD44-4B1E684B5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1262B-4542-4A8D-B9BC-F913F08ED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1C251-6671-4805-8C42-34C9521AB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2BD71-BF80-490E-A3D5-FBDD056E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FB283-11C0-4DC2-AFA8-85E838A3922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6BB82-0BA9-434A-AFA3-47444140E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5A968-BE0B-4AC7-A3CD-DCE79224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FB51-259B-455C-BB07-3B4C8B7D0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816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315F3-2377-48ED-86CC-B244CD6E1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AB5A90-EA60-4D5D-A6AC-2E6D002F1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E2F42E-A88A-4D1D-9539-A4896EE05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29A91-31A0-4EE2-911C-81EF63ED5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FB283-11C0-4DC2-AFA8-85E838A3922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82070-C722-4F35-B988-9C02630FA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9CE34-05D1-487C-8C6A-2F05A578C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FB51-259B-455C-BB07-3B4C8B7D0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267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B56FC-721C-4D7A-A06D-C7D839C01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797EC-0BDB-4BAC-9E4E-751D90507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2BB01-59DA-4B59-B8D9-A428B182D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FB283-11C0-4DC2-AFA8-85E838A3922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68CC8-41A4-41DA-ABC0-789EF053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5DCE1-A089-4F26-8E80-8D59CFE4E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FB51-259B-455C-BB07-3B4C8B7D0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431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92EC11-C227-4EE1-99D9-00F96A02D6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C9830-8B14-41FC-A863-B8275A9C0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2BE00-CAAE-4EC8-BE6E-CDD0573F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FB283-11C0-4DC2-AFA8-85E838A3922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E6B06-B01D-4E3F-8C27-AA5165A95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E0E43-0F4F-4D25-8DBF-375706AC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DFB51-259B-455C-BB07-3B4C8B7D0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81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81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8B7C-DAC5-40E4-893A-246D5954DA7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378F-43C5-41E4-A47F-06EEC6F03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969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83519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41797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12801" y="1600204"/>
            <a:ext cx="7211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227484" y="1600204"/>
            <a:ext cx="72114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9598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7263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02579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6432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17194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13891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95243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11783484" y="274642"/>
            <a:ext cx="3655483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12802" y="274642"/>
            <a:ext cx="10767484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829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8B7C-DAC5-40E4-893A-246D5954DA7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0378F-43C5-41E4-A47F-06EEC6F03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626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B4302-1B13-4D43-8153-2DB64E939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260A9C-7EDB-424C-8BD4-FAC64D047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10F49-DE27-4A0B-8266-5604FD38C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4DE3B-DCC8-429B-89D5-0A1B27F1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9C224-00E7-4F18-AF34-0ADD88BA0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660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AE707-DD01-41FF-93F1-526D55C5E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B4C34-C95A-445A-879A-04342D804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4CBD0-0503-432E-B778-B5AE83FB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A0380-ACC7-46D8-8133-F2F0422BE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744AD-264A-41CB-9847-FC307D8F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33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FA81-0DA0-473E-B753-A898DB939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7B6A8-6884-4893-B357-589CFD26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0E7FF-8DB9-4E10-8B0F-DF0B0A23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329DB-6C0E-4288-BA78-6DF9AFC21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D45D8-2F41-4AA0-B0CD-BBBE982A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183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2C0BD-ABD5-41D8-8940-27C427094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14A99-97D5-4BAF-AB4C-276AD9767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02AD4-9674-4EEB-BBD3-03ED19251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7499D-AC49-4FB2-BED6-B3BFBC5F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FAF54-4D74-478E-89A4-A5C29DF0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AA320-7C30-44A8-A16B-247F09A1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623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65F7E-0D37-4820-B95F-5DD6C9DE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F1484-F9B3-4E99-9C74-BC00BF94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78A7D-9B99-4F99-BE65-B34E8547B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412E7F-5B6D-4121-9459-DDA219F6F7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A809C6-5CB5-48A6-866F-B2E17AA112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8D38B5-C094-48AB-999C-6549A8D9E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6CDB4-282E-4293-9988-7E371C0B6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9C57F2-2FAA-4C57-B0D1-00CC8D997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853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4A2A7-7F9A-4621-BE82-9F6BFCA9B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9CFAF3-56DF-4E08-BE66-71C623C7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D61FD-9262-49E4-9BD7-4A51DEE0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2CA8D-D9BC-426E-95A2-8AA70CACA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677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27F288-6316-450E-B563-61B50E5D7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E09785-1C5A-4A03-B7FD-D85C53D5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37FA9-133D-4465-8815-063AD51A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554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57B0-2CA5-4BBC-9045-15E7F21BF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E78D3-4138-4BD4-B7BE-053C91DAE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1934C-C4B4-41DD-B918-DA7DC34B9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5A704-4D1E-49FD-A150-440454771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06C03-9A46-48F4-BED9-FC41BBBA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00272-DBA1-451C-B613-3FFE85341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941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EA90-7CF4-4537-807A-01BD51214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47C629-C556-4A1A-9A2F-280486D5C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03718-EEEC-441B-B1D8-FE5E49241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2392D-1CC4-4EA0-B8E6-605A6B616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FE619-2C6C-4A79-B7AE-DFAAAB8DD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385BE-6CE8-417B-AC3F-A5A2DCC6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510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B989F-AEFE-4785-8840-5FA4634EA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E8A1F-D3F2-4599-A81B-4EBB201E0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2591D-B008-41C7-87B8-624805C37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E3B84-35AA-42E9-82AE-D14475C5D05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AC26E-4F5D-457D-A1D0-5569EC603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76CB7-21B7-4335-9ABD-9CED08C92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9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E8B7C-DAC5-40E4-893A-246D5954DA7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0378F-43C5-41E4-A47F-06EEC6F03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4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79363-DA78-4471-956C-C1C2DF956E6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510CD-5B27-44E6-B1CD-1B2206C2D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8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2FC16-5143-4751-B184-D732D76832F3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B449E-4F5F-4F3D-B8C3-A2EB2DE5D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4D0E50-BED5-4CA8-8752-276240C7924E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A7C7310-6734-42E2-987A-BBFF7DE0E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9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8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80" y="804521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80" y="2015734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A911C-703A-4FB2-9352-70568ACE5BDC}" type="datetime1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9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1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8B4371D3-BE67-4F96-A6A1-B1782E09C2E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56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83F2D0B-A133-4B24-AF48-E94D745E5E9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F3C5A0E8-3848-43AF-8925-D45B3BC57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5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BC3F7A1-BFE9-42BA-9705-EC8D9EEB5C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85DEC5D-1BAD-463B-AC1C-78EC4C55A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6B7A5-7BF0-49D2-8E12-992D20423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BB5A18E-2867-4031-BE92-D9C8627DA664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D5417-EE2F-4182-AB03-1F562FC5E7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ar-AE"/>
              <a:t>اعداد المعلمة: شيخة البادي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FAF70-F429-45AE-924A-914D3C970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93495E-E27F-4864-841B-D8B57B2CB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8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EBCF718-52E3-4FBD-9C7A-7BAE2EDB196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55BC9C7-B80F-4182-B189-7D2F3EA92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1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6EC0B2-4070-4AEA-8683-C87E1A5C1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2CC3F-5C53-4FA9-8074-B9313D83E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5CC8E-210E-4A1A-A148-A95BA4C22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9D0E5-1865-491F-A45F-0DB6A1532A5A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33A4A-384D-4CDE-AD42-7C874F9F7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1FB03-CF97-423E-9021-6056DE40D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57D56-2B8E-442F-AF10-D02FE71D0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661139-884F-4878-A5DF-52E6A91E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1EF76-D97B-4FDC-839A-899B98D51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96FB5-A00D-4BF4-81D5-BD4A30CF2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FB283-11C0-4DC2-AFA8-85E838A3922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5C7BE-0EDB-41FF-991C-D69BEDD66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10C96-E4DA-4926-A4D3-0A448A9EA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DFB51-259B-455C-BB07-3B4C8B7D0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2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28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E3AE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E2739E-144A-4BD0-A924-26900B432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2043-A01A-4A34-8135-4C51E098E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33818-750E-446A-9874-AB4AAECA0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E3B84-35AA-42E9-82AE-D14475C5D05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7F28B-8943-4AE9-9C1D-A9BCFB106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700C7-EE28-4B76-9E33-F1ED6F2E1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77ADB-9788-48D4-823C-E3A8CC32C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7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4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6.png"/><Relationship Id="rId5" Type="http://schemas.microsoft.com/office/2007/relationships/hdphoto" Target="../media/hdphoto3.wdp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2.xml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EB35BB6-5FE7-43BA-A5E9-011BA939E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4" cy="6857999"/>
          </a:xfrm>
          <a:prstGeom prst="rect">
            <a:avLst/>
          </a:prstGeom>
        </p:spPr>
      </p:pic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WhatsApp Video 2020-03-29 at 1.44.58 PM">
            <a:hlinkClick r:id="" action="ppaction://media"/>
            <a:extLst>
              <a:ext uri="{FF2B5EF4-FFF2-40B4-BE49-F238E27FC236}">
                <a16:creationId xmlns:a16="http://schemas.microsoft.com/office/drawing/2014/main" id="{25F2E647-5141-4A90-9DEC-6ED33889E7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88824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C375A4-2C54-4DAC-82BD-36EB7EBE1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اعداد المعلمة: شيخة البادي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077" t="14958" r="25693" b="15265"/>
          <a:stretch/>
        </p:blipFill>
        <p:spPr>
          <a:xfrm>
            <a:off x="194603" y="144194"/>
            <a:ext cx="11802794" cy="6569611"/>
          </a:xfrm>
          <a:prstGeom prst="rect">
            <a:avLst/>
          </a:prstGeom>
        </p:spPr>
      </p:pic>
      <p:pic>
        <p:nvPicPr>
          <p:cNvPr id="5" name="Picture 4" descr="A picture containing object, towel, food&#10;&#10;Description automatically generated">
            <a:extLst>
              <a:ext uri="{FF2B5EF4-FFF2-40B4-BE49-F238E27FC236}">
                <a16:creationId xmlns:a16="http://schemas.microsoft.com/office/drawing/2014/main" id="{F5EE48D4-0481-4F5D-A040-A9DE6086C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0" b="23200" l="8400" r="93600">
                        <a14:foregroundMark x1="90800" y1="15680" x2="87400" y2="12800"/>
                        <a14:foregroundMark x1="87800" y1="13440" x2="90200" y2="20320"/>
                        <a14:foregroundMark x1="14800" y1="12640" x2="8400" y2="21120"/>
                        <a14:foregroundMark x1="93600" y1="18400" x2="91400" y2="12480"/>
                        <a14:foregroundMark x1="92400" y1="14560" x2="93600" y2="14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1" t="7729" b="75073"/>
          <a:stretch/>
        </p:blipFill>
        <p:spPr>
          <a:xfrm flipH="1">
            <a:off x="8264041" y="-126451"/>
            <a:ext cx="3604402" cy="10842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2B25E2-A06B-480D-8390-76852AFA1B59}"/>
              </a:ext>
            </a:extLst>
          </p:cNvPr>
          <p:cNvSpPr txBox="1"/>
          <p:nvPr/>
        </p:nvSpPr>
        <p:spPr>
          <a:xfrm>
            <a:off x="8152542" y="0"/>
            <a:ext cx="4257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defRPr/>
            </a:pPr>
            <a:r>
              <a:rPr lang="ar-AE" sz="4000" dirty="0">
                <a:solidFill>
                  <a:prstClr val="black"/>
                </a:solidFill>
                <a:cs typeface="Calibri" panose="020F0502020204030204" pitchFamily="34" charset="0"/>
              </a:rPr>
              <a:t>التهيئة</a:t>
            </a:r>
            <a:r>
              <a:rPr lang="ar-BH" sz="4000" dirty="0">
                <a:solidFill>
                  <a:prstClr val="black"/>
                </a:solidFill>
                <a:cs typeface="Calibri" panose="020F0502020204030204" pitchFamily="34" charset="0"/>
              </a:rPr>
              <a:t>: </a:t>
            </a:r>
            <a:r>
              <a:rPr lang="ar-BH" sz="2800" b="1" dirty="0">
                <a:solidFill>
                  <a:prstClr val="black"/>
                </a:solidFill>
                <a:cs typeface="Calibri" panose="020F0502020204030204" pitchFamily="34" charset="0"/>
              </a:rPr>
              <a:t>ربط ب</a:t>
            </a:r>
            <a:r>
              <a:rPr lang="ar-AE" sz="2800" b="1" dirty="0">
                <a:solidFill>
                  <a:prstClr val="black"/>
                </a:solidFill>
                <a:cs typeface="Calibri" panose="020F0502020204030204" pitchFamily="34" charset="0"/>
              </a:rPr>
              <a:t>اللغة العربية</a:t>
            </a:r>
            <a:r>
              <a:rPr lang="ar-BH" sz="28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endParaRPr lang="en-US" sz="36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85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61" t="27887" r="20385" b="34556"/>
          <a:stretch/>
        </p:blipFill>
        <p:spPr>
          <a:xfrm>
            <a:off x="703384" y="168812"/>
            <a:ext cx="11488615" cy="61897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3A17C8-97DD-4FCE-AD4C-1708316210B0}"/>
              </a:ext>
            </a:extLst>
          </p:cNvPr>
          <p:cNvSpPr/>
          <p:nvPr/>
        </p:nvSpPr>
        <p:spPr>
          <a:xfrm>
            <a:off x="6738425" y="1392702"/>
            <a:ext cx="5303519" cy="43609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932D87"/>
                </a:solidFill>
              </a:rPr>
              <a:t>مَنْ قَرَأَ حَرْفًا مِنْ كِتاب الله</a:t>
            </a:r>
            <a:endParaRPr lang="en-US" sz="6600" b="1" dirty="0">
              <a:solidFill>
                <a:srgbClr val="932D8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BB532-413F-44FB-BA59-9EA7FC591BB0}"/>
              </a:ext>
            </a:extLst>
          </p:cNvPr>
          <p:cNvSpPr txBox="1"/>
          <p:nvPr/>
        </p:nvSpPr>
        <p:spPr>
          <a:xfrm rot="19813301">
            <a:off x="-239151" y="884870"/>
            <a:ext cx="2937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ar-AE" sz="60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المعلم الصغير</a:t>
            </a:r>
            <a:endParaRPr lang="ar-SA" sz="7200" b="1" dirty="0">
              <a:solidFill>
                <a:srgbClr val="C0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91353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D95CC-077A-467F-8789-29C920046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78"/>
            <a:ext cx="12192000" cy="672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31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461" t="13110" r="25692" b="13213"/>
          <a:stretch/>
        </p:blipFill>
        <p:spPr>
          <a:xfrm>
            <a:off x="647114" y="1"/>
            <a:ext cx="11071273" cy="67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02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9"/>
          <a:stretch/>
        </p:blipFill>
        <p:spPr>
          <a:xfrm rot="10800000">
            <a:off x="7398063" y="4779150"/>
            <a:ext cx="1891436" cy="12734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9"/>
          <a:stretch/>
        </p:blipFill>
        <p:spPr>
          <a:xfrm rot="10800000">
            <a:off x="5165132" y="4779150"/>
            <a:ext cx="1891436" cy="12734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9"/>
          <a:stretch/>
        </p:blipFill>
        <p:spPr>
          <a:xfrm rot="10800000">
            <a:off x="2932201" y="4779150"/>
            <a:ext cx="1891436" cy="127341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8294312" y="2204498"/>
            <a:ext cx="1891436" cy="890774"/>
            <a:chOff x="3456720" y="466347"/>
            <a:chExt cx="2521915" cy="118769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009"/>
            <a:stretch/>
          </p:blipFill>
          <p:spPr>
            <a:xfrm>
              <a:off x="3456720" y="466347"/>
              <a:ext cx="2521915" cy="1187696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4013768" y="946158"/>
              <a:ext cx="1539739" cy="70788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342900" rtl="0"/>
              <a:r>
                <a:rPr lang="ar-AE" sz="3000" b="1" dirty="0">
                  <a:solidFill>
                    <a:srgbClr val="C00000"/>
                  </a:solidFill>
                  <a:latin typeface="Gill Sans MT" panose="020B0502020104020203"/>
                  <a:cs typeface="Arial" panose="020B0604020202020204" pitchFamily="34" charset="0"/>
                </a:rPr>
                <a:t>كتاب الله</a:t>
              </a:r>
              <a:endParaRPr lang="en-US" sz="3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7720919" y="4960115"/>
            <a:ext cx="1146789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 rtl="0"/>
            <a:r>
              <a:rPr lang="ar-AE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الخريطة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248278" y="4960115"/>
            <a:ext cx="1730282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 rtl="0"/>
            <a:r>
              <a:rPr lang="ar-AE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القرآن الكريم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40201" y="4833158"/>
            <a:ext cx="1539524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 rtl="0"/>
            <a:r>
              <a:rPr lang="ar-AE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كتاب العلوم</a:t>
            </a:r>
            <a:endParaRPr lang="en-US" sz="30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BFB695-2C02-4C89-AA57-5CB40D585F64}"/>
              </a:ext>
            </a:extLst>
          </p:cNvPr>
          <p:cNvSpPr txBox="1">
            <a:spLocks/>
          </p:cNvSpPr>
          <p:nvPr/>
        </p:nvSpPr>
        <p:spPr>
          <a:xfrm>
            <a:off x="1667497" y="1112872"/>
            <a:ext cx="8838599" cy="416640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defTabSz="342900" rtl="1"/>
            <a:r>
              <a:rPr lang="ar-AE" sz="3300" b="1" dirty="0">
                <a:solidFill>
                  <a:srgbClr val="795FA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خلال  استراتيجية النصف الآخر </a:t>
            </a:r>
            <a:r>
              <a:rPr lang="ar-SA" sz="3300" b="1" dirty="0">
                <a:solidFill>
                  <a:srgbClr val="795FA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</a:t>
            </a:r>
            <a:r>
              <a:rPr lang="ar-AE" sz="3300" b="1" dirty="0">
                <a:solidFill>
                  <a:srgbClr val="795FA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كمل معاني مفرادت الآتية:</a:t>
            </a:r>
            <a:endParaRPr lang="en-US" sz="3300" b="1" dirty="0">
              <a:solidFill>
                <a:srgbClr val="795FAF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A3934-9EE8-457C-87F8-D15DB235485A}"/>
              </a:ext>
            </a:extLst>
          </p:cNvPr>
          <p:cNvSpPr txBox="1"/>
          <p:nvPr/>
        </p:nvSpPr>
        <p:spPr>
          <a:xfrm>
            <a:off x="10185749" y="5606629"/>
            <a:ext cx="48743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342900" rtl="0"/>
            <a:fld id="{C19B83F4-F863-4275-AB7F-D3007BA2A7D6}" type="slidenum">
              <a:rPr lang="ar-SA" sz="1350" b="1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pPr algn="l" defTabSz="342900" rtl="0"/>
              <a:t>14</a:t>
            </a:fld>
            <a:endParaRPr lang="en-GB" sz="1350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35E97474-3789-4166-B32B-59A38A69D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2900" y="5651728"/>
            <a:ext cx="1891436" cy="231901"/>
          </a:xfrm>
        </p:spPr>
        <p:txBody>
          <a:bodyPr/>
          <a:lstStyle/>
          <a:p>
            <a:pPr defTabSz="342900" rtl="0"/>
            <a:r>
              <a:rPr lang="ar-JO" sz="1050">
                <a:solidFill>
                  <a:srgbClr val="C00000"/>
                </a:solidFill>
                <a:latin typeface="Gill Sans MT" panose="020B0502020104020203"/>
                <a:cs typeface="Arial" panose="020B0604020202020204" pitchFamily="34" charset="0"/>
              </a:rPr>
              <a:t>درس  فضل تلاوة القرآن - الصف الثاني</a:t>
            </a:r>
            <a:endParaRPr lang="en-US" sz="1050" dirty="0">
              <a:solidFill>
                <a:srgbClr val="C00000"/>
              </a:solidFill>
              <a:latin typeface="Gill Sans MT" panose="020B050202010402020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096C8-2599-45B1-8E6B-7E0482981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93" y="1891670"/>
            <a:ext cx="1457325" cy="16764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358160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1088 C 1.11022E-16 -0.02245 -0.02409 -0.03356 -0.03594 -0.03356 C -0.08346 -0.03356 -0.13125 0.1463 -0.13125 0.32639 C -0.13125 0.23542 -0.15508 0.1463 -0.17891 0.1463 C -0.21458 0.1463 -0.23841 0.23681 -0.23841 0.32639 C -0.23841 0.28148 -0.25039 0.23542 -0.26237 0.23542 C -0.27409 0.23542 -0.28607 0.28009 -0.28607 0.32639 C -0.28607 0.30324 -0.29805 0.28148 -0.29805 0.28171 C -0.30977 0.28148 -0.30977 0.30463 -0.30977 0.32639 C -0.30977 0.31435 -0.30977 0.30324 -0.32174 0.30324 C -0.32174 0.30347 -0.32174 0.31482 -0.32174 0.32639 C -0.32174 0.3206 -0.32174 0.31435 -0.33372 0.31435 C -0.33372 0.31574 -0.33372 0.32014 -0.33372 0.32639 C -0.33372 0.32315 -0.33372 0.3206 -0.33372 0.32083 C -0.33372 0.32176 -0.33372 0.32361 -0.33372 0.32639 C -0.33372 0.32477 -0.33372 0.32315 -0.33372 0.32176 C -0.33372 0.32199 -0.33372 0.32315 -0.33372 0.32477 C -0.33372 0.325 -0.33372 0.32361 -0.33372 0.32176 C -0.34544 0.32176 -0.34544 0.32315 -0.34544 0.32477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79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9"/>
          <a:stretch/>
        </p:blipFill>
        <p:spPr>
          <a:xfrm rot="10800000">
            <a:off x="7398063" y="4779150"/>
            <a:ext cx="1891436" cy="12734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9"/>
          <a:stretch/>
        </p:blipFill>
        <p:spPr>
          <a:xfrm rot="10800000">
            <a:off x="5165132" y="4779150"/>
            <a:ext cx="1891436" cy="12734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9"/>
          <a:stretch/>
        </p:blipFill>
        <p:spPr>
          <a:xfrm rot="10800000">
            <a:off x="2932201" y="4779150"/>
            <a:ext cx="1891436" cy="127341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8294312" y="2204498"/>
            <a:ext cx="1891436" cy="890772"/>
            <a:chOff x="3456720" y="466347"/>
            <a:chExt cx="2521915" cy="118769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009"/>
            <a:stretch/>
          </p:blipFill>
          <p:spPr>
            <a:xfrm>
              <a:off x="3456720" y="466347"/>
              <a:ext cx="2521915" cy="1187696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3664317" y="914754"/>
              <a:ext cx="2238648" cy="70788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342900" rtl="0"/>
              <a:r>
                <a:rPr lang="ar-AE" sz="3000" b="1" dirty="0">
                  <a:solidFill>
                    <a:srgbClr val="C00000"/>
                  </a:solidFill>
                  <a:latin typeface="Gill Sans MT" panose="020B0502020104020203"/>
                  <a:cs typeface="Arial" panose="020B0604020202020204" pitchFamily="34" charset="0"/>
                </a:rPr>
                <a:t>بعشر أمثالها</a:t>
              </a:r>
              <a:endParaRPr lang="en-US" sz="3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7593181" y="5029365"/>
            <a:ext cx="1518685" cy="7155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 rtl="0"/>
            <a:r>
              <a:rPr lang="ar-AE" sz="21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تُضَاعَف الحسنة</a:t>
            </a:r>
          </a:p>
          <a:p>
            <a:pPr algn="ctr" defTabSz="342900" rtl="0"/>
            <a:r>
              <a:rPr lang="ar-AE" sz="21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عشر مرات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454901" y="4983198"/>
            <a:ext cx="1311898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 rtl="0"/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تقل السيئات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BFB695-2C02-4C89-AA57-5CB40D585F64}"/>
              </a:ext>
            </a:extLst>
          </p:cNvPr>
          <p:cNvSpPr txBox="1">
            <a:spLocks/>
          </p:cNvSpPr>
          <p:nvPr/>
        </p:nvSpPr>
        <p:spPr>
          <a:xfrm>
            <a:off x="1691551" y="1132427"/>
            <a:ext cx="8838599" cy="416640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defTabSz="342900" rtl="1"/>
            <a:r>
              <a:rPr lang="ar-AE" sz="3300" b="1" dirty="0">
                <a:solidFill>
                  <a:srgbClr val="795FA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خلال  استراتيجية النصف الآخر </a:t>
            </a:r>
            <a:r>
              <a:rPr lang="ar-SA" sz="3300" b="1" dirty="0">
                <a:solidFill>
                  <a:srgbClr val="795FA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</a:t>
            </a:r>
            <a:r>
              <a:rPr lang="ar-AE" sz="3300" b="1" dirty="0">
                <a:solidFill>
                  <a:srgbClr val="795FA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كمل معاني مفردات الآتية:</a:t>
            </a:r>
            <a:endParaRPr lang="en-US" sz="3300" b="1" dirty="0">
              <a:solidFill>
                <a:srgbClr val="795FAF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72088" y="4925822"/>
            <a:ext cx="1611660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 rtl="0"/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تضاعف مرتين</a:t>
            </a:r>
            <a:endParaRPr lang="ar-SA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299EF9-598F-464D-89A6-E82A1EA01257}"/>
              </a:ext>
            </a:extLst>
          </p:cNvPr>
          <p:cNvSpPr txBox="1"/>
          <p:nvPr/>
        </p:nvSpPr>
        <p:spPr>
          <a:xfrm>
            <a:off x="10168613" y="5601593"/>
            <a:ext cx="72307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342900" rtl="0">
              <a:defRPr/>
            </a:pPr>
            <a:fld id="{C19B83F4-F863-4275-AB7F-D3007BA2A7D6}" type="slidenum">
              <a:rPr lang="ar-SA" sz="2100" b="1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pPr algn="l" defTabSz="342900" rtl="0">
                <a:defRPr/>
              </a:pPr>
              <a:t>15</a:t>
            </a:fld>
            <a:endParaRPr lang="en-GB" sz="1350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8446C37C-CDA2-4618-801A-ADB98CCF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1874" y="5745609"/>
            <a:ext cx="4454127" cy="231901"/>
          </a:xfrm>
        </p:spPr>
        <p:txBody>
          <a:bodyPr/>
          <a:lstStyle/>
          <a:p>
            <a:pPr defTabSz="342900" rtl="0"/>
            <a:r>
              <a:rPr lang="ar-JO" sz="1050">
                <a:solidFill>
                  <a:srgbClr val="C00000"/>
                </a:solidFill>
                <a:latin typeface="Gill Sans MT" panose="020B0502020104020203"/>
                <a:cs typeface="Arial" panose="020B0604020202020204" pitchFamily="34" charset="0"/>
              </a:rPr>
              <a:t>درس  فضل تلاوة القرآن - الصف الثاني</a:t>
            </a:r>
            <a:endParaRPr lang="en-US" sz="1050" dirty="0">
              <a:solidFill>
                <a:srgbClr val="C00000"/>
              </a:solidFill>
              <a:latin typeface="Gill Sans MT" panose="020B050202010402020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B34CE-E5C5-4E21-B143-97D05BB94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0" y="2078850"/>
            <a:ext cx="2389318" cy="159629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39754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C 1.11022E-16 -0.0118 -0.00729 -0.02314 -0.01081 -0.02314 C -0.025 -0.02314 -0.03932 0.16181 -0.03932 0.34723 C -0.03932 0.25348 -0.04648 0.16181 -0.05365 0.16181 C -0.06432 0.16181 -0.07135 0.25487 -0.07135 0.34723 C -0.07135 0.30093 -0.075 0.25348 -0.07865 0.25348 C -0.08203 0.25348 -0.08568 0.29954 -0.08568 0.34723 C -0.08568 0.32338 -0.08932 0.30093 -0.08932 0.30116 C -0.09271 0.30093 -0.09271 0.32477 -0.09271 0.34723 C -0.09271 0.33473 -0.09271 0.32338 -0.09635 0.32338 C -0.09635 0.32362 -0.09635 0.33519 -0.09635 0.34723 C -0.09635 0.34121 -0.09635 0.33473 -0.1 0.33473 C -0.1 0.33612 -0.1 0.34075 -0.1 0.34723 C -0.1 0.34375 -0.1 0.34121 -0.1 0.34144 C -0.1 0.34237 -0.1 0.34422 -0.1 0.34723 C -0.1 0.34537 -0.1 0.34375 -0.1 0.34237 C -0.1 0.3426 -0.1 0.34375 -0.1 0.34537 C -0.1 0.34561 -0.1 0.34422 -0.1 0.34237 C -0.10339 0.34237 -0.10339 0.34375 -0.10339 0.34537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DD3EBC3-132C-4B0E-9750-D17AB390F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4" cy="6857999"/>
          </a:xfrm>
          <a:prstGeom prst="rect">
            <a:avLst/>
          </a:prstGeom>
        </p:spPr>
      </p:pic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C020C4-ABA5-4B02-BB2B-0F9FDEA0C63E}"/>
              </a:ext>
            </a:extLst>
          </p:cNvPr>
          <p:cNvSpPr/>
          <p:nvPr/>
        </p:nvSpPr>
        <p:spPr>
          <a:xfrm>
            <a:off x="4001340" y="878520"/>
            <a:ext cx="3482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(AH) Manal Black" pitchFamily="2" charset="-78"/>
              </a:rPr>
              <a:t>التمارين الرياضية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(AH) Manal Black" pitchFamily="2" charset="-78"/>
            </a:endParaRPr>
          </a:p>
        </p:txBody>
      </p:sp>
      <p:pic>
        <p:nvPicPr>
          <p:cNvPr id="9" name="تمارين رياضية">
            <a:hlinkClick r:id="" action="ppaction://media"/>
            <a:extLst>
              <a:ext uri="{FF2B5EF4-FFF2-40B4-BE49-F238E27FC236}">
                <a16:creationId xmlns:a16="http://schemas.microsoft.com/office/drawing/2014/main" id="{CCAE3604-965D-4883-8A33-373E77881B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-1"/>
            <a:ext cx="12188824" cy="672147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9E4B43-A5CB-4671-B083-665BC27E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اعداد المعلمة: شيخة البادي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4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193" t="12494" r="24538" b="13418"/>
          <a:stretch/>
        </p:blipFill>
        <p:spPr>
          <a:xfrm>
            <a:off x="883920" y="427280"/>
            <a:ext cx="10424160" cy="67173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682ABB-F9FA-41F0-B2C7-D75A3139C767}"/>
              </a:ext>
            </a:extLst>
          </p:cNvPr>
          <p:cNvSpPr/>
          <p:nvPr/>
        </p:nvSpPr>
        <p:spPr>
          <a:xfrm>
            <a:off x="4450308" y="857825"/>
            <a:ext cx="5309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/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/>
              </a:rPr>
              <a:t>40</a:t>
            </a:r>
            <a:endParaRPr lang="ar-SA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/>
              <a:cs typeface="Tahoma" panose="020B0604030504040204" pitchFamily="34" charset="0"/>
            </a:endParaRPr>
          </a:p>
          <a:p>
            <a:pPr algn="ctr" rtl="0"/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E09047-AC01-4E43-820C-174F573FC8BA}"/>
              </a:ext>
            </a:extLst>
          </p:cNvPr>
          <p:cNvSpPr/>
          <p:nvPr/>
        </p:nvSpPr>
        <p:spPr>
          <a:xfrm>
            <a:off x="9844585" y="1382973"/>
            <a:ext cx="5309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/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/>
              </a:rPr>
              <a:t>50</a:t>
            </a:r>
            <a:endParaRPr lang="ar-SA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/>
              <a:cs typeface="Tahoma" panose="020B0604030504040204" pitchFamily="34" charset="0"/>
            </a:endParaRPr>
          </a:p>
          <a:p>
            <a:pPr algn="ctr" rtl="0"/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7F3E2D-5849-495D-AE6F-F8791249843D}"/>
              </a:ext>
            </a:extLst>
          </p:cNvPr>
          <p:cNvSpPr/>
          <p:nvPr/>
        </p:nvSpPr>
        <p:spPr>
          <a:xfrm>
            <a:off x="8056796" y="3625755"/>
            <a:ext cx="5309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/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/>
              </a:rPr>
              <a:t>14</a:t>
            </a:r>
            <a:endParaRPr lang="ar-SA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/>
              <a:cs typeface="Tahoma" panose="020B0604030504040204" pitchFamily="34" charset="0"/>
            </a:endParaRPr>
          </a:p>
          <a:p>
            <a:pPr algn="ctr" rtl="0"/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887026-E7C2-40D2-ACED-75EE7E6CCD45}"/>
              </a:ext>
            </a:extLst>
          </p:cNvPr>
          <p:cNvSpPr/>
          <p:nvPr/>
        </p:nvSpPr>
        <p:spPr>
          <a:xfrm>
            <a:off x="8056797" y="4041253"/>
            <a:ext cx="5309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/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/>
              </a:rPr>
              <a:t>14</a:t>
            </a:r>
            <a:endParaRPr lang="ar-SA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/>
              <a:cs typeface="Tahoma" panose="020B0604030504040204" pitchFamily="34" charset="0"/>
            </a:endParaRPr>
          </a:p>
          <a:p>
            <a:pPr algn="ctr" rtl="0"/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51ADF9-432C-47B5-91D8-245CE1848D18}"/>
              </a:ext>
            </a:extLst>
          </p:cNvPr>
          <p:cNvSpPr/>
          <p:nvPr/>
        </p:nvSpPr>
        <p:spPr>
          <a:xfrm>
            <a:off x="6335848" y="5262729"/>
            <a:ext cx="7040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/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/>
              </a:rPr>
              <a:t>140</a:t>
            </a:r>
            <a:endParaRPr lang="ar-SA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/>
              <a:cs typeface="Tahoma" panose="020B0604030504040204" pitchFamily="34" charset="0"/>
            </a:endParaRPr>
          </a:p>
          <a:p>
            <a:pPr algn="ctr" rtl="0"/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/>
            </a:endParaRPr>
          </a:p>
        </p:txBody>
      </p:sp>
      <p:pic>
        <p:nvPicPr>
          <p:cNvPr id="8" name="Picture 7" descr="A picture containing object, towel, food&#10;&#10;Description automatically generated">
            <a:extLst>
              <a:ext uri="{FF2B5EF4-FFF2-40B4-BE49-F238E27FC236}">
                <a16:creationId xmlns:a16="http://schemas.microsoft.com/office/drawing/2014/main" id="{4B6D04D7-405D-418A-8D14-F0AAC0D45C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0" b="23200" l="8400" r="93600">
                        <a14:foregroundMark x1="90800" y1="15680" x2="87400" y2="12800"/>
                        <a14:foregroundMark x1="87800" y1="13440" x2="90200" y2="20320"/>
                        <a14:foregroundMark x1="14800" y1="12640" x2="8400" y2="21120"/>
                        <a14:foregroundMark x1="93600" y1="18400" x2="91400" y2="12480"/>
                        <a14:foregroundMark x1="92400" y1="14560" x2="93600" y2="14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1" t="7729" b="75073"/>
          <a:stretch/>
        </p:blipFill>
        <p:spPr>
          <a:xfrm flipH="1">
            <a:off x="8056796" y="204716"/>
            <a:ext cx="3604402" cy="968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73D639-D891-49D9-BD3C-01427B31116A}"/>
              </a:ext>
            </a:extLst>
          </p:cNvPr>
          <p:cNvSpPr txBox="1"/>
          <p:nvPr/>
        </p:nvSpPr>
        <p:spPr>
          <a:xfrm>
            <a:off x="7226817" y="336384"/>
            <a:ext cx="425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defRPr/>
            </a:pPr>
            <a:r>
              <a:rPr lang="ar-BH" sz="2800" b="1" dirty="0">
                <a:solidFill>
                  <a:prstClr val="black"/>
                </a:solidFill>
                <a:cs typeface="Calibri" panose="020F0502020204030204" pitchFamily="34" charset="0"/>
              </a:rPr>
              <a:t>ربط </a:t>
            </a:r>
            <a:r>
              <a:rPr lang="ar-AE" sz="2800" b="1" dirty="0">
                <a:solidFill>
                  <a:prstClr val="black"/>
                </a:solidFill>
                <a:cs typeface="Calibri" panose="020F0502020204030204" pitchFamily="34" charset="0"/>
              </a:rPr>
              <a:t>بمادة الرياضيات</a:t>
            </a:r>
            <a:endParaRPr lang="en-US" sz="36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84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46" t="33017" r="12538" b="13623"/>
          <a:stretch/>
        </p:blipFill>
        <p:spPr>
          <a:xfrm>
            <a:off x="370449" y="242667"/>
            <a:ext cx="11451102" cy="63726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2179E6-632C-49AB-81E0-DB64F0741615}"/>
              </a:ext>
            </a:extLst>
          </p:cNvPr>
          <p:cNvSpPr/>
          <p:nvPr/>
        </p:nvSpPr>
        <p:spPr>
          <a:xfrm>
            <a:off x="8852468" y="5917819"/>
            <a:ext cx="29690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/>
            <a:r>
              <a:rPr lang="ar-SA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/>
                <a:cs typeface="Tahoma" panose="020B0604030504040204" pitchFamily="34" charset="0"/>
              </a:rPr>
              <a:t>لأن عدد أحرفها أكثر</a:t>
            </a:r>
          </a:p>
          <a:p>
            <a:pPr algn="ctr" rtl="0"/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4710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3" y="304800"/>
            <a:ext cx="10459453" cy="62484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3D899C-EAE0-4747-9475-D74812763A0D}"/>
              </a:ext>
            </a:extLst>
          </p:cNvPr>
          <p:cNvSpPr/>
          <p:nvPr/>
        </p:nvSpPr>
        <p:spPr>
          <a:xfrm>
            <a:off x="4588041" y="882316"/>
            <a:ext cx="6866022" cy="56708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AE" sz="3600" dirty="0">
                <a:solidFill>
                  <a:schemeClr val="tx1"/>
                </a:solidFill>
              </a:rPr>
              <a:t>_ الشهادة التي حصل عليها راشد.</a:t>
            </a:r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r>
              <a:rPr lang="ar-AE" sz="3600" dirty="0">
                <a:solidFill>
                  <a:schemeClr val="tx1"/>
                </a:solidFill>
              </a:rPr>
              <a:t>_ اذكر مراكز لتحفيظ القرآن في منطقتك؟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object, towel, food&#10;&#10;Description automatically generated">
            <a:extLst>
              <a:ext uri="{FF2B5EF4-FFF2-40B4-BE49-F238E27FC236}">
                <a16:creationId xmlns:a16="http://schemas.microsoft.com/office/drawing/2014/main" id="{2F5FFC99-9F98-44DB-A98D-232CC54D1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0" b="23200" l="8400" r="93600">
                        <a14:foregroundMark x1="90800" y1="15680" x2="87400" y2="12800"/>
                        <a14:foregroundMark x1="87800" y1="13440" x2="90200" y2="20320"/>
                        <a14:foregroundMark x1="14800" y1="12640" x2="8400" y2="21120"/>
                        <a14:foregroundMark x1="93600" y1="18400" x2="91400" y2="12480"/>
                        <a14:foregroundMark x1="92400" y1="14560" x2="93600" y2="14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1" t="7729" b="75073"/>
          <a:stretch/>
        </p:blipFill>
        <p:spPr>
          <a:xfrm flipH="1">
            <a:off x="7849661" y="19568"/>
            <a:ext cx="3604402" cy="826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A66527-DA27-4372-B8CF-701C6E09F33F}"/>
              </a:ext>
            </a:extLst>
          </p:cNvPr>
          <p:cNvSpPr txBox="1"/>
          <p:nvPr/>
        </p:nvSpPr>
        <p:spPr>
          <a:xfrm>
            <a:off x="5360339" y="154925"/>
            <a:ext cx="6093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الربط بالهوية الوطنية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935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8">
            <a:extLst>
              <a:ext uri="{FF2B5EF4-FFF2-40B4-BE49-F238E27FC236}">
                <a16:creationId xmlns:a16="http://schemas.microsoft.com/office/drawing/2014/main" id="{ED6214F8-6808-4DD6-89A5-0C0C4CB07C8E}"/>
              </a:ext>
            </a:extLst>
          </p:cNvPr>
          <p:cNvSpPr txBox="1"/>
          <p:nvPr/>
        </p:nvSpPr>
        <p:spPr>
          <a:xfrm>
            <a:off x="8145463" y="2425700"/>
            <a:ext cx="1095375" cy="40005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التاريخ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2" name="مربع نص 9">
            <a:extLst>
              <a:ext uri="{FF2B5EF4-FFF2-40B4-BE49-F238E27FC236}">
                <a16:creationId xmlns:a16="http://schemas.microsoft.com/office/drawing/2014/main" id="{A0493888-1C1E-437A-93F7-E220C9F20E60}"/>
              </a:ext>
            </a:extLst>
          </p:cNvPr>
          <p:cNvSpPr txBox="1"/>
          <p:nvPr/>
        </p:nvSpPr>
        <p:spPr>
          <a:xfrm>
            <a:off x="8145463" y="3078163"/>
            <a:ext cx="1073150" cy="40005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الـمادة : 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3" name="مربع نص 10">
            <a:extLst>
              <a:ext uri="{FF2B5EF4-FFF2-40B4-BE49-F238E27FC236}">
                <a16:creationId xmlns:a16="http://schemas.microsoft.com/office/drawing/2014/main" id="{9F43693C-BD92-4581-AE48-9B45FD4C2262}"/>
              </a:ext>
            </a:extLst>
          </p:cNvPr>
          <p:cNvSpPr txBox="1"/>
          <p:nvPr/>
        </p:nvSpPr>
        <p:spPr>
          <a:xfrm>
            <a:off x="8464550" y="1755775"/>
            <a:ext cx="776288" cy="40005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اليوم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97C8B0-2B44-48CD-970D-07D3429B8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013" y="1711325"/>
            <a:ext cx="3198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الأحد</a:t>
            </a:r>
            <a:endParaRPr kumimoji="0" lang="ar-AE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C5415-E04F-494C-8CB0-B8D5AEB41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279650"/>
            <a:ext cx="2720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r>
              <a:rPr kumimoji="0" lang="ar-SA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\</a:t>
            </a:r>
            <a:r>
              <a:rPr kumimoji="0" lang="ar-AE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r>
              <a:rPr kumimoji="0" lang="ar-SA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\2021</a:t>
            </a:r>
            <a:endParaRPr kumimoji="0" lang="ar-AE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EF61C8-A629-45E4-8A70-4907AC9A5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475" y="3117850"/>
            <a:ext cx="2063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التربية الإسلامية</a:t>
            </a:r>
          </a:p>
        </p:txBody>
      </p:sp>
      <p:sp>
        <p:nvSpPr>
          <p:cNvPr id="17" name="مربع نص 9">
            <a:extLst>
              <a:ext uri="{FF2B5EF4-FFF2-40B4-BE49-F238E27FC236}">
                <a16:creationId xmlns:a16="http://schemas.microsoft.com/office/drawing/2014/main" id="{229FC9E9-B70E-474E-A0C5-1C501B541556}"/>
              </a:ext>
            </a:extLst>
          </p:cNvPr>
          <p:cNvSpPr txBox="1"/>
          <p:nvPr/>
        </p:nvSpPr>
        <p:spPr>
          <a:xfrm>
            <a:off x="7747000" y="3756025"/>
            <a:ext cx="1471613" cy="33813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موضوع الدرس : </a:t>
            </a:r>
            <a:endParaRPr kumimoji="0" lang="ar-SA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4782E6-4826-4F6D-BE7D-C660A0414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3694112"/>
            <a:ext cx="2063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CB048A-C048-4AB8-AAE5-1A123C2E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اعداد المعلمة: شيخة البادي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FB0BFF-EB14-4FE9-8F29-E5AADE827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563" y="1993900"/>
            <a:ext cx="2844453" cy="158591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04800"/>
            <a:ext cx="8534399" cy="63246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B94E54-C7EF-43E8-A342-2E236FCF0FC2}"/>
              </a:ext>
            </a:extLst>
          </p:cNvPr>
          <p:cNvSpPr txBox="1"/>
          <p:nvPr/>
        </p:nvSpPr>
        <p:spPr>
          <a:xfrm>
            <a:off x="1852684" y="3938366"/>
            <a:ext cx="1649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rtl="0"/>
            <a:r>
              <a:rPr lang="ar-AE" sz="2400" b="1" dirty="0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t>قراءة القرآن </a:t>
            </a:r>
            <a:endParaRPr lang="en-GB" sz="2400" b="1" dirty="0">
              <a:solidFill>
                <a:srgbClr val="FF0000"/>
              </a:solidFill>
              <a:latin typeface="Gill Sans MT" panose="020B050202010402020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9FF91-A19A-438E-9184-DAC0888574CE}"/>
              </a:ext>
            </a:extLst>
          </p:cNvPr>
          <p:cNvSpPr txBox="1"/>
          <p:nvPr/>
        </p:nvSpPr>
        <p:spPr>
          <a:xfrm>
            <a:off x="2895600" y="5568726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rtl="0"/>
            <a:r>
              <a:rPr lang="ar-AE" sz="2800" b="1" dirty="0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t>الحسنات  والتوفيق من الله سبحانه وتعالى </a:t>
            </a:r>
            <a:endParaRPr lang="en-GB" sz="2800" b="1" dirty="0">
              <a:solidFill>
                <a:srgbClr val="FF0000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4036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19" y="381000"/>
            <a:ext cx="10332107" cy="6096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54CDE-8624-4C6B-8E88-212FE30B3360}"/>
              </a:ext>
            </a:extLst>
          </p:cNvPr>
          <p:cNvSpPr txBox="1"/>
          <p:nvPr/>
        </p:nvSpPr>
        <p:spPr>
          <a:xfrm>
            <a:off x="2145566" y="2614303"/>
            <a:ext cx="103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rtl="0"/>
            <a:r>
              <a:rPr lang="ar-AE" sz="4000" b="1" dirty="0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t>النوم</a:t>
            </a:r>
            <a:r>
              <a:rPr lang="ar-AE" dirty="0">
                <a:solidFill>
                  <a:prstClr val="black"/>
                </a:solidFill>
                <a:latin typeface="Gill Sans MT" panose="020B0502020104020203"/>
                <a:cs typeface="Arial" panose="020B0604020202020204" pitchFamily="34" charset="0"/>
              </a:rPr>
              <a:t> </a:t>
            </a:r>
            <a:endParaRPr lang="en-GB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6D5564-16F8-46FD-8C0F-AEFF5ED435B7}"/>
              </a:ext>
            </a:extLst>
          </p:cNvPr>
          <p:cNvSpPr txBox="1"/>
          <p:nvPr/>
        </p:nvSpPr>
        <p:spPr>
          <a:xfrm>
            <a:off x="3414807" y="5140657"/>
            <a:ext cx="5704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rtl="0"/>
            <a:r>
              <a:rPr lang="ar-AE" sz="2800" b="1" dirty="0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t>خسارة الأجر والثواب – وعدم التوفيق من الله</a:t>
            </a:r>
            <a:endParaRPr lang="en-GB" sz="2800" b="1" dirty="0">
              <a:solidFill>
                <a:srgbClr val="FF0000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83278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7" y="381000"/>
            <a:ext cx="10836322" cy="6096000"/>
          </a:xfrm>
        </p:spPr>
      </p:pic>
    </p:spTree>
    <p:extLst>
      <p:ext uri="{BB962C8B-B14F-4D97-AF65-F5344CB8AC3E}">
        <p14:creationId xmlns:p14="http://schemas.microsoft.com/office/powerpoint/2010/main" val="1761215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4" y="404456"/>
            <a:ext cx="11002312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84E7A8-0D8C-44D9-A740-AC7C601D668D}"/>
              </a:ext>
            </a:extLst>
          </p:cNvPr>
          <p:cNvSpPr txBox="1"/>
          <p:nvPr/>
        </p:nvSpPr>
        <p:spPr>
          <a:xfrm>
            <a:off x="5308405" y="2905780"/>
            <a:ext cx="1295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42900" rtl="0"/>
            <a:r>
              <a:rPr lang="ar-AE" sz="2800" b="1" dirty="0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t>الشفاعة</a:t>
            </a:r>
            <a:r>
              <a:rPr lang="ar-AE" dirty="0">
                <a:solidFill>
                  <a:prstClr val="black"/>
                </a:solidFill>
                <a:latin typeface="Gill Sans MT" panose="020B0502020104020203"/>
                <a:cs typeface="Arial" panose="020B0604020202020204" pitchFamily="34" charset="0"/>
              </a:rPr>
              <a:t> </a:t>
            </a:r>
            <a:endParaRPr lang="en-GB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EB251-30DC-4517-A92B-2CEE0A7C0DC3}"/>
              </a:ext>
            </a:extLst>
          </p:cNvPr>
          <p:cNvSpPr txBox="1"/>
          <p:nvPr/>
        </p:nvSpPr>
        <p:spPr>
          <a:xfrm>
            <a:off x="1316814" y="2905780"/>
            <a:ext cx="1355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42900" rtl="0"/>
            <a:r>
              <a:rPr lang="ar-AE" sz="3200" b="1" dirty="0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t>التوفيق</a:t>
            </a:r>
            <a:r>
              <a:rPr lang="ar-AE" sz="1500" b="1" dirty="0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t> </a:t>
            </a:r>
            <a:endParaRPr lang="en-GB" sz="1500" b="1" dirty="0">
              <a:solidFill>
                <a:srgbClr val="FF0000"/>
              </a:solidFill>
              <a:latin typeface="Gill Sans MT" panose="020B050202010402020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74B73-67D0-4763-80FF-390CFE52B2AA}"/>
              </a:ext>
            </a:extLst>
          </p:cNvPr>
          <p:cNvSpPr txBox="1"/>
          <p:nvPr/>
        </p:nvSpPr>
        <p:spPr>
          <a:xfrm>
            <a:off x="5308405" y="5094415"/>
            <a:ext cx="1295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42900" rtl="0"/>
            <a:r>
              <a:rPr lang="ar-AE" sz="2800" b="1" dirty="0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t>حسنة</a:t>
            </a:r>
            <a:r>
              <a:rPr lang="ar-AE" dirty="0">
                <a:solidFill>
                  <a:prstClr val="black"/>
                </a:solidFill>
                <a:latin typeface="Gill Sans MT" panose="020B0502020104020203"/>
                <a:cs typeface="Arial" panose="020B0604020202020204" pitchFamily="34" charset="0"/>
              </a:rPr>
              <a:t> </a:t>
            </a:r>
            <a:endParaRPr lang="en-GB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3A976A-84F8-4568-BFD2-B7D63A8DD345}"/>
              </a:ext>
            </a:extLst>
          </p:cNvPr>
          <p:cNvSpPr txBox="1"/>
          <p:nvPr/>
        </p:nvSpPr>
        <p:spPr>
          <a:xfrm>
            <a:off x="6101726" y="5724007"/>
            <a:ext cx="1295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42900" rtl="0"/>
            <a:r>
              <a:rPr lang="ar-AE" sz="2800" b="1" dirty="0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t>عشر</a:t>
            </a:r>
            <a:endParaRPr lang="en-GB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1B3EC4-F732-4B86-90AE-CCFAF31C2B68}"/>
              </a:ext>
            </a:extLst>
          </p:cNvPr>
          <p:cNvSpPr txBox="1"/>
          <p:nvPr/>
        </p:nvSpPr>
        <p:spPr>
          <a:xfrm>
            <a:off x="2219028" y="5307116"/>
            <a:ext cx="1295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42900" rtl="0"/>
            <a:r>
              <a:rPr lang="ar-AE" sz="2800" b="1" dirty="0">
                <a:solidFill>
                  <a:srgbClr val="FF0000"/>
                </a:solidFill>
                <a:latin typeface="Gill Sans MT" panose="020B0502020104020203"/>
                <a:cs typeface="Arial" panose="020B0604020202020204" pitchFamily="34" charset="0"/>
              </a:rPr>
              <a:t>الملائكة</a:t>
            </a:r>
            <a:r>
              <a:rPr lang="ar-AE" dirty="0">
                <a:solidFill>
                  <a:prstClr val="black"/>
                </a:solidFill>
                <a:latin typeface="Gill Sans MT" panose="020B0502020104020203"/>
                <a:cs typeface="Arial" panose="020B0604020202020204" pitchFamily="34" charset="0"/>
              </a:rPr>
              <a:t> </a:t>
            </a:r>
            <a:endParaRPr lang="en-GB" dirty="0">
              <a:solidFill>
                <a:prstClr val="black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70745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4">
            <a:extLst>
              <a:ext uri="{FF2B5EF4-FFF2-40B4-BE49-F238E27FC236}">
                <a16:creationId xmlns:a16="http://schemas.microsoft.com/office/drawing/2014/main" id="{00A252E0-661F-4AB9-85E2-E39AE6CD2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00" l="5889" r="94222">
                        <a14:foregroundMark x1="89778" y1="4250" x2="77222" y2="19750"/>
                        <a14:foregroundMark x1="5778" y1="5625" x2="31889" y2="0"/>
                        <a14:foregroundMark x1="31889" y1="0" x2="33667" y2="3250"/>
                        <a14:foregroundMark x1="5889" y1="26000" x2="13333" y2="25750"/>
                        <a14:foregroundMark x1="13333" y1="25750" x2="17667" y2="26000"/>
                        <a14:foregroundMark x1="17667" y1="26000" x2="18000" y2="25500"/>
                        <a14:foregroundMark x1="5889" y1="88750" x2="41222" y2="77125"/>
                        <a14:foregroundMark x1="41222" y1="77125" x2="45333" y2="77375"/>
                        <a14:foregroundMark x1="45333" y1="77375" x2="56111" y2="74250"/>
                        <a14:foregroundMark x1="56111" y1="74250" x2="94333" y2="87250"/>
                        <a14:foregroundMark x1="84111" y1="97500" x2="42000" y2="83250"/>
                        <a14:foregroundMark x1="91556" y1="95625" x2="71444" y2="74750"/>
                        <a14:foregroundMark x1="60111" y1="96750" x2="29222" y2="91750"/>
                        <a14:foregroundMark x1="29222" y1="91750" x2="24556" y2="94625"/>
                        <a14:foregroundMark x1="24556" y1="94625" x2="14667" y2="9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40" y="0"/>
            <a:ext cx="1366527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292D5C-E830-4E5A-9D1D-FCC786C6DCD2}"/>
              </a:ext>
            </a:extLst>
          </p:cNvPr>
          <p:cNvSpPr/>
          <p:nvPr/>
        </p:nvSpPr>
        <p:spPr>
          <a:xfrm>
            <a:off x="2090529" y="394080"/>
            <a:ext cx="8010940" cy="4041074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449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99B9202-89B6-4113-97B2-B070B8C65CCB}"/>
              </a:ext>
            </a:extLst>
          </p:cNvPr>
          <p:cNvSpPr/>
          <p:nvPr/>
        </p:nvSpPr>
        <p:spPr>
          <a:xfrm rot="21405906">
            <a:off x="5103163" y="527071"/>
            <a:ext cx="4810150" cy="2879460"/>
          </a:xfrm>
          <a:prstGeom prst="cloudCallout">
            <a:avLst>
              <a:gd name="adj1" fmla="val -119503"/>
              <a:gd name="adj2" fmla="val -763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ماذا سيحدث لو .. </a:t>
            </a:r>
            <a:r>
              <a:rPr lang="ar-AE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شاهدت أخاك يقرأ القرآن بدون ترتيل</a:t>
            </a: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D03E66-007C-4C03-8905-D267B24D2E06}"/>
              </a:ext>
            </a:extLst>
          </p:cNvPr>
          <p:cNvSpPr/>
          <p:nvPr/>
        </p:nvSpPr>
        <p:spPr>
          <a:xfrm>
            <a:off x="10234920" y="139731"/>
            <a:ext cx="1782860" cy="5078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r" defTabSz="48986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التفكير الناقد :</a:t>
            </a:r>
            <a:endParaRPr kumimoji="0" lang="ar-BH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E055E11A-29A8-4DD0-852E-49B24F3679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8188" y="4210161"/>
            <a:ext cx="1905000" cy="1222908"/>
          </a:xfrm>
          <a:prstGeom prst="rect">
            <a:avLst/>
          </a:prstGeom>
          <a:ln w="76200">
            <a:solidFill>
              <a:sysClr val="windowText" lastClr="0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9FB9D2-CAA8-4E56-9380-5959708D56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9" b="90000" l="10000" r="92500">
                        <a14:foregroundMark x1="87391" y1="34744" x2="80000" y2="40897"/>
                        <a14:foregroundMark x1="80000" y1="40897" x2="80000" y2="41923"/>
                        <a14:foregroundMark x1="89239" y1="42179" x2="92500" y2="47564"/>
                        <a14:foregroundMark x1="78261" y1="47051" x2="78261" y2="47051"/>
                        <a14:foregroundMark x1="78261" y1="47051" x2="78261" y2="47051"/>
                        <a14:foregroundMark x1="78261" y1="47051" x2="75543" y2="40128"/>
                        <a14:foregroundMark x1="75543" y1="40128" x2="80978" y2="33333"/>
                        <a14:foregroundMark x1="80978" y1="33333" x2="85543" y2="32051"/>
                        <a14:foregroundMark x1="62500" y1="49359" x2="65761" y2="57179"/>
                        <a14:foregroundMark x1="38587" y1="48077" x2="30978" y2="54615"/>
                        <a14:foregroundMark x1="30978" y1="54615" x2="32717" y2="57436"/>
                        <a14:foregroundMark x1="75109" y1="65631" x2="74674" y2="65641"/>
                        <a14:foregroundMark x1="85869" y1="65378" x2="75595" y2="65619"/>
                        <a14:foregroundMark x1="91087" y1="65256" x2="89566" y2="65292"/>
                        <a14:foregroundMark x1="58211" y1="76153" x2="57609" y2="76538"/>
                        <a14:foregroundMark x1="74071" y1="66026" x2="65779" y2="71320"/>
                        <a14:foregroundMark x1="74674" y1="65641" x2="74071" y2="66026"/>
                        <a14:foregroundMark x1="57609" y1="76538" x2="44730" y2="78564"/>
                        <a14:foregroundMark x1="38261" y1="65897" x2="46522" y2="71667"/>
                        <a14:foregroundMark x1="46522" y1="71667" x2="47065" y2="71923"/>
                        <a14:foregroundMark x1="21413" y1="9615" x2="21739" y2="22308"/>
                        <a14:foregroundMark x1="15109" y1="18462" x2="30978" y2="25000"/>
                        <a14:foregroundMark x1="20652" y1="26667" x2="20109" y2="11026"/>
                        <a14:foregroundMark x1="20109" y1="11026" x2="29457" y2="15769"/>
                        <a14:foregroundMark x1="29457" y1="15769" x2="26522" y2="22949"/>
                        <a14:foregroundMark x1="26522" y1="22949" x2="15978" y2="18846"/>
                        <a14:foregroundMark x1="15978" y1="18846" x2="20326" y2="11282"/>
                        <a14:foregroundMark x1="21916" y1="25000" x2="22065" y2="26282"/>
                        <a14:foregroundMark x1="20326" y1="11282" x2="21916" y2="25000"/>
                        <a14:foregroundMark x1="22065" y1="26282" x2="21739" y2="26923"/>
                        <a14:foregroundMark x1="16957" y1="11795" x2="25109" y2="9103"/>
                        <a14:foregroundMark x1="25109" y1="9103" x2="19239" y2="7949"/>
                        <a14:foregroundMark x1="15870" y1="10000" x2="13696" y2="17179"/>
                        <a14:foregroundMark x1="13696" y1="17179" x2="16957" y2="24872"/>
                        <a14:foregroundMark x1="16957" y1="24872" x2="28370" y2="21154"/>
                        <a14:foregroundMark x1="28370" y1="21154" x2="31304" y2="14231"/>
                        <a14:foregroundMark x1="31304" y1="14231" x2="23696" y2="8077"/>
                        <a14:foregroundMark x1="23696" y1="8077" x2="19565" y2="8974"/>
                        <a14:foregroundMark x1="24674" y1="23333" x2="23261" y2="26026"/>
                        <a14:backgroundMark x1="63152" y1="73718" x2="62065" y2="72949"/>
                        <a14:backgroundMark x1="41957" y1="79231" x2="46739" y2="82179"/>
                        <a14:backgroundMark x1="39022" y1="78205" x2="44457" y2="78846"/>
                        <a14:backgroundMark x1="59565" y1="75641" x2="58370" y2="74744"/>
                        <a14:backgroundMark x1="63152" y1="72051" x2="63152" y2="78846"/>
                        <a14:backgroundMark x1="58370" y1="75769" x2="64239" y2="72051"/>
                        <a14:backgroundMark x1="63913" y1="71282" x2="64239" y2="74487"/>
                        <a14:backgroundMark x1="75326" y1="66026" x2="75326" y2="66026"/>
                        <a14:backgroundMark x1="75326" y1="65000" x2="76739" y2="62949"/>
                        <a14:backgroundMark x1="86304" y1="63590" x2="84783" y2="63974"/>
                        <a14:backgroundMark x1="87717" y1="64487" x2="87717" y2="65641"/>
                        <a14:backgroundMark x1="87717" y1="65000" x2="88804" y2="655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7986" y="1148327"/>
            <a:ext cx="2657109" cy="3973785"/>
          </a:xfrm>
          <a:prstGeom prst="rect">
            <a:avLst/>
          </a:prstGeom>
        </p:spPr>
      </p:pic>
      <p:pic>
        <p:nvPicPr>
          <p:cNvPr id="10" name="Google Shape;57;p13">
            <a:extLst>
              <a:ext uri="{FF2B5EF4-FFF2-40B4-BE49-F238E27FC236}">
                <a16:creationId xmlns:a16="http://schemas.microsoft.com/office/drawing/2014/main" id="{DF9B2884-0008-44DF-846C-83FF19D0B6B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804"/>
          <a:stretch/>
        </p:blipFill>
        <p:spPr>
          <a:xfrm>
            <a:off x="-13251" y="4210161"/>
            <a:ext cx="3215988" cy="18239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054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303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269" t="15983" r="22346" b="14034"/>
          <a:stretch/>
        </p:blipFill>
        <p:spPr>
          <a:xfrm>
            <a:off x="745588" y="225083"/>
            <a:ext cx="11043138" cy="663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7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B9A89-BF28-4894-9F0B-2535A29A7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8" y="136478"/>
            <a:ext cx="11846256" cy="65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66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8D3EB-A8EF-4F36-840A-F8D0D3A69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2" y="313898"/>
            <a:ext cx="11969087" cy="60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15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141F2-EC86-4BBC-8047-EC9C74902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8" y="163774"/>
            <a:ext cx="11955438" cy="657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71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1AEB43-8328-40BA-B0F9-55A6378B2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B2771-5E7D-485E-94EA-7208C8E3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29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5AEC80-C4EB-4713-A188-AB125067E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1" t="8721" r="13226"/>
          <a:stretch/>
        </p:blipFill>
        <p:spPr>
          <a:xfrm>
            <a:off x="160421" y="252664"/>
            <a:ext cx="11871157" cy="58063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شكل بيضاوي 1">
            <a:extLst>
              <a:ext uri="{FF2B5EF4-FFF2-40B4-BE49-F238E27FC236}">
                <a16:creationId xmlns:a16="http://schemas.microsoft.com/office/drawing/2014/main" id="{DB8BFF87-BB42-4E08-B452-FB0F14BCCBF0}"/>
              </a:ext>
            </a:extLst>
          </p:cNvPr>
          <p:cNvSpPr/>
          <p:nvPr/>
        </p:nvSpPr>
        <p:spPr>
          <a:xfrm>
            <a:off x="10009778" y="2971261"/>
            <a:ext cx="1145902" cy="915478"/>
          </a:xfrm>
          <a:prstGeom prst="ellipse">
            <a:avLst/>
          </a:prstGeom>
          <a:noFill/>
          <a:ln w="5715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56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bench&#10;&#10;Description automatically generated">
            <a:extLst>
              <a:ext uri="{FF2B5EF4-FFF2-40B4-BE49-F238E27FC236}">
                <a16:creationId xmlns:a16="http://schemas.microsoft.com/office/drawing/2014/main" id="{C6400549-ED74-448B-B26E-944F7915B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7318" y="-2503005"/>
            <a:ext cx="6417365" cy="11900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77" y="245183"/>
            <a:ext cx="10613646" cy="62334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9465" y="628671"/>
            <a:ext cx="6631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خطوات الدرس</a:t>
            </a:r>
            <a:endParaRPr kumimoji="0" lang="ar-SA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4D8530-8261-47DA-B553-E93D45E2A96E}"/>
              </a:ext>
            </a:extLst>
          </p:cNvPr>
          <p:cNvSpPr/>
          <p:nvPr/>
        </p:nvSpPr>
        <p:spPr>
          <a:xfrm>
            <a:off x="2438648" y="1418110"/>
            <a:ext cx="8095485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marR="0" lvl="0" indent="-5715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السلام الوطني لدولة الإمارات العربية المتحدة . </a:t>
            </a:r>
          </a:p>
          <a:p>
            <a:pPr marL="571500" marR="0" lvl="0" indent="-5715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تذكير بقوانين التعلم عن بعد.</a:t>
            </a:r>
          </a:p>
          <a:p>
            <a:pPr marL="571500" marR="0" lvl="0" indent="-5715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عرض فيديو عن كورونا </a:t>
            </a:r>
          </a:p>
          <a:p>
            <a:pPr marL="571500" marR="0" lvl="0" indent="-5715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التهيئة– عرض الدرس-  تمارين رياضية لمدة دقيقتان .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571500" marR="0" lvl="0" indent="-5715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المعلم الصغير</a:t>
            </a:r>
            <a:r>
              <a:rPr kumimoji="0" lang="ar-BH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الربط بالهوية الوطنية - </a:t>
            </a:r>
            <a:r>
              <a:rPr kumimoji="0" lang="ar-SA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BH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بطاقة الخروج .</a:t>
            </a:r>
          </a:p>
          <a:p>
            <a:pPr marL="571500" marR="0" lvl="0" indent="-5715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تعزيز على 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LMS</a:t>
            </a:r>
            <a:r>
              <a:rPr kumimoji="0" lang="ar-BH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لكل طالب شارك معنا .</a:t>
            </a:r>
          </a:p>
        </p:txBody>
      </p:sp>
    </p:spTree>
    <p:extLst>
      <p:ext uri="{BB962C8B-B14F-4D97-AF65-F5344CB8AC3E}">
        <p14:creationId xmlns:p14="http://schemas.microsoft.com/office/powerpoint/2010/main" val="433033389"/>
      </p:ext>
    </p:extLst>
  </p:cSld>
  <p:clrMapOvr>
    <a:masterClrMapping/>
  </p:clrMapOvr>
  <p:transition spd="slow" advClick="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C953ED-852C-4479-B941-4D1FEF3F4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E47E15-9080-48E3-A7CB-F3314208F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4DD96D-5C36-492C-8381-B51A3069C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5" y="329308"/>
            <a:ext cx="11823032" cy="5729719"/>
          </a:xfrm>
          <a:prstGeom prst="rect">
            <a:avLst/>
          </a:prstGeom>
        </p:spPr>
      </p:pic>
      <p:sp>
        <p:nvSpPr>
          <p:cNvPr id="7" name="شكل بيضاوي 1">
            <a:extLst>
              <a:ext uri="{FF2B5EF4-FFF2-40B4-BE49-F238E27FC236}">
                <a16:creationId xmlns:a16="http://schemas.microsoft.com/office/drawing/2014/main" id="{7D247AD9-3D9A-4395-986B-018345B3FB87}"/>
              </a:ext>
            </a:extLst>
          </p:cNvPr>
          <p:cNvSpPr/>
          <p:nvPr/>
        </p:nvSpPr>
        <p:spPr>
          <a:xfrm>
            <a:off x="10009778" y="3770141"/>
            <a:ext cx="1047428" cy="92954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27311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41ED18-76C5-44A3-979F-2A9C5534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4CECE7-1F16-435E-BDB3-262DE965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768D8-AD10-4757-8F64-44BF1CBA0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47" y="0"/>
            <a:ext cx="11927305" cy="5866522"/>
          </a:xfrm>
          <a:prstGeom prst="rect">
            <a:avLst/>
          </a:prstGeom>
        </p:spPr>
      </p:pic>
      <p:sp>
        <p:nvSpPr>
          <p:cNvPr id="6" name="شكل بيضاوي 1">
            <a:extLst>
              <a:ext uri="{FF2B5EF4-FFF2-40B4-BE49-F238E27FC236}">
                <a16:creationId xmlns:a16="http://schemas.microsoft.com/office/drawing/2014/main" id="{3FFB4B23-49C2-47D7-A498-B20522E18C64}"/>
              </a:ext>
            </a:extLst>
          </p:cNvPr>
          <p:cNvSpPr/>
          <p:nvPr/>
        </p:nvSpPr>
        <p:spPr>
          <a:xfrm>
            <a:off x="10136388" y="2194559"/>
            <a:ext cx="1286578" cy="943613"/>
          </a:xfrm>
          <a:prstGeom prst="ellipse">
            <a:avLst/>
          </a:prstGeom>
          <a:noFill/>
          <a:ln w="5715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1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BC92AF-E477-4080-BE0C-60990524F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E226EA-843C-4B20-AA6F-5541252F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98CA2-0EAC-4409-ACB1-C62097FB4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187617"/>
            <a:ext cx="11903241" cy="5871410"/>
          </a:xfrm>
          <a:prstGeom prst="rect">
            <a:avLst/>
          </a:prstGeom>
        </p:spPr>
      </p:pic>
      <p:sp>
        <p:nvSpPr>
          <p:cNvPr id="6" name="شكل بيضاوي 1">
            <a:extLst>
              <a:ext uri="{FF2B5EF4-FFF2-40B4-BE49-F238E27FC236}">
                <a16:creationId xmlns:a16="http://schemas.microsoft.com/office/drawing/2014/main" id="{2EBD2663-E98F-48D2-9B85-4E2E198B52EF}"/>
              </a:ext>
            </a:extLst>
          </p:cNvPr>
          <p:cNvSpPr/>
          <p:nvPr/>
        </p:nvSpPr>
        <p:spPr>
          <a:xfrm>
            <a:off x="10100604" y="4797082"/>
            <a:ext cx="1120089" cy="929546"/>
          </a:xfrm>
          <a:prstGeom prst="ellipse">
            <a:avLst/>
          </a:prstGeom>
          <a:noFill/>
          <a:ln w="5715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A5230F-D8C4-47EC-A3D6-EBC28FE1F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 فضل تلاوة القرآن - الصف الثاني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7C48C-E05A-4A2B-8E48-75B9A6DCB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71D3-BE67-4F96-A6A1-B1782E09C2ED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253EB-8039-4B0F-BA3F-3C38F0B94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1" y="72066"/>
            <a:ext cx="11839074" cy="5930690"/>
          </a:xfrm>
          <a:prstGeom prst="rect">
            <a:avLst/>
          </a:prstGeom>
        </p:spPr>
      </p:pic>
      <p:sp>
        <p:nvSpPr>
          <p:cNvPr id="6" name="شكل بيضاوي 1">
            <a:extLst>
              <a:ext uri="{FF2B5EF4-FFF2-40B4-BE49-F238E27FC236}">
                <a16:creationId xmlns:a16="http://schemas.microsoft.com/office/drawing/2014/main" id="{D8A65478-4F7D-453C-9BAA-E54047D00DF2}"/>
              </a:ext>
            </a:extLst>
          </p:cNvPr>
          <p:cNvSpPr/>
          <p:nvPr/>
        </p:nvSpPr>
        <p:spPr>
          <a:xfrm>
            <a:off x="9425354" y="2757267"/>
            <a:ext cx="1120089" cy="929546"/>
          </a:xfrm>
          <a:prstGeom prst="ellipse">
            <a:avLst/>
          </a:prstGeom>
          <a:noFill/>
          <a:ln w="5715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5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5D16E04-EE0C-4F10-938A-2162ADC82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49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D88315-F2D8-4FB2-AB0B-B07885F63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05" b="98311" l="1066" r="98224">
                        <a14:foregroundMark x1="7993" y1="98311" x2="9059" y2="89865"/>
                        <a14:foregroundMark x1="9059" y1="89865" x2="1243" y2="92568"/>
                        <a14:foregroundMark x1="44583" y1="96959" x2="44583" y2="96959"/>
                        <a14:foregroundMark x1="56128" y1="96284" x2="76199" y2="93243"/>
                        <a14:foregroundMark x1="76199" y1="93243" x2="98401" y2="97635"/>
                        <a14:foregroundMark x1="80995" y1="5405" x2="80995" y2="5405"/>
                        <a14:foregroundMark x1="34636" y1="91892" x2="15986" y2="91892"/>
                        <a14:foregroundMark x1="22025" y1="45270" x2="12433" y2="49662"/>
                        <a14:foregroundMark x1="12433" y1="49662" x2="11190" y2="51689"/>
                        <a14:foregroundMark x1="40497" y1="45270" x2="37300" y2="26689"/>
                        <a14:foregroundMark x1="37300" y1="26689" x2="30195" y2="12162"/>
                        <a14:foregroundMark x1="30195" y1="12162" x2="20782" y2="13851"/>
                        <a14:foregroundMark x1="20782" y1="13851" x2="13321" y2="25676"/>
                        <a14:foregroundMark x1="13321" y1="25676" x2="8703" y2="40541"/>
                        <a14:foregroundMark x1="8703" y1="40541" x2="8703" y2="41216"/>
                        <a14:foregroundMark x1="16519" y1="45270" x2="26465" y2="41892"/>
                        <a14:foregroundMark x1="26465" y1="41892" x2="30906" y2="43919"/>
                        <a14:foregroundMark x1="30195" y1="61486" x2="16519" y2="65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4655" y="-150750"/>
            <a:ext cx="2160122" cy="10044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7B61A2-9495-4BF6-9958-96A5355CE78E}"/>
              </a:ext>
            </a:extLst>
          </p:cNvPr>
          <p:cNvSpPr/>
          <p:nvPr/>
        </p:nvSpPr>
        <p:spPr>
          <a:xfrm>
            <a:off x="6217920" y="182880"/>
            <a:ext cx="5556738" cy="6708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AE" sz="4000" dirty="0">
                <a:solidFill>
                  <a:schemeClr val="tx1"/>
                </a:solidFill>
              </a:rPr>
              <a:t>2_أجب عن الأسئلة الآتية :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CA04AF-CC9D-4EA4-8840-2CBC420CD9A1}"/>
              </a:ext>
            </a:extLst>
          </p:cNvPr>
          <p:cNvSpPr txBox="1"/>
          <p:nvPr/>
        </p:nvSpPr>
        <p:spPr>
          <a:xfrm>
            <a:off x="5450913" y="1292106"/>
            <a:ext cx="6522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4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01_ يرشدنا الحديث الشريف إلى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24B13B-4640-43AD-9F46-D5D732A14A6A}"/>
              </a:ext>
            </a:extLst>
          </p:cNvPr>
          <p:cNvSpPr txBox="1"/>
          <p:nvPr/>
        </p:nvSpPr>
        <p:spPr>
          <a:xfrm>
            <a:off x="3920923" y="2521642"/>
            <a:ext cx="8052709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 rtl="0">
              <a:defRPr/>
            </a:pPr>
            <a:r>
              <a:rPr lang="ar-AE" sz="4400" b="1" dirty="0"/>
              <a:t>إلى تلاوة القرآن الكريم وتدبره.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875D27-8D30-403A-942A-3BFDFC7BE0AE}"/>
              </a:ext>
            </a:extLst>
          </p:cNvPr>
          <p:cNvSpPr txBox="1"/>
          <p:nvPr/>
        </p:nvSpPr>
        <p:spPr>
          <a:xfrm>
            <a:off x="844061" y="4309686"/>
            <a:ext cx="112411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0">
              <a:defRPr/>
            </a:pPr>
            <a:r>
              <a:rPr lang="ar-AE" sz="40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02</a:t>
            </a:r>
            <a:r>
              <a:rPr lang="ar-AE" sz="4000" b="1" dirty="0">
                <a:solidFill>
                  <a:srgbClr val="C00000"/>
                </a:solidFill>
              </a:rPr>
              <a:t>_ علام يدل قوله تعالى (( من جاء بالحسنة فله عشرُ امثالها ))</a:t>
            </a:r>
          </a:p>
          <a:p>
            <a:pPr lvl="0" algn="ctr" rtl="0">
              <a:defRPr/>
            </a:pPr>
            <a:endParaRPr lang="ar-AE" sz="4400" b="1" dirty="0">
              <a:solidFill>
                <a:srgbClr val="C0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3042E4-D170-4DC6-AE28-943D5C8D40C3}"/>
              </a:ext>
            </a:extLst>
          </p:cNvPr>
          <p:cNvSpPr txBox="1"/>
          <p:nvPr/>
        </p:nvSpPr>
        <p:spPr>
          <a:xfrm>
            <a:off x="3920922" y="5836663"/>
            <a:ext cx="8052709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 rtl="0">
              <a:defRPr/>
            </a:pPr>
            <a:r>
              <a:rPr lang="ar-AE" sz="4400" b="1" dirty="0"/>
              <a:t>يدل على مضاعفة الأجر له إلى عشرةِ أمثالهِ</a:t>
            </a:r>
          </a:p>
        </p:txBody>
      </p:sp>
    </p:spTree>
    <p:extLst>
      <p:ext uri="{BB962C8B-B14F-4D97-AF65-F5344CB8AC3E}">
        <p14:creationId xmlns:p14="http://schemas.microsoft.com/office/powerpoint/2010/main" val="3457801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5D16E04-EE0C-4F10-938A-2162ADC82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357"/>
            <a:ext cx="12191999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CA04AF-CC9D-4EA4-8840-2CBC420CD9A1}"/>
              </a:ext>
            </a:extLst>
          </p:cNvPr>
          <p:cNvSpPr txBox="1"/>
          <p:nvPr/>
        </p:nvSpPr>
        <p:spPr>
          <a:xfrm>
            <a:off x="218367" y="227301"/>
            <a:ext cx="11755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0">
              <a:defRPr/>
            </a:pPr>
            <a:r>
              <a:rPr lang="ar-AE" sz="4200" b="1" dirty="0">
                <a:solidFill>
                  <a:srgbClr val="C00000"/>
                </a:solidFill>
              </a:rPr>
              <a:t>03_ يستفيد المسلم أشياء كثيرة عندما يقرأ القرآن الكريم ، منها: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24B13B-4640-43AD-9F46-D5D732A14A6A}"/>
              </a:ext>
            </a:extLst>
          </p:cNvPr>
          <p:cNvSpPr txBox="1"/>
          <p:nvPr/>
        </p:nvSpPr>
        <p:spPr>
          <a:xfrm>
            <a:off x="3456689" y="1259378"/>
            <a:ext cx="8052709" cy="1446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rtl="0">
              <a:defRPr/>
            </a:pPr>
            <a:r>
              <a:rPr lang="ar-AE" sz="4400" b="1" dirty="0">
                <a:solidFill>
                  <a:prstClr val="black"/>
                </a:solidFill>
              </a:rPr>
              <a:t>_ ينال الأجر والثواب ويكون مضاعفًا.</a:t>
            </a:r>
          </a:p>
          <a:p>
            <a:pPr lvl="0" rtl="0">
              <a:defRPr/>
            </a:pPr>
            <a:r>
              <a:rPr lang="ar-AE" sz="4400" b="1" dirty="0">
                <a:solidFill>
                  <a:prstClr val="black"/>
                </a:solidFill>
              </a:rPr>
              <a:t>_ دخول الجنة.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875D27-8D30-403A-942A-3BFDFC7BE0AE}"/>
              </a:ext>
            </a:extLst>
          </p:cNvPr>
          <p:cNvSpPr txBox="1"/>
          <p:nvPr/>
        </p:nvSpPr>
        <p:spPr>
          <a:xfrm>
            <a:off x="950856" y="3055096"/>
            <a:ext cx="112411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0">
              <a:defRPr/>
            </a:pPr>
            <a:r>
              <a:rPr lang="ar-AE" sz="4000" b="1" dirty="0">
                <a:solidFill>
                  <a:srgbClr val="C00000"/>
                </a:solidFill>
              </a:rPr>
              <a:t>04_ اذكر شيئين يربطان بين الحديث النبوي الشريف : (من قرأ حرفًا من كتاب الله ) ونص "" تجارة ٌ مع الله ":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3042E4-D170-4DC6-AE28-943D5C8D40C3}"/>
              </a:ext>
            </a:extLst>
          </p:cNvPr>
          <p:cNvSpPr txBox="1"/>
          <p:nvPr/>
        </p:nvSpPr>
        <p:spPr>
          <a:xfrm>
            <a:off x="1274413" y="4476306"/>
            <a:ext cx="10699218" cy="2369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 rtl="0">
              <a:defRPr/>
            </a:pPr>
            <a:r>
              <a:rPr lang="ar-AE" sz="3600" b="1" dirty="0">
                <a:solidFill>
                  <a:prstClr val="black"/>
                </a:solidFill>
              </a:rPr>
              <a:t>_ أن الأعمال المذكورة تكون بركة ونورًا في حياة الانسان وبعد مماته.</a:t>
            </a:r>
          </a:p>
          <a:p>
            <a:pPr lvl="0" algn="ctr" rtl="0">
              <a:defRPr/>
            </a:pPr>
            <a:endParaRPr lang="ar-AE" sz="3600" b="1" dirty="0">
              <a:solidFill>
                <a:prstClr val="black"/>
              </a:solidFill>
            </a:endParaRPr>
          </a:p>
          <a:p>
            <a:pPr lvl="0" rtl="0">
              <a:defRPr/>
            </a:pPr>
            <a:r>
              <a:rPr lang="ar-AE" sz="3200" b="1" dirty="0">
                <a:solidFill>
                  <a:prstClr val="black"/>
                </a:solidFill>
              </a:rPr>
              <a:t>_ أن الأعمال المذكورة يضاعف الله سبحانه لنا بها الأجر.</a:t>
            </a:r>
          </a:p>
          <a:p>
            <a:pPr lvl="0" algn="ctr" rtl="0">
              <a:defRPr/>
            </a:pPr>
            <a:endParaRPr lang="ar-AE" sz="4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20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5D16E04-EE0C-4F10-938A-2162ADC82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357"/>
            <a:ext cx="12191999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CA04AF-CC9D-4EA4-8840-2CBC420CD9A1}"/>
              </a:ext>
            </a:extLst>
          </p:cNvPr>
          <p:cNvSpPr txBox="1"/>
          <p:nvPr/>
        </p:nvSpPr>
        <p:spPr>
          <a:xfrm>
            <a:off x="436735" y="887358"/>
            <a:ext cx="11755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0">
              <a:defRPr/>
            </a:pPr>
            <a:r>
              <a:rPr lang="ar-AE" sz="4200" b="1" dirty="0">
                <a:solidFill>
                  <a:srgbClr val="C00000"/>
                </a:solidFill>
              </a:rPr>
              <a:t>05_ لقارئ القرآن جوائز أخرى إضافة إلى الحسنات ، منها 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24B13B-4640-43AD-9F46-D5D732A14A6A}"/>
              </a:ext>
            </a:extLst>
          </p:cNvPr>
          <p:cNvSpPr txBox="1"/>
          <p:nvPr/>
        </p:nvSpPr>
        <p:spPr>
          <a:xfrm>
            <a:off x="1533379" y="2540611"/>
            <a:ext cx="10144831" cy="21236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rtl="0">
              <a:defRPr/>
            </a:pPr>
            <a:r>
              <a:rPr lang="ar-AE" sz="4400" b="1" dirty="0">
                <a:solidFill>
                  <a:prstClr val="black"/>
                </a:solidFill>
              </a:rPr>
              <a:t>_القرآن يشفع للإنسان يوم القيامة .</a:t>
            </a:r>
          </a:p>
          <a:p>
            <a:pPr lvl="0" rtl="0">
              <a:defRPr/>
            </a:pPr>
            <a:endParaRPr lang="ar-AE" sz="4400" b="1" dirty="0">
              <a:solidFill>
                <a:prstClr val="black"/>
              </a:solidFill>
            </a:endParaRPr>
          </a:p>
          <a:p>
            <a:pPr lvl="0" rtl="0">
              <a:defRPr/>
            </a:pPr>
            <a:r>
              <a:rPr lang="ar-AE" sz="4400" b="1" dirty="0">
                <a:solidFill>
                  <a:prstClr val="black"/>
                </a:solidFill>
              </a:rPr>
              <a:t>_ يكون القارئ في أعلى درجات الجنة مع الملائكة.</a:t>
            </a:r>
          </a:p>
        </p:txBody>
      </p:sp>
    </p:spTree>
    <p:extLst>
      <p:ext uri="{BB962C8B-B14F-4D97-AF65-F5344CB8AC3E}">
        <p14:creationId xmlns:p14="http://schemas.microsoft.com/office/powerpoint/2010/main" val="697131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29C55-1234-4678-A982-3DCA1D264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66" b="7613"/>
          <a:stretch/>
        </p:blipFill>
        <p:spPr>
          <a:xfrm>
            <a:off x="8137038" y="1046922"/>
            <a:ext cx="3656709" cy="4656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B84787-9920-42C1-9198-C0983287CAC7}"/>
              </a:ext>
            </a:extLst>
          </p:cNvPr>
          <p:cNvSpPr/>
          <p:nvPr/>
        </p:nvSpPr>
        <p:spPr>
          <a:xfrm>
            <a:off x="9033320" y="5873682"/>
            <a:ext cx="2098505" cy="461665"/>
          </a:xfrm>
          <a:prstGeom prst="rect">
            <a:avLst/>
          </a:prstGeom>
          <a:solidFill>
            <a:srgbClr val="92D050"/>
          </a:solidFill>
          <a:ln w="12700">
            <a:solidFill>
              <a:sysClr val="windowText" lastClr="0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0" i="0" u="none" strike="noStrike" kern="0" cap="none" spc="0" normalizeH="0" baseline="0" noProof="0" dirty="0">
                <a:ln w="0">
                  <a:solidFill>
                    <a:srgbClr val="7030A0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النجوم الخضراء</a:t>
            </a:r>
            <a:endParaRPr kumimoji="0" lang="en-US" sz="2400" b="0" i="0" u="none" strike="noStrike" kern="0" cap="none" spc="0" normalizeH="0" baseline="0" noProof="0" dirty="0">
              <a:ln w="0">
                <a:solidFill>
                  <a:srgbClr val="7030A0"/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7CE0B0-A9A3-4C54-9EFF-CB579EBB98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69" r="1" b="5997"/>
          <a:stretch/>
        </p:blipFill>
        <p:spPr>
          <a:xfrm>
            <a:off x="4054963" y="1046922"/>
            <a:ext cx="3474005" cy="4612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9DEAD5-4552-4112-AE63-5FBD5511875E}"/>
              </a:ext>
            </a:extLst>
          </p:cNvPr>
          <p:cNvSpPr/>
          <p:nvPr/>
        </p:nvSpPr>
        <p:spPr>
          <a:xfrm>
            <a:off x="5110659" y="5887198"/>
            <a:ext cx="1725152" cy="461665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النجوم الصفراء</a:t>
            </a:r>
            <a:endParaRPr kumimoji="0" lang="ar-AE" sz="2400" b="1" i="0" u="none" strike="noStrike" kern="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B3023-DFC9-474A-89EA-AD37BBF619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00" r="-2" b="8959"/>
          <a:stretch/>
        </p:blipFill>
        <p:spPr>
          <a:xfrm>
            <a:off x="398253" y="1046922"/>
            <a:ext cx="3436734" cy="4644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E95E09-190E-4DEF-B241-3F4C82DFC288}"/>
              </a:ext>
            </a:extLst>
          </p:cNvPr>
          <p:cNvSpPr/>
          <p:nvPr/>
        </p:nvSpPr>
        <p:spPr>
          <a:xfrm>
            <a:off x="1238174" y="5873682"/>
            <a:ext cx="1920507" cy="461665"/>
          </a:xfrm>
          <a:prstGeom prst="rect">
            <a:avLst/>
          </a:prstGeom>
          <a:solidFill>
            <a:srgbClr val="FF0000"/>
          </a:solidFill>
          <a:ln>
            <a:solidFill>
              <a:sysClr val="windowText" lastClr="0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0" i="0" u="none" strike="noStrike" kern="0" cap="none" spc="0" normalizeH="0" baseline="0" noProof="0" dirty="0">
                <a:ln w="0">
                  <a:solidFill>
                    <a:srgbClr val="7030A0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النجوم الحمراء</a:t>
            </a:r>
            <a:endParaRPr kumimoji="0" lang="en-US" sz="2400" b="0" i="0" u="none" strike="noStrike" kern="0" cap="none" spc="0" normalizeH="0" baseline="0" noProof="0" dirty="0">
              <a:ln w="0">
                <a:solidFill>
                  <a:srgbClr val="7030A0"/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0B8A7F-F229-4AE8-BA2C-C503F597BD06}"/>
              </a:ext>
            </a:extLst>
          </p:cNvPr>
          <p:cNvSpPr txBox="1"/>
          <p:nvPr/>
        </p:nvSpPr>
        <p:spPr>
          <a:xfrm>
            <a:off x="9033320" y="2309104"/>
            <a:ext cx="2241531" cy="18158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أحسب عدد الحسنات التي ستحصل عليها من قراءة سورة الفاتحة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B03944-EC2F-42ED-B46F-4D5764B41A2D}"/>
              </a:ext>
            </a:extLst>
          </p:cNvPr>
          <p:cNvSpPr/>
          <p:nvPr/>
        </p:nvSpPr>
        <p:spPr>
          <a:xfrm>
            <a:off x="4443057" y="2121063"/>
            <a:ext cx="2600478" cy="232371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أحسب عدد الحسنات التي ستحصل عليها من قراءة سورة الكوثر</a:t>
            </a:r>
            <a:endParaRPr kumimoji="0" lang="ar-AE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CB0460-64F5-4621-9CB5-24B7BC072860}"/>
              </a:ext>
            </a:extLst>
          </p:cNvPr>
          <p:cNvSpPr/>
          <p:nvPr/>
        </p:nvSpPr>
        <p:spPr>
          <a:xfrm>
            <a:off x="3571503" y="77292"/>
            <a:ext cx="4249912" cy="830997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تحدي النجوم</a:t>
            </a:r>
            <a:endParaRPr kumimoji="0" lang="en-US" sz="4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0CB4DC-9BD6-4419-9F28-066C1850EA5D}"/>
              </a:ext>
            </a:extLst>
          </p:cNvPr>
          <p:cNvSpPr txBox="1"/>
          <p:nvPr/>
        </p:nvSpPr>
        <p:spPr>
          <a:xfrm>
            <a:off x="454931" y="2012249"/>
            <a:ext cx="332337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733B3A-8C39-4236-AB9D-31CC55D3B481}"/>
              </a:ext>
            </a:extLst>
          </p:cNvPr>
          <p:cNvSpPr txBox="1"/>
          <p:nvPr/>
        </p:nvSpPr>
        <p:spPr>
          <a:xfrm>
            <a:off x="499519" y="1800509"/>
            <a:ext cx="32342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أحسب عدد الحسنات التي ستحصل عليها من قراءة ( قل هو الله أحد )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83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E160A-89D5-4E9A-86CB-33CFEBBE4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8" t="1734" b="4086"/>
          <a:stretch/>
        </p:blipFill>
        <p:spPr>
          <a:xfrm>
            <a:off x="7244862" y="235634"/>
            <a:ext cx="4755538" cy="61229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8408FB-A22F-462D-937F-F4A48850A9FC}"/>
              </a:ext>
            </a:extLst>
          </p:cNvPr>
          <p:cNvSpPr/>
          <p:nvPr/>
        </p:nvSpPr>
        <p:spPr>
          <a:xfrm>
            <a:off x="8962981" y="6127764"/>
            <a:ext cx="2098505" cy="461665"/>
          </a:xfrm>
          <a:prstGeom prst="rect">
            <a:avLst/>
          </a:prstGeom>
          <a:solidFill>
            <a:srgbClr val="92D050"/>
          </a:solidFill>
          <a:ln w="12700">
            <a:solidFill>
              <a:sysClr val="windowText" lastClr="0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0" i="0" u="none" strike="noStrike" kern="0" cap="none" spc="0" normalizeH="0" baseline="0" noProof="0">
                <a:ln w="0">
                  <a:solidFill>
                    <a:srgbClr val="7030A0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النجوم الخضراء</a:t>
            </a:r>
            <a:endParaRPr kumimoji="0" lang="en-US" sz="2400" b="0" i="0" u="none" strike="noStrike" kern="0" cap="none" spc="0" normalizeH="0" baseline="0" noProof="0" dirty="0">
              <a:ln w="0">
                <a:solidFill>
                  <a:srgbClr val="7030A0"/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F7B8E-A714-4BD2-8422-212E0CB02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834" y="437215"/>
            <a:ext cx="3375025" cy="5719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D430CA-6394-4065-B09D-51ACEFEFAB64}"/>
              </a:ext>
            </a:extLst>
          </p:cNvPr>
          <p:cNvSpPr/>
          <p:nvPr/>
        </p:nvSpPr>
        <p:spPr>
          <a:xfrm>
            <a:off x="4473526" y="6189952"/>
            <a:ext cx="1912277" cy="461665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النجوم الصفراء</a:t>
            </a:r>
            <a:endParaRPr kumimoji="0" lang="ar-AE" sz="2400" b="1" i="0" u="none" strike="noStrike" kern="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BAF444-1ED3-4775-A545-910A5CBD5A67}"/>
              </a:ext>
            </a:extLst>
          </p:cNvPr>
          <p:cNvSpPr/>
          <p:nvPr/>
        </p:nvSpPr>
        <p:spPr>
          <a:xfrm>
            <a:off x="231013" y="437214"/>
            <a:ext cx="2804818" cy="57527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))</a:t>
            </a:r>
            <a:r>
              <a:rPr lang="ar-AE" sz="3200" b="1" dirty="0">
                <a:solidFill>
                  <a:schemeClr val="tx1"/>
                </a:solidFill>
              </a:rPr>
              <a:t> قل هو الله أحد ))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B52D60-018B-4755-B3F1-B4525F2EFD37}"/>
              </a:ext>
            </a:extLst>
          </p:cNvPr>
          <p:cNvSpPr/>
          <p:nvPr/>
        </p:nvSpPr>
        <p:spPr>
          <a:xfrm>
            <a:off x="624528" y="6189952"/>
            <a:ext cx="1920507" cy="461665"/>
          </a:xfrm>
          <a:prstGeom prst="rect">
            <a:avLst/>
          </a:prstGeom>
          <a:solidFill>
            <a:srgbClr val="FF0000"/>
          </a:solidFill>
          <a:ln>
            <a:solidFill>
              <a:sysClr val="windowText" lastClr="0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0" i="0" u="none" strike="noStrike" kern="0" cap="none" spc="0" normalizeH="0" baseline="0" noProof="0" dirty="0">
                <a:ln w="0">
                  <a:solidFill>
                    <a:srgbClr val="7030A0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النجوم الحمراء</a:t>
            </a:r>
            <a:endParaRPr kumimoji="0" lang="en-US" sz="2400" b="0" i="0" u="none" strike="noStrike" kern="0" cap="none" spc="0" normalizeH="0" baseline="0" noProof="0" dirty="0">
              <a:ln w="0">
                <a:solidFill>
                  <a:srgbClr val="7030A0"/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994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A0AB53-3693-418D-BD9B-27547773F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6" y="643466"/>
            <a:ext cx="1071612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07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60A662-25B6-4E74-BAD6-19870F713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A3ACC63-8CCD-4732-85CC-229D5FEE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42" y="2499403"/>
            <a:ext cx="5222641" cy="233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1">
            <a:extLst>
              <a:ext uri="{FF2B5EF4-FFF2-40B4-BE49-F238E27FC236}">
                <a16:creationId xmlns:a16="http://schemas.microsoft.com/office/drawing/2014/main" id="{F758D166-AE13-4E64-9924-08118C339ABC}"/>
              </a:ext>
            </a:extLst>
          </p:cNvPr>
          <p:cNvSpPr txBox="1"/>
          <p:nvPr/>
        </p:nvSpPr>
        <p:spPr>
          <a:xfrm>
            <a:off x="3816487" y="420420"/>
            <a:ext cx="49942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كشف الحضور والغياب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6D934B1-1F5A-4040-A375-8E34406C2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025" y="2958217"/>
            <a:ext cx="46894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(AH) Manal Black" pitchFamily="2" charset="-78"/>
              </a:rPr>
              <a:t>أتميز بحضوري الـمبكر                    و مشاركتي الفعالة فـي الحصة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20D221-69E0-4EF1-9894-A0059FB71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9" t="3596" r="5420" b="16364"/>
          <a:stretch/>
        </p:blipFill>
        <p:spPr>
          <a:xfrm>
            <a:off x="1963711" y="1129376"/>
            <a:ext cx="4235731" cy="5105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386517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1A26CC-A2DD-431E-BA1E-E195FD09B1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0"/>
          <a:stretch/>
        </p:blipFill>
        <p:spPr>
          <a:xfrm>
            <a:off x="6986387" y="504895"/>
            <a:ext cx="5029317" cy="36153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E3BA088-4C8B-4BB5-8AB8-085B6F6C6ED1}"/>
              </a:ext>
            </a:extLst>
          </p:cNvPr>
          <p:cNvSpPr/>
          <p:nvPr/>
        </p:nvSpPr>
        <p:spPr>
          <a:xfrm>
            <a:off x="7264032" y="1224759"/>
            <a:ext cx="35044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 هو شعورك تجاه الدرس؟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565F0D-9DF3-4D54-BA17-890B0333F18D}"/>
              </a:ext>
            </a:extLst>
          </p:cNvPr>
          <p:cNvSpPr/>
          <p:nvPr/>
        </p:nvSpPr>
        <p:spPr>
          <a:xfrm>
            <a:off x="7502878" y="2777141"/>
            <a:ext cx="3026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تعلمت من الدرس؟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A7DDF3-A9E4-44F4-A559-11BF7C32E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313" b="97188" l="7813" r="93750">
                        <a14:foregroundMark x1="8594" y1="75938" x2="8438" y2="82708"/>
                        <a14:foregroundMark x1="85000" y1="75729" x2="85000" y2="75729"/>
                        <a14:foregroundMark x1="87500" y1="78542" x2="92188" y2="84271"/>
                        <a14:foregroundMark x1="92188" y1="84271" x2="91719" y2="90833"/>
                        <a14:foregroundMark x1="88438" y1="93021" x2="88438" y2="93021"/>
                        <a14:foregroundMark x1="87656" y1="93333" x2="79531" y2="93333"/>
                        <a14:foregroundMark x1="79531" y1="93229" x2="80781" y2="90521"/>
                        <a14:foregroundMark x1="7813" y1="93021" x2="7813" y2="93021"/>
                        <a14:foregroundMark x1="93750" y1="93229" x2="93750" y2="9322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655"/>
          <a:stretch/>
        </p:blipFill>
        <p:spPr>
          <a:xfrm>
            <a:off x="6986388" y="3959437"/>
            <a:ext cx="5029317" cy="1997612"/>
          </a:xfrm>
          <a:prstGeom prst="rect">
            <a:avLst/>
          </a:prstGeom>
        </p:spPr>
      </p:pic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4C84C42-0E4A-4F96-B3B5-935EC0BFBE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635778" y="-214607"/>
            <a:ext cx="4754881" cy="44660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38C215-F96E-4B40-BDCD-76CA2F883A0D}"/>
              </a:ext>
            </a:extLst>
          </p:cNvPr>
          <p:cNvSpPr/>
          <p:nvPr/>
        </p:nvSpPr>
        <p:spPr>
          <a:xfrm>
            <a:off x="7311214" y="4449830"/>
            <a:ext cx="3454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 الذي أعجبك في الحصة؟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78EA05-3DEF-4DB1-AD1E-1877A37B8F66}"/>
              </a:ext>
            </a:extLst>
          </p:cNvPr>
          <p:cNvSpPr/>
          <p:nvPr/>
        </p:nvSpPr>
        <p:spPr>
          <a:xfrm>
            <a:off x="1001285" y="1512824"/>
            <a:ext cx="36875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بطاقة خروج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EFE00C-442C-4DD6-9838-1C8257FC5B85}"/>
              </a:ext>
            </a:extLst>
          </p:cNvPr>
          <p:cNvSpPr/>
          <p:nvPr/>
        </p:nvSpPr>
        <p:spPr>
          <a:xfrm>
            <a:off x="10867030" y="921053"/>
            <a:ext cx="806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ar-AE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59A74B-6239-48E3-9AA1-644785B705FC}"/>
              </a:ext>
            </a:extLst>
          </p:cNvPr>
          <p:cNvSpPr/>
          <p:nvPr/>
        </p:nvSpPr>
        <p:spPr>
          <a:xfrm>
            <a:off x="10849565" y="2666986"/>
            <a:ext cx="806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ar-AE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EC343C-27D1-4D93-BD54-7D12A6E43978}"/>
              </a:ext>
            </a:extLst>
          </p:cNvPr>
          <p:cNvSpPr/>
          <p:nvPr/>
        </p:nvSpPr>
        <p:spPr>
          <a:xfrm>
            <a:off x="10908217" y="4376768"/>
            <a:ext cx="806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ar-AE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815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A44C46A6-3257-4446-B5F5-3F7CB92C1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42939"/>
            <a:ext cx="9906000" cy="5572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0B64EB-4D2D-4AB5-8215-99E2D2C2D482}"/>
              </a:ext>
            </a:extLst>
          </p:cNvPr>
          <p:cNvSpPr txBox="1"/>
          <p:nvPr/>
        </p:nvSpPr>
        <p:spPr>
          <a:xfrm>
            <a:off x="8991361" y="728160"/>
            <a:ext cx="1895878" cy="1020921"/>
          </a:xfrm>
          <a:prstGeom prst="rect">
            <a:avLst/>
          </a:prstGeom>
          <a:gradFill flip="none" rotWithShape="1">
            <a:gsLst>
              <a:gs pos="17000">
                <a:srgbClr val="FF0000">
                  <a:tint val="66000"/>
                  <a:satMod val="160000"/>
                </a:srgbClr>
              </a:gs>
              <a:gs pos="72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cap="rnd" cmpd="tri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5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bevel/>
          </a:ln>
          <a:effectLst>
            <a:reflection stA="45000" endPos="3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الْقَوانين الصَّفية </a:t>
            </a:r>
            <a:r>
              <a:rPr kumimoji="0" lang="ar-AE" sz="3017" b="0" i="0" u="none" strike="noStrike" kern="1200" cap="none" spc="0" normalizeH="0" baseline="0" noProof="0" dirty="0">
                <a:ln cap="sq" cmpd="thickThin">
                  <a:gradFill flip="none" rotWithShape="1">
                    <a:gsLst>
                      <a:gs pos="0">
                        <a:srgbClr val="4472C4">
                          <a:alpha val="80000"/>
                          <a:lumMod val="7000"/>
                          <a:lumOff val="93000"/>
                        </a:srgbClr>
                      </a:gs>
                      <a:gs pos="74000">
                        <a:srgbClr val="4472C4">
                          <a:lumMod val="45000"/>
                          <a:lumOff val="55000"/>
                        </a:srgbClr>
                      </a:gs>
                      <a:gs pos="83000">
                        <a:srgbClr val="4472C4">
                          <a:lumMod val="45000"/>
                          <a:lumOff val="55000"/>
                        </a:srgbClr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8100000" scaled="1"/>
                    <a:tileRect/>
                  </a:gradFill>
                  <a:bevel/>
                </a:ln>
                <a:solidFill>
                  <a:prstClr val="black">
                    <a:alpha val="72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</a:t>
            </a:r>
            <a:endParaRPr kumimoji="0" lang="en-US" sz="3017" b="0" i="0" u="none" strike="noStrike" kern="1200" cap="none" spc="0" normalizeH="0" baseline="0" noProof="0" dirty="0">
              <a:ln cap="sq" cmpd="thickThin">
                <a:gradFill flip="none" rotWithShape="1">
                  <a:gsLst>
                    <a:gs pos="0">
                      <a:srgbClr val="4472C4">
                        <a:alpha val="80000"/>
                        <a:lumMod val="7000"/>
                        <a:lumOff val="93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8100000" scaled="1"/>
                  <a:tileRect/>
                </a:gradFill>
                <a:bevel/>
              </a:ln>
              <a:solidFill>
                <a:prstClr val="black">
                  <a:alpha val="72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684739-8D72-4EEE-8FEB-9E00E1BD4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13" t="24653" r="24464" b="11898"/>
          <a:stretch/>
        </p:blipFill>
        <p:spPr>
          <a:xfrm>
            <a:off x="7753929" y="1267421"/>
            <a:ext cx="3133311" cy="2293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0E9E6-08A8-49FB-A940-D0A984B1D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43" t="13061" r="24005" b="21905"/>
          <a:stretch/>
        </p:blipFill>
        <p:spPr>
          <a:xfrm>
            <a:off x="4519327" y="1267421"/>
            <a:ext cx="3133311" cy="2293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60C703-FB8E-4E6F-AC44-52EDB88132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13" t="24652" r="24235" b="9931"/>
          <a:stretch/>
        </p:blipFill>
        <p:spPr>
          <a:xfrm>
            <a:off x="1304763" y="1262251"/>
            <a:ext cx="3133311" cy="2510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8FBC6F-DF21-416F-8F17-02BC6DB981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60" t="12245" r="24388" b="22721"/>
          <a:stretch/>
        </p:blipFill>
        <p:spPr>
          <a:xfrm>
            <a:off x="4623561" y="3772411"/>
            <a:ext cx="3049116" cy="22934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541942-FEA0-4843-99D5-3A989C5175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338" t="14558" r="24540" b="20680"/>
          <a:stretch/>
        </p:blipFill>
        <p:spPr>
          <a:xfrm>
            <a:off x="1285947" y="3772411"/>
            <a:ext cx="3233378" cy="2293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D608C6-BACD-4C37-AED1-3D39636272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13" t="12789" r="24235" b="23762"/>
          <a:stretch/>
        </p:blipFill>
        <p:spPr>
          <a:xfrm>
            <a:off x="7785180" y="3790374"/>
            <a:ext cx="3133311" cy="227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5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412752">
            <a:off x="6700149" y="4522689"/>
            <a:ext cx="1341182" cy="229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88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1" name="كورونا 222">
            <a:hlinkClick r:id="" action="ppaction://media"/>
            <a:extLst>
              <a:ext uri="{FF2B5EF4-FFF2-40B4-BE49-F238E27FC236}">
                <a16:creationId xmlns:a16="http://schemas.microsoft.com/office/drawing/2014/main" id="{72307DBB-6349-49F5-92A5-D4D8680B0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687" y="1196639"/>
            <a:ext cx="11436625" cy="4872855"/>
          </a:xfrm>
          <a:prstGeom prst="rect">
            <a:avLst/>
          </a:prstGeom>
        </p:spPr>
      </p:pic>
      <p:sp>
        <p:nvSpPr>
          <p:cNvPr id="12" name="عنوان 1">
            <a:extLst>
              <a:ext uri="{FF2B5EF4-FFF2-40B4-BE49-F238E27FC236}">
                <a16:creationId xmlns:a16="http://schemas.microsoft.com/office/drawing/2014/main" id="{33F988CE-160B-4DB3-BAF1-908659DCFEF4}"/>
              </a:ext>
            </a:extLst>
          </p:cNvPr>
          <p:cNvSpPr txBox="1">
            <a:spLocks/>
          </p:cNvSpPr>
          <p:nvPr/>
        </p:nvSpPr>
        <p:spPr>
          <a:xfrm>
            <a:off x="2362200" y="291548"/>
            <a:ext cx="7176052" cy="7771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j-ea"/>
                <a:cs typeface="Tahoma" panose="020B0604030504040204" pitchFamily="34" charset="0"/>
              </a:rPr>
              <a:t>كيف نحمي أنفسنا من فايروس كورونا</a:t>
            </a:r>
            <a:r>
              <a:rPr kumimoji="0" lang="ar-SA" sz="4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j-ea"/>
                <a:cs typeface="Tahoma" panose="020B0604030504040204" pitchFamily="34" charset="0"/>
              </a:rPr>
              <a:t>؟</a:t>
            </a: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 </a:t>
            </a:r>
            <a:endParaRPr kumimoji="0" lang="ar-AE" sz="4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j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65063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C7229649-1CCE-414E-B566-14448F61043A}"/>
              </a:ext>
            </a:extLst>
          </p:cNvPr>
          <p:cNvSpPr/>
          <p:nvPr/>
        </p:nvSpPr>
        <p:spPr>
          <a:xfrm>
            <a:off x="9634865" y="1427070"/>
            <a:ext cx="2253997" cy="8229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راشد </a:t>
            </a:r>
            <a:endParaRPr kumimoji="0" lang="ar-A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8B5D8A42-9696-4459-9170-818EB3ECC9F5}"/>
              </a:ext>
            </a:extLst>
          </p:cNvPr>
          <p:cNvSpPr/>
          <p:nvPr/>
        </p:nvSpPr>
        <p:spPr>
          <a:xfrm>
            <a:off x="9668691" y="2401898"/>
            <a:ext cx="2220171" cy="8229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لطيفة</a:t>
            </a:r>
            <a:endParaRPr kumimoji="0" lang="ar-A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FA61F9E2-3C0E-4F09-8E7C-9198BCE1F0B9}"/>
              </a:ext>
            </a:extLst>
          </p:cNvPr>
          <p:cNvSpPr/>
          <p:nvPr/>
        </p:nvSpPr>
        <p:spPr>
          <a:xfrm>
            <a:off x="9634865" y="3400026"/>
            <a:ext cx="2253997" cy="8229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تيرا</a:t>
            </a:r>
            <a:endParaRPr kumimoji="0" lang="ar-A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41B27E66-63EA-49BA-B7E4-F1A40226EF0B}"/>
              </a:ext>
            </a:extLst>
          </p:cNvPr>
          <p:cNvSpPr/>
          <p:nvPr/>
        </p:nvSpPr>
        <p:spPr>
          <a:xfrm>
            <a:off x="9661437" y="5357321"/>
            <a:ext cx="2253997" cy="8229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أبتي</a:t>
            </a:r>
            <a:endParaRPr kumimoji="0" lang="ar-A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57E71676-8648-4092-AA1F-79AB766FE4DD}"/>
              </a:ext>
            </a:extLst>
          </p:cNvPr>
          <p:cNvSpPr/>
          <p:nvPr/>
        </p:nvSpPr>
        <p:spPr>
          <a:xfrm>
            <a:off x="9661437" y="4389877"/>
            <a:ext cx="2253997" cy="8229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 panose="020B0604030504040204" pitchFamily="34" charset="0"/>
              </a:rPr>
              <a:t>ألف</a:t>
            </a:r>
            <a:endParaRPr kumimoji="0" lang="ar-A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9D1967F-0A52-4CF9-A623-F53A894B4ED1}"/>
              </a:ext>
            </a:extLst>
          </p:cNvPr>
          <p:cNvSpPr/>
          <p:nvPr/>
        </p:nvSpPr>
        <p:spPr>
          <a:xfrm>
            <a:off x="3743854" y="385155"/>
            <a:ext cx="4238172" cy="3701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E998B5-CF63-4FDC-9B9E-44C93148B1AA}"/>
              </a:ext>
            </a:extLst>
          </p:cNvPr>
          <p:cNvSpPr txBox="1">
            <a:spLocks/>
          </p:cNvSpPr>
          <p:nvPr/>
        </p:nvSpPr>
        <p:spPr>
          <a:xfrm>
            <a:off x="5120532" y="-65383"/>
            <a:ext cx="766861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ما اسم هذه الشخصية ؟</a:t>
            </a:r>
          </a:p>
        </p:txBody>
      </p:sp>
      <p:pic>
        <p:nvPicPr>
          <p:cNvPr id="12" name="Picture 2" descr="Robots Mascots Sticker by Expo 2020 Dubai">
            <a:extLst>
              <a:ext uri="{FF2B5EF4-FFF2-40B4-BE49-F238E27FC236}">
                <a16:creationId xmlns:a16="http://schemas.microsoft.com/office/drawing/2014/main" id="{09B4F0CA-DFCB-4F7C-AD65-5A612AA906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70" y="0"/>
            <a:ext cx="7020678" cy="70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شكل حر: شكل 1">
            <a:extLst>
              <a:ext uri="{FF2B5EF4-FFF2-40B4-BE49-F238E27FC236}">
                <a16:creationId xmlns:a16="http://schemas.microsoft.com/office/drawing/2014/main" id="{1B01C7DF-930A-458B-9FD8-5759E484ECBB}"/>
              </a:ext>
            </a:extLst>
          </p:cNvPr>
          <p:cNvSpPr/>
          <p:nvPr/>
        </p:nvSpPr>
        <p:spPr>
          <a:xfrm>
            <a:off x="303139" y="391885"/>
            <a:ext cx="3283306" cy="2322285"/>
          </a:xfrm>
          <a:custGeom>
            <a:avLst/>
            <a:gdLst>
              <a:gd name="connsiteX0" fmla="*/ 2816100 w 3223915"/>
              <a:gd name="connsiteY0" fmla="*/ 711200 h 2148114"/>
              <a:gd name="connsiteX1" fmla="*/ 2859642 w 3223915"/>
              <a:gd name="connsiteY1" fmla="*/ 725714 h 2148114"/>
              <a:gd name="connsiteX2" fmla="*/ 3033814 w 3223915"/>
              <a:gd name="connsiteY2" fmla="*/ 464457 h 2148114"/>
              <a:gd name="connsiteX3" fmla="*/ 3048328 w 3223915"/>
              <a:gd name="connsiteY3" fmla="*/ 406400 h 2148114"/>
              <a:gd name="connsiteX4" fmla="*/ 3062842 w 3223915"/>
              <a:gd name="connsiteY4" fmla="*/ 362857 h 2148114"/>
              <a:gd name="connsiteX5" fmla="*/ 2975757 w 3223915"/>
              <a:gd name="connsiteY5" fmla="*/ 188685 h 2148114"/>
              <a:gd name="connsiteX6" fmla="*/ 2903185 w 3223915"/>
              <a:gd name="connsiteY6" fmla="*/ 145143 h 2148114"/>
              <a:gd name="connsiteX7" fmla="*/ 2787071 w 3223915"/>
              <a:gd name="connsiteY7" fmla="*/ 87085 h 2148114"/>
              <a:gd name="connsiteX8" fmla="*/ 2729014 w 3223915"/>
              <a:gd name="connsiteY8" fmla="*/ 72571 h 2148114"/>
              <a:gd name="connsiteX9" fmla="*/ 2482271 w 3223915"/>
              <a:gd name="connsiteY9" fmla="*/ 0 h 2148114"/>
              <a:gd name="connsiteX10" fmla="*/ 2191985 w 3223915"/>
              <a:gd name="connsiteY10" fmla="*/ 14514 h 2148114"/>
              <a:gd name="connsiteX11" fmla="*/ 2003300 w 3223915"/>
              <a:gd name="connsiteY11" fmla="*/ 87085 h 2148114"/>
              <a:gd name="connsiteX12" fmla="*/ 1916214 w 3223915"/>
              <a:gd name="connsiteY12" fmla="*/ 101600 h 2148114"/>
              <a:gd name="connsiteX13" fmla="*/ 1234042 w 3223915"/>
              <a:gd name="connsiteY13" fmla="*/ 116114 h 2148114"/>
              <a:gd name="connsiteX14" fmla="*/ 1146957 w 3223915"/>
              <a:gd name="connsiteY14" fmla="*/ 188685 h 2148114"/>
              <a:gd name="connsiteX15" fmla="*/ 1088900 w 3223915"/>
              <a:gd name="connsiteY15" fmla="*/ 217714 h 2148114"/>
              <a:gd name="connsiteX16" fmla="*/ 987300 w 3223915"/>
              <a:gd name="connsiteY16" fmla="*/ 348343 h 2148114"/>
              <a:gd name="connsiteX17" fmla="*/ 871185 w 3223915"/>
              <a:gd name="connsiteY17" fmla="*/ 435428 h 2148114"/>
              <a:gd name="connsiteX18" fmla="*/ 595414 w 3223915"/>
              <a:gd name="connsiteY18" fmla="*/ 580571 h 2148114"/>
              <a:gd name="connsiteX19" fmla="*/ 464785 w 3223915"/>
              <a:gd name="connsiteY19" fmla="*/ 711200 h 2148114"/>
              <a:gd name="connsiteX20" fmla="*/ 334157 w 3223915"/>
              <a:gd name="connsiteY20" fmla="*/ 798285 h 2148114"/>
              <a:gd name="connsiteX21" fmla="*/ 130957 w 3223915"/>
              <a:gd name="connsiteY21" fmla="*/ 1074057 h 2148114"/>
              <a:gd name="connsiteX22" fmla="*/ 87414 w 3223915"/>
              <a:gd name="connsiteY22" fmla="*/ 1132114 h 2148114"/>
              <a:gd name="connsiteX23" fmla="*/ 14842 w 3223915"/>
              <a:gd name="connsiteY23" fmla="*/ 1248228 h 2148114"/>
              <a:gd name="connsiteX24" fmla="*/ 328 w 3223915"/>
              <a:gd name="connsiteY24" fmla="*/ 1306285 h 2148114"/>
              <a:gd name="connsiteX25" fmla="*/ 29357 w 3223915"/>
              <a:gd name="connsiteY25" fmla="*/ 1364343 h 2148114"/>
              <a:gd name="connsiteX26" fmla="*/ 319642 w 3223915"/>
              <a:gd name="connsiteY26" fmla="*/ 1553028 h 2148114"/>
              <a:gd name="connsiteX27" fmla="*/ 392214 w 3223915"/>
              <a:gd name="connsiteY27" fmla="*/ 1611085 h 2148114"/>
              <a:gd name="connsiteX28" fmla="*/ 479300 w 3223915"/>
              <a:gd name="connsiteY28" fmla="*/ 1741714 h 2148114"/>
              <a:gd name="connsiteX29" fmla="*/ 537357 w 3223915"/>
              <a:gd name="connsiteY29" fmla="*/ 1814285 h 2148114"/>
              <a:gd name="connsiteX30" fmla="*/ 595414 w 3223915"/>
              <a:gd name="connsiteY30" fmla="*/ 1901371 h 2148114"/>
              <a:gd name="connsiteX31" fmla="*/ 769585 w 3223915"/>
              <a:gd name="connsiteY31" fmla="*/ 2017485 h 2148114"/>
              <a:gd name="connsiteX32" fmla="*/ 871185 w 3223915"/>
              <a:gd name="connsiteY32" fmla="*/ 2075543 h 2148114"/>
              <a:gd name="connsiteX33" fmla="*/ 1103414 w 3223915"/>
              <a:gd name="connsiteY33" fmla="*/ 2119085 h 2148114"/>
              <a:gd name="connsiteX34" fmla="*/ 1567871 w 3223915"/>
              <a:gd name="connsiteY34" fmla="*/ 2090057 h 2148114"/>
              <a:gd name="connsiteX35" fmla="*/ 2264557 w 3223915"/>
              <a:gd name="connsiteY35" fmla="*/ 2133600 h 2148114"/>
              <a:gd name="connsiteX36" fmla="*/ 2496785 w 3223915"/>
              <a:gd name="connsiteY36" fmla="*/ 2148114 h 2148114"/>
              <a:gd name="connsiteX37" fmla="*/ 2816100 w 3223915"/>
              <a:gd name="connsiteY37" fmla="*/ 2104571 h 2148114"/>
              <a:gd name="connsiteX38" fmla="*/ 3033814 w 3223915"/>
              <a:gd name="connsiteY38" fmla="*/ 1915885 h 2148114"/>
              <a:gd name="connsiteX39" fmla="*/ 3091871 w 3223915"/>
              <a:gd name="connsiteY39" fmla="*/ 1872343 h 2148114"/>
              <a:gd name="connsiteX40" fmla="*/ 3178957 w 3223915"/>
              <a:gd name="connsiteY40" fmla="*/ 1698171 h 2148114"/>
              <a:gd name="connsiteX41" fmla="*/ 3207985 w 3223915"/>
              <a:gd name="connsiteY41" fmla="*/ 1640114 h 2148114"/>
              <a:gd name="connsiteX42" fmla="*/ 3193471 w 3223915"/>
              <a:gd name="connsiteY42" fmla="*/ 1320800 h 2148114"/>
              <a:gd name="connsiteX43" fmla="*/ 3048328 w 3223915"/>
              <a:gd name="connsiteY43" fmla="*/ 1132114 h 2148114"/>
              <a:gd name="connsiteX44" fmla="*/ 2946728 w 3223915"/>
              <a:gd name="connsiteY44" fmla="*/ 957943 h 2148114"/>
              <a:gd name="connsiteX45" fmla="*/ 2917700 w 3223915"/>
              <a:gd name="connsiteY45" fmla="*/ 827314 h 2148114"/>
              <a:gd name="connsiteX46" fmla="*/ 2903185 w 3223915"/>
              <a:gd name="connsiteY46" fmla="*/ 769257 h 2148114"/>
              <a:gd name="connsiteX47" fmla="*/ 2903185 w 3223915"/>
              <a:gd name="connsiteY47" fmla="*/ 653143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23915" h="2148114">
                <a:moveTo>
                  <a:pt x="2816100" y="711200"/>
                </a:moveTo>
                <a:cubicBezTo>
                  <a:pt x="2830614" y="716038"/>
                  <a:pt x="2849520" y="737186"/>
                  <a:pt x="2859642" y="725714"/>
                </a:cubicBezTo>
                <a:cubicBezTo>
                  <a:pt x="2928890" y="647233"/>
                  <a:pt x="3033814" y="464457"/>
                  <a:pt x="3033814" y="464457"/>
                </a:cubicBezTo>
                <a:cubicBezTo>
                  <a:pt x="3038652" y="445105"/>
                  <a:pt x="3042848" y="425580"/>
                  <a:pt x="3048328" y="406400"/>
                </a:cubicBezTo>
                <a:cubicBezTo>
                  <a:pt x="3052531" y="391689"/>
                  <a:pt x="3065579" y="377910"/>
                  <a:pt x="3062842" y="362857"/>
                </a:cubicBezTo>
                <a:cubicBezTo>
                  <a:pt x="3054257" y="315641"/>
                  <a:pt x="3018673" y="226237"/>
                  <a:pt x="2975757" y="188685"/>
                </a:cubicBezTo>
                <a:cubicBezTo>
                  <a:pt x="2954526" y="170108"/>
                  <a:pt x="2928024" y="158518"/>
                  <a:pt x="2903185" y="145143"/>
                </a:cubicBezTo>
                <a:cubicBezTo>
                  <a:pt x="2865084" y="124627"/>
                  <a:pt x="2829052" y="97580"/>
                  <a:pt x="2787071" y="87085"/>
                </a:cubicBezTo>
                <a:cubicBezTo>
                  <a:pt x="2767719" y="82247"/>
                  <a:pt x="2747632" y="79732"/>
                  <a:pt x="2729014" y="72571"/>
                </a:cubicBezTo>
                <a:cubicBezTo>
                  <a:pt x="2524423" y="-6117"/>
                  <a:pt x="2677034" y="24345"/>
                  <a:pt x="2482271" y="0"/>
                </a:cubicBezTo>
                <a:cubicBezTo>
                  <a:pt x="2385509" y="4838"/>
                  <a:pt x="2287305" y="-2817"/>
                  <a:pt x="2191985" y="14514"/>
                </a:cubicBezTo>
                <a:cubicBezTo>
                  <a:pt x="2125685" y="26568"/>
                  <a:pt x="2069770" y="76006"/>
                  <a:pt x="2003300" y="87085"/>
                </a:cubicBezTo>
                <a:lnTo>
                  <a:pt x="1916214" y="101600"/>
                </a:lnTo>
                <a:cubicBezTo>
                  <a:pt x="1723526" y="96659"/>
                  <a:pt x="1445919" y="39067"/>
                  <a:pt x="1234042" y="116114"/>
                </a:cubicBezTo>
                <a:cubicBezTo>
                  <a:pt x="1187122" y="133176"/>
                  <a:pt x="1186713" y="160288"/>
                  <a:pt x="1146957" y="188685"/>
                </a:cubicBezTo>
                <a:cubicBezTo>
                  <a:pt x="1129351" y="201261"/>
                  <a:pt x="1108252" y="208038"/>
                  <a:pt x="1088900" y="217714"/>
                </a:cubicBezTo>
                <a:cubicBezTo>
                  <a:pt x="1055033" y="261257"/>
                  <a:pt x="1031431" y="315246"/>
                  <a:pt x="987300" y="348343"/>
                </a:cubicBezTo>
                <a:cubicBezTo>
                  <a:pt x="948595" y="377371"/>
                  <a:pt x="911750" y="409061"/>
                  <a:pt x="871185" y="435428"/>
                </a:cubicBezTo>
                <a:cubicBezTo>
                  <a:pt x="727205" y="529014"/>
                  <a:pt x="724794" y="525122"/>
                  <a:pt x="595414" y="580571"/>
                </a:cubicBezTo>
                <a:cubicBezTo>
                  <a:pt x="551871" y="624114"/>
                  <a:pt x="516022" y="677042"/>
                  <a:pt x="464785" y="711200"/>
                </a:cubicBezTo>
                <a:lnTo>
                  <a:pt x="334157" y="798285"/>
                </a:lnTo>
                <a:cubicBezTo>
                  <a:pt x="229158" y="955784"/>
                  <a:pt x="304026" y="847736"/>
                  <a:pt x="130957" y="1074057"/>
                </a:cubicBezTo>
                <a:cubicBezTo>
                  <a:pt x="116262" y="1093273"/>
                  <a:pt x="98232" y="1110477"/>
                  <a:pt x="87414" y="1132114"/>
                </a:cubicBezTo>
                <a:cubicBezTo>
                  <a:pt x="47567" y="1211808"/>
                  <a:pt x="71367" y="1172862"/>
                  <a:pt x="14842" y="1248228"/>
                </a:cubicBezTo>
                <a:cubicBezTo>
                  <a:pt x="10004" y="1267580"/>
                  <a:pt x="-2146" y="1286491"/>
                  <a:pt x="328" y="1306285"/>
                </a:cubicBezTo>
                <a:cubicBezTo>
                  <a:pt x="3012" y="1327755"/>
                  <a:pt x="13006" y="1350172"/>
                  <a:pt x="29357" y="1364343"/>
                </a:cubicBezTo>
                <a:cubicBezTo>
                  <a:pt x="214562" y="1524854"/>
                  <a:pt x="169752" y="1453102"/>
                  <a:pt x="319642" y="1553028"/>
                </a:cubicBezTo>
                <a:cubicBezTo>
                  <a:pt x="345418" y="1570212"/>
                  <a:pt x="370309" y="1589180"/>
                  <a:pt x="392214" y="1611085"/>
                </a:cubicBezTo>
                <a:cubicBezTo>
                  <a:pt x="432321" y="1651192"/>
                  <a:pt x="447057" y="1695653"/>
                  <a:pt x="479300" y="1741714"/>
                </a:cubicBezTo>
                <a:cubicBezTo>
                  <a:pt x="497065" y="1767093"/>
                  <a:pt x="519136" y="1789231"/>
                  <a:pt x="537357" y="1814285"/>
                </a:cubicBezTo>
                <a:cubicBezTo>
                  <a:pt x="557877" y="1842500"/>
                  <a:pt x="570744" y="1876701"/>
                  <a:pt x="595414" y="1901371"/>
                </a:cubicBezTo>
                <a:cubicBezTo>
                  <a:pt x="678118" y="1984076"/>
                  <a:pt x="690937" y="1974586"/>
                  <a:pt x="769585" y="2017485"/>
                </a:cubicBezTo>
                <a:cubicBezTo>
                  <a:pt x="803828" y="2036163"/>
                  <a:pt x="834969" y="2061056"/>
                  <a:pt x="871185" y="2075543"/>
                </a:cubicBezTo>
                <a:cubicBezTo>
                  <a:pt x="941162" y="2103534"/>
                  <a:pt x="1029817" y="2109886"/>
                  <a:pt x="1103414" y="2119085"/>
                </a:cubicBezTo>
                <a:cubicBezTo>
                  <a:pt x="1210815" y="2110824"/>
                  <a:pt x="1481650" y="2088460"/>
                  <a:pt x="1567871" y="2090057"/>
                </a:cubicBezTo>
                <a:cubicBezTo>
                  <a:pt x="1853501" y="2095346"/>
                  <a:pt x="2012888" y="2116243"/>
                  <a:pt x="2264557" y="2133600"/>
                </a:cubicBezTo>
                <a:lnTo>
                  <a:pt x="2496785" y="2148114"/>
                </a:lnTo>
                <a:cubicBezTo>
                  <a:pt x="2603223" y="2133600"/>
                  <a:pt x="2711676" y="2129777"/>
                  <a:pt x="2816100" y="2104571"/>
                </a:cubicBezTo>
                <a:cubicBezTo>
                  <a:pt x="2917743" y="2080037"/>
                  <a:pt x="2967271" y="1982428"/>
                  <a:pt x="3033814" y="1915885"/>
                </a:cubicBezTo>
                <a:cubicBezTo>
                  <a:pt x="3050919" y="1898780"/>
                  <a:pt x="3072519" y="1886857"/>
                  <a:pt x="3091871" y="1872343"/>
                </a:cubicBezTo>
                <a:lnTo>
                  <a:pt x="3178957" y="1698171"/>
                </a:lnTo>
                <a:lnTo>
                  <a:pt x="3207985" y="1640114"/>
                </a:lnTo>
                <a:cubicBezTo>
                  <a:pt x="3219992" y="1532056"/>
                  <a:pt x="3243012" y="1428139"/>
                  <a:pt x="3193471" y="1320800"/>
                </a:cubicBezTo>
                <a:cubicBezTo>
                  <a:pt x="3160218" y="1248753"/>
                  <a:pt x="3083815" y="1203087"/>
                  <a:pt x="3048328" y="1132114"/>
                </a:cubicBezTo>
                <a:cubicBezTo>
                  <a:pt x="2979453" y="994363"/>
                  <a:pt x="3016235" y="1050618"/>
                  <a:pt x="2946728" y="957943"/>
                </a:cubicBezTo>
                <a:cubicBezTo>
                  <a:pt x="2911320" y="816306"/>
                  <a:pt x="2954566" y="993209"/>
                  <a:pt x="2917700" y="827314"/>
                </a:cubicBezTo>
                <a:cubicBezTo>
                  <a:pt x="2913373" y="807841"/>
                  <a:pt x="2904842" y="789136"/>
                  <a:pt x="2903185" y="769257"/>
                </a:cubicBezTo>
                <a:cubicBezTo>
                  <a:pt x="2899971" y="730686"/>
                  <a:pt x="2903185" y="691848"/>
                  <a:pt x="2903185" y="65314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3" name="Picture 2" descr="Rainbow Circle Sticker by Expo 2020 Dubai">
            <a:extLst>
              <a:ext uri="{FF2B5EF4-FFF2-40B4-BE49-F238E27FC236}">
                <a16:creationId xmlns:a16="http://schemas.microsoft.com/office/drawing/2014/main" id="{9780DF53-25D8-4F32-A760-7FAE51085C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7" y="372871"/>
            <a:ext cx="517520" cy="5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5835073-F975-4969-89E6-0B438A2E75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88" b="99751" l="3177" r="96154">
                        <a14:foregroundMark x1="78428" y1="24938" x2="59699" y2="4988"/>
                        <a14:foregroundMark x1="65886" y1="93017" x2="48829" y2="90025"/>
                        <a14:foregroundMark x1="95151" y1="26683" x2="86789" y2="18703"/>
                        <a14:foregroundMark x1="86789" y1="18703" x2="85117" y2="14963"/>
                        <a14:foregroundMark x1="84783" y1="12968" x2="81773" y2="43641"/>
                        <a14:foregroundMark x1="87960" y1="15960" x2="96321" y2="23192"/>
                        <a14:foregroundMark x1="96321" y1="23192" x2="96321" y2="23192"/>
                        <a14:foregroundMark x1="86455" y1="23192" x2="94314" y2="30175"/>
                        <a14:foregroundMark x1="67057" y1="99751" x2="62040" y2="96509"/>
                        <a14:foregroundMark x1="47324" y1="94514" x2="42977" y2="92519"/>
                        <a14:foregroundMark x1="46823" y1="81047" x2="53512" y2="77307"/>
                        <a14:foregroundMark x1="50669" y1="77307" x2="43980" y2="78304"/>
                        <a14:foregroundMark x1="32776" y1="89027" x2="28094" y2="88030"/>
                        <a14:foregroundMark x1="31773" y1="85037" x2="33946" y2="86534"/>
                        <a14:foregroundMark x1="3177" y1="42394" x2="9866" y2="19202"/>
                        <a14:foregroundMark x1="3679" y1="42145" x2="9866" y2="32918"/>
                        <a14:foregroundMark x1="53679" y1="61347" x2="53679" y2="61347"/>
                        <a14:foregroundMark x1="53846" y1="56110" x2="53846" y2="56110"/>
                        <a14:backgroundMark x1="60201" y1="45137" x2="60201" y2="45137"/>
                        <a14:backgroundMark x1="59365" y1="43890" x2="61538" y2="46384"/>
                        <a14:backgroundMark x1="67893" y1="47382" x2="76756" y2="43641"/>
                        <a14:backgroundMark x1="76756" y1="43641" x2="80936" y2="32170"/>
                        <a14:backgroundMark x1="55853" y1="59601" x2="55853" y2="59601"/>
                        <a14:backgroundMark x1="55853" y1="57606" x2="55686" y2="61347"/>
                        <a14:backgroundMark x1="56689" y1="56858" x2="54682" y2="58105"/>
                        <a14:backgroundMark x1="57525" y1="56110" x2="55184" y2="55611"/>
                        <a14:backgroundMark x1="55351" y1="62594" x2="53846" y2="65586"/>
                        <a14:backgroundMark x1="56187" y1="54613" x2="56187" y2="54613"/>
                        <a14:backgroundMark x1="69231" y1="57357" x2="69231" y2="57357"/>
                        <a14:backgroundMark x1="68562" y1="57357" x2="68562" y2="59601"/>
                        <a14:backgroundMark x1="68227" y1="57357" x2="71739" y2="56359"/>
                        <a14:backgroundMark x1="68395" y1="99751" x2="68395" y2="99751"/>
                      </a14:backgroundRemoval>
                    </a14:imgEffect>
                  </a14:imgLayer>
                </a14:imgProps>
              </a:ext>
            </a:extLst>
          </a:blip>
          <a:srcRect b="-7977"/>
          <a:stretch/>
        </p:blipFill>
        <p:spPr>
          <a:xfrm>
            <a:off x="491669" y="825559"/>
            <a:ext cx="1366989" cy="9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6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- correct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-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37E29AB9-439C-43AA-B27D-A7650B181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3132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31A158-551C-4B82-91C6-833300623DDB}"/>
              </a:ext>
            </a:extLst>
          </p:cNvPr>
          <p:cNvSpPr/>
          <p:nvPr/>
        </p:nvSpPr>
        <p:spPr>
          <a:xfrm>
            <a:off x="1768929" y="693964"/>
            <a:ext cx="8851446" cy="59327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EF9EA9C0-B4F6-4ECE-BC1F-AFC48AB8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>
            <a:fillRect/>
          </a:stretch>
        </p:blipFill>
        <p:spPr bwMode="auto">
          <a:xfrm>
            <a:off x="1768929" y="614589"/>
            <a:ext cx="8654143" cy="609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2">
            <a:extLst>
              <a:ext uri="{FF2B5EF4-FFF2-40B4-BE49-F238E27FC236}">
                <a16:creationId xmlns:a16="http://schemas.microsoft.com/office/drawing/2014/main" id="{4F68E7B0-E42F-4963-A62E-138EAA965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893" y="3000375"/>
            <a:ext cx="4898571" cy="88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53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514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الروتين اليومي</a:t>
            </a:r>
            <a:endParaRPr kumimoji="0" lang="en-US" altLang="en-US" sz="5143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10246" name="Picture 2" descr="Royalty-Free Minutes Stock Images, Photos &amp; Vectors | Shutterstock">
            <a:extLst>
              <a:ext uri="{FF2B5EF4-FFF2-40B4-BE49-F238E27FC236}">
                <a16:creationId xmlns:a16="http://schemas.microsoft.com/office/drawing/2014/main" id="{89E59C46-F216-4960-A1BE-7626DB03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0" b="16399"/>
          <a:stretch>
            <a:fillRect/>
          </a:stretch>
        </p:blipFill>
        <p:spPr bwMode="auto">
          <a:xfrm>
            <a:off x="4651376" y="4667250"/>
            <a:ext cx="2152196" cy="1646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1-09-28 at 6.09.58 PM" descr="Text, letter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7D4BFDD6-69CE-4BF3-981D-3431E35AF5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53625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الأساس">
  <a:themeElements>
    <a:clrScheme name="الأساس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الأساس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الأساس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507</Words>
  <Application>Microsoft Office PowerPoint</Application>
  <PresentationFormat>Widescreen</PresentationFormat>
  <Paragraphs>120</Paragraphs>
  <Slides>40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40</vt:i4>
      </vt:variant>
    </vt:vector>
  </HeadingPairs>
  <TitlesOfParts>
    <vt:vector size="62" baseType="lpstr">
      <vt:lpstr>Arabic Typesetting</vt:lpstr>
      <vt:lpstr>Arial</vt:lpstr>
      <vt:lpstr>Calibri</vt:lpstr>
      <vt:lpstr>Calibri Light</vt:lpstr>
      <vt:lpstr>Century Gothic</vt:lpstr>
      <vt:lpstr>Corbel</vt:lpstr>
      <vt:lpstr>Garamond</vt:lpstr>
      <vt:lpstr>Gill Sans MT</vt:lpstr>
      <vt:lpstr>Times New Roman</vt:lpstr>
      <vt:lpstr>Wingdings 2</vt:lpstr>
      <vt:lpstr>Office Theme</vt:lpstr>
      <vt:lpstr>Gallery</vt:lpstr>
      <vt:lpstr>Austin</vt:lpstr>
      <vt:lpstr>1_Office Theme</vt:lpstr>
      <vt:lpstr>Basis</vt:lpstr>
      <vt:lpstr>2_Office Theme</vt:lpstr>
      <vt:lpstr>4_Office Theme</vt:lpstr>
      <vt:lpstr>نسق Office</vt:lpstr>
      <vt:lpstr>5_Office Theme</vt:lpstr>
      <vt:lpstr>6_Office Theme</vt:lpstr>
      <vt:lpstr>9_Office Theme</vt:lpstr>
      <vt:lpstr>الأساس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nowf -</dc:creator>
  <cp:lastModifiedBy>Ghubaisha Mubarak Nassib Al Nuaimi</cp:lastModifiedBy>
  <cp:revision>76</cp:revision>
  <dcterms:created xsi:type="dcterms:W3CDTF">2019-02-27T17:37:23Z</dcterms:created>
  <dcterms:modified xsi:type="dcterms:W3CDTF">2021-10-08T11:23:23Z</dcterms:modified>
</cp:coreProperties>
</file>