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4" r:id="rId2"/>
    <p:sldId id="321" r:id="rId3"/>
    <p:sldId id="286" r:id="rId4"/>
    <p:sldId id="300" r:id="rId5"/>
    <p:sldId id="285" r:id="rId6"/>
    <p:sldId id="277" r:id="rId7"/>
    <p:sldId id="294" r:id="rId8"/>
    <p:sldId id="295" r:id="rId9"/>
    <p:sldId id="301" r:id="rId10"/>
    <p:sldId id="296" r:id="rId11"/>
    <p:sldId id="299" r:id="rId12"/>
    <p:sldId id="322" r:id="rId13"/>
    <p:sldId id="323" r:id="rId14"/>
    <p:sldId id="297" r:id="rId15"/>
    <p:sldId id="298" r:id="rId16"/>
    <p:sldId id="302"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96B"/>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5" autoAdjust="0"/>
    <p:restoredTop sz="94660"/>
  </p:normalViewPr>
  <p:slideViewPr>
    <p:cSldViewPr snapToGrid="0">
      <p:cViewPr>
        <p:scale>
          <a:sx n="96" d="100"/>
          <a:sy n="96" d="100"/>
        </p:scale>
        <p:origin x="-228"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9/19/2021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 xmlns:a16="http://schemas.microsoft.com/office/drawing/2014/main" id="{ECA3FB14-237E-1F41-969B-0FBB0CD5CB5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9874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22A2B0AB-5B0B-9449-AF65-080506FD9D2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09459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 xmlns:a16="http://schemas.microsoft.com/office/drawing/2014/main" id="{ECA3FB14-237E-1F41-969B-0FBB0CD5CB5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9874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 xmlns:a16="http://schemas.microsoft.com/office/drawing/2014/main" id="{ECA3FB14-237E-1F41-969B-0FBB0CD5CB5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9874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9/19/2021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 id="2147483669" r:id="rId18"/>
    <p:sldLayoutId id="2147483670" r:id="rId19"/>
    <p:sldLayoutId id="2147483671" r:id="rId20"/>
    <p:sldLayoutId id="2147483672" r:id="rId2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7.xml"/><Relationship Id="rId5" Type="http://schemas.openxmlformats.org/officeDocument/2006/relationships/image" Target="../media/image27.tmp"/><Relationship Id="rId4" Type="http://schemas.openxmlformats.org/officeDocument/2006/relationships/image" Target="../media/image26.tmp"/></Relationships>
</file>

<file path=ppt/slides/_rels/slide13.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padlet.com/danielle6039/zczl0cfdz5w0q9k"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hyperlink" Target="https://padlet.com/danielle6039/zczl0cfdz5w0q9k"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2.xml"/><Relationship Id="rId5" Type="http://schemas.openxmlformats.org/officeDocument/2006/relationships/image" Target="../media/image20.tmp"/><Relationship Id="rId4" Type="http://schemas.openxmlformats.org/officeDocument/2006/relationships/image" Target="../media/image19.tmp"/></Relationships>
</file>

<file path=ppt/slides/_rels/slide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45B6E32-E394-41E6-B366-DEA05E423BDB}"/>
              </a:ext>
            </a:extLst>
          </p:cNvPr>
          <p:cNvSpPr>
            <a:spLocks noGrp="1"/>
          </p:cNvSpPr>
          <p:nvPr>
            <p:ph idx="1"/>
          </p:nvPr>
        </p:nvSpPr>
        <p:spPr>
          <a:xfrm>
            <a:off x="4755873" y="379529"/>
            <a:ext cx="3324639" cy="799916"/>
          </a:xfrm>
        </p:spPr>
        <p:txBody>
          <a:bodyPr>
            <a:noAutofit/>
          </a:bodyPr>
          <a:lstStyle/>
          <a:p>
            <a:pPr marL="0" indent="0">
              <a:buNone/>
            </a:pPr>
            <a:r>
              <a:rPr lang="en-US" sz="6000" b="1" i="1" dirty="0"/>
              <a:t>Writing </a:t>
            </a:r>
          </a:p>
        </p:txBody>
      </p:sp>
      <p:pic>
        <p:nvPicPr>
          <p:cNvPr id="1026" name="Picture 2">
            <a:extLst>
              <a:ext uri="{FF2B5EF4-FFF2-40B4-BE49-F238E27FC236}">
                <a16:creationId xmlns:a16="http://schemas.microsoft.com/office/drawing/2014/main" xmlns="" id="{F31004E2-FD89-4F52-A86B-7340414D8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36" y="1091522"/>
            <a:ext cx="4650324" cy="25800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arpen your writing skills with this comprehensive creative writing bundle  | CNN Underscored">
            <a:extLst>
              <a:ext uri="{FF2B5EF4-FFF2-40B4-BE49-F238E27FC236}">
                <a16:creationId xmlns:a16="http://schemas.microsoft.com/office/drawing/2014/main" xmlns="" id="{0BE53CD0-6580-4294-9B78-93DA36B1D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637" y="1091522"/>
            <a:ext cx="4591928" cy="25800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5 Techniques for Learning English Vocabulary - Inlingua Washington DC">
            <a:extLst>
              <a:ext uri="{FF2B5EF4-FFF2-40B4-BE49-F238E27FC236}">
                <a16:creationId xmlns:a16="http://schemas.microsoft.com/office/drawing/2014/main" xmlns="" id="{DE3FDB10-6DD0-430B-9419-89F76ECA9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902" y="3862579"/>
            <a:ext cx="8037029" cy="277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34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circle(in)">
                                      <p:cBhvr>
                                        <p:cTn id="17" dur="2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barn(inVertical)">
                                      <p:cBhvr>
                                        <p:cTn id="2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783" y="646043"/>
            <a:ext cx="11042374" cy="6122505"/>
          </a:xfrm>
        </p:spPr>
      </p:pic>
      <p:sp>
        <p:nvSpPr>
          <p:cNvPr id="2" name="Oval 1"/>
          <p:cNvSpPr/>
          <p:nvPr/>
        </p:nvSpPr>
        <p:spPr>
          <a:xfrm>
            <a:off x="308113" y="5814391"/>
            <a:ext cx="457200" cy="5267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817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6226" y="914400"/>
            <a:ext cx="11161644" cy="5416868"/>
          </a:xfrm>
          <a:prstGeom prst="rect">
            <a:avLst/>
          </a:prstGeom>
          <a:noFill/>
        </p:spPr>
        <p:txBody>
          <a:bodyPr wrap="square" rtlCol="0">
            <a:spAutoFit/>
          </a:bodyPr>
          <a:lstStyle/>
          <a:p>
            <a:pPr algn="ctr"/>
            <a:r>
              <a:rPr lang="en-US" sz="4000" dirty="0" smtClean="0">
                <a:solidFill>
                  <a:srgbClr val="FFFF00"/>
                </a:solidFill>
              </a:rPr>
              <a:t>Free Writing</a:t>
            </a:r>
          </a:p>
          <a:p>
            <a:r>
              <a:rPr lang="en-US" dirty="0" smtClean="0"/>
              <a:t>……………………………………………………………………………………………………………………………………………………………………………………………………………………………………………………………………………………………………………………………………………………………………………….. </a:t>
            </a:r>
            <a:r>
              <a:rPr lang="en-US" dirty="0"/>
              <a:t>………………………………………………………………………………………………………………………………………………………………………………………………………………………………………………………………………………………………………………………………………………………………………………..</a:t>
            </a:r>
          </a:p>
          <a:p>
            <a:r>
              <a:rPr lang="en-US" dirty="0"/>
              <a:t>………………………………………………………………………………………………………………………………………………………………………………………………………………………………………………………………………………………………………………………………………………………………………………..</a:t>
            </a:r>
          </a:p>
          <a:p>
            <a:r>
              <a:rPr lang="en-US" dirty="0"/>
              <a:t>………………………………………………………………………………………………………………………………………………………………………………………………………………………………………………………………………………………………………………………………………………………………………………..</a:t>
            </a:r>
          </a:p>
          <a:p>
            <a:r>
              <a:rPr lang="en-US" dirty="0"/>
              <a:t>………………………………………………………………………………………………………………………………………………………………………………………………………………………………………………………………………………………………………………………………………………………………………………..</a:t>
            </a:r>
          </a:p>
          <a:p>
            <a:r>
              <a:rPr lang="en-US" dirty="0"/>
              <a:t>………………………………………………………………………………………………………………………………………………………………………………………………………………………………………………………………………………………………………………………………………………………………………………..</a:t>
            </a:r>
          </a:p>
          <a:p>
            <a:r>
              <a:rPr lang="en-US" dirty="0"/>
              <a:t>………………………………………………………………………………………………………………………………………………………………………………………………………………………………………………………………………………………………………………………………………………………………………………..</a:t>
            </a:r>
          </a:p>
          <a:p>
            <a:r>
              <a:rPr lang="en-US" dirty="0"/>
              <a:t>………………………………………………………………………………………………………………………………………………………………………………………………………………………………………………………………………………………………………………………………………………………………………………..</a:t>
            </a:r>
          </a:p>
          <a:p>
            <a:endParaRPr lang="en-US" dirty="0"/>
          </a:p>
        </p:txBody>
      </p:sp>
    </p:spTree>
    <p:extLst>
      <p:ext uri="{BB962C8B-B14F-4D97-AF65-F5344CB8AC3E}">
        <p14:creationId xmlns:p14="http://schemas.microsoft.com/office/powerpoint/2010/main" val="3002228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6869" y="240794"/>
            <a:ext cx="4353339" cy="62391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17" y="1007629"/>
            <a:ext cx="5153745" cy="5220429"/>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5506" y="1007629"/>
            <a:ext cx="5451936" cy="3683641"/>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505" y="4691270"/>
            <a:ext cx="5451937" cy="1536788"/>
          </a:xfrm>
          <a:prstGeom prst="rect">
            <a:avLst/>
          </a:prstGeom>
        </p:spPr>
      </p:pic>
      <p:sp>
        <p:nvSpPr>
          <p:cNvPr id="7" name="Flowchart: Connector 6"/>
          <p:cNvSpPr/>
          <p:nvPr/>
        </p:nvSpPr>
        <p:spPr>
          <a:xfrm>
            <a:off x="337929" y="1769166"/>
            <a:ext cx="178905" cy="1490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337929" y="3531704"/>
            <a:ext cx="178905" cy="1490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327988" y="5920409"/>
            <a:ext cx="178905" cy="1490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6546570" y="1769166"/>
            <a:ext cx="178905" cy="1490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6546571" y="3606248"/>
            <a:ext cx="178905" cy="1490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6583011" y="5055705"/>
            <a:ext cx="178905" cy="1490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22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1052" y="109106"/>
            <a:ext cx="8806069" cy="6311572"/>
          </a:xfrm>
          <a:prstGeom prst="rect">
            <a:avLst/>
          </a:prstGeom>
        </p:spPr>
      </p:pic>
      <p:sp>
        <p:nvSpPr>
          <p:cNvPr id="3" name="Flowchart: Connector 2"/>
          <p:cNvSpPr/>
          <p:nvPr/>
        </p:nvSpPr>
        <p:spPr>
          <a:xfrm>
            <a:off x="1643263" y="1099932"/>
            <a:ext cx="178905" cy="1490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p:cNvSpPr/>
          <p:nvPr/>
        </p:nvSpPr>
        <p:spPr>
          <a:xfrm>
            <a:off x="1616758" y="2067340"/>
            <a:ext cx="178905" cy="1490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p:cNvSpPr/>
          <p:nvPr/>
        </p:nvSpPr>
        <p:spPr>
          <a:xfrm>
            <a:off x="1616757" y="4545498"/>
            <a:ext cx="178905" cy="1490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32652" y="5834270"/>
            <a:ext cx="844826" cy="338554"/>
          </a:xfrm>
          <a:prstGeom prst="rect">
            <a:avLst/>
          </a:prstGeom>
          <a:noFill/>
        </p:spPr>
        <p:txBody>
          <a:bodyPr wrap="square" rtlCol="0">
            <a:spAutoFit/>
          </a:bodyPr>
          <a:lstStyle/>
          <a:p>
            <a:pPr algn="ctr"/>
            <a:r>
              <a:rPr lang="en-US" sz="1600" b="1" dirty="0" smtClean="0">
                <a:solidFill>
                  <a:srgbClr val="FF0000"/>
                </a:solidFill>
              </a:rPr>
              <a:t>was</a:t>
            </a:r>
            <a:endParaRPr lang="en-US" sz="1600" b="1" dirty="0">
              <a:solidFill>
                <a:srgbClr val="FF0000"/>
              </a:solidFill>
            </a:endParaRPr>
          </a:p>
        </p:txBody>
      </p:sp>
      <p:sp>
        <p:nvSpPr>
          <p:cNvPr id="7" name="TextBox 6"/>
          <p:cNvSpPr txBox="1"/>
          <p:nvPr/>
        </p:nvSpPr>
        <p:spPr>
          <a:xfrm>
            <a:off x="3879573" y="5817393"/>
            <a:ext cx="844826" cy="338554"/>
          </a:xfrm>
          <a:prstGeom prst="rect">
            <a:avLst/>
          </a:prstGeom>
          <a:noFill/>
        </p:spPr>
        <p:txBody>
          <a:bodyPr wrap="square" rtlCol="0">
            <a:spAutoFit/>
          </a:bodyPr>
          <a:lstStyle/>
          <a:p>
            <a:pPr algn="ctr"/>
            <a:r>
              <a:rPr lang="en-US" sz="1600" b="1" dirty="0" smtClean="0">
                <a:solidFill>
                  <a:srgbClr val="FF0000"/>
                </a:solidFill>
              </a:rPr>
              <a:t>offered</a:t>
            </a:r>
            <a:endParaRPr lang="en-US" sz="1600" b="1" dirty="0">
              <a:solidFill>
                <a:srgbClr val="FF0000"/>
              </a:solidFill>
            </a:endParaRPr>
          </a:p>
        </p:txBody>
      </p:sp>
      <p:sp>
        <p:nvSpPr>
          <p:cNvPr id="8" name="TextBox 7"/>
          <p:cNvSpPr txBox="1"/>
          <p:nvPr/>
        </p:nvSpPr>
        <p:spPr>
          <a:xfrm>
            <a:off x="4873487" y="5850524"/>
            <a:ext cx="844826" cy="338554"/>
          </a:xfrm>
          <a:prstGeom prst="rect">
            <a:avLst/>
          </a:prstGeom>
          <a:noFill/>
        </p:spPr>
        <p:txBody>
          <a:bodyPr wrap="square" rtlCol="0">
            <a:spAutoFit/>
          </a:bodyPr>
          <a:lstStyle/>
          <a:p>
            <a:pPr algn="ctr"/>
            <a:r>
              <a:rPr lang="en-US" sz="1600" b="1" dirty="0" smtClean="0">
                <a:solidFill>
                  <a:srgbClr val="FF0000"/>
                </a:solidFill>
              </a:rPr>
              <a:t>A free </a:t>
            </a:r>
            <a:endParaRPr lang="en-US" sz="1600" b="1" dirty="0">
              <a:solidFill>
                <a:srgbClr val="FF0000"/>
              </a:solidFill>
            </a:endParaRPr>
          </a:p>
        </p:txBody>
      </p:sp>
      <p:sp>
        <p:nvSpPr>
          <p:cNvPr id="9" name="TextBox 8"/>
          <p:cNvSpPr txBox="1"/>
          <p:nvPr/>
        </p:nvSpPr>
        <p:spPr>
          <a:xfrm>
            <a:off x="5999922" y="5850524"/>
            <a:ext cx="844826" cy="338554"/>
          </a:xfrm>
          <a:prstGeom prst="rect">
            <a:avLst/>
          </a:prstGeom>
          <a:noFill/>
        </p:spPr>
        <p:txBody>
          <a:bodyPr wrap="square" rtlCol="0">
            <a:spAutoFit/>
          </a:bodyPr>
          <a:lstStyle/>
          <a:p>
            <a:pPr algn="ctr"/>
            <a:r>
              <a:rPr lang="en-US" sz="1600" b="1" dirty="0" smtClean="0">
                <a:solidFill>
                  <a:srgbClr val="FF0000"/>
                </a:solidFill>
              </a:rPr>
              <a:t>gift</a:t>
            </a:r>
            <a:endParaRPr lang="en-US" sz="1600" b="1" dirty="0">
              <a:solidFill>
                <a:srgbClr val="FF0000"/>
              </a:solidFill>
            </a:endParaRPr>
          </a:p>
        </p:txBody>
      </p:sp>
      <p:sp>
        <p:nvSpPr>
          <p:cNvPr id="10" name="TextBox 9"/>
          <p:cNvSpPr txBox="1"/>
          <p:nvPr/>
        </p:nvSpPr>
        <p:spPr>
          <a:xfrm>
            <a:off x="7033591" y="5880341"/>
            <a:ext cx="844826" cy="338554"/>
          </a:xfrm>
          <a:prstGeom prst="rect">
            <a:avLst/>
          </a:prstGeom>
          <a:noFill/>
        </p:spPr>
        <p:txBody>
          <a:bodyPr wrap="square" rtlCol="0">
            <a:spAutoFit/>
          </a:bodyPr>
          <a:lstStyle/>
          <a:p>
            <a:pPr algn="ctr"/>
            <a:r>
              <a:rPr lang="en-US" sz="1600" b="1" dirty="0" smtClean="0">
                <a:solidFill>
                  <a:srgbClr val="FF0000"/>
                </a:solidFill>
              </a:rPr>
              <a:t>by</a:t>
            </a:r>
            <a:endParaRPr lang="en-US" sz="1600" b="1" dirty="0">
              <a:solidFill>
                <a:srgbClr val="FF0000"/>
              </a:solidFill>
            </a:endParaRPr>
          </a:p>
        </p:txBody>
      </p:sp>
      <p:sp>
        <p:nvSpPr>
          <p:cNvPr id="11" name="TextBox 10"/>
          <p:cNvSpPr txBox="1"/>
          <p:nvPr/>
        </p:nvSpPr>
        <p:spPr>
          <a:xfrm>
            <a:off x="8126896" y="5880341"/>
            <a:ext cx="844826" cy="338554"/>
          </a:xfrm>
          <a:prstGeom prst="rect">
            <a:avLst/>
          </a:prstGeom>
          <a:noFill/>
        </p:spPr>
        <p:txBody>
          <a:bodyPr wrap="square" rtlCol="0">
            <a:spAutoFit/>
          </a:bodyPr>
          <a:lstStyle/>
          <a:p>
            <a:pPr algn="ctr"/>
            <a:r>
              <a:rPr lang="en-US" sz="1600" b="1" dirty="0" smtClean="0">
                <a:solidFill>
                  <a:srgbClr val="FF0000"/>
                </a:solidFill>
              </a:rPr>
              <a:t>the</a:t>
            </a:r>
            <a:endParaRPr lang="en-US" sz="1600" b="1" dirty="0">
              <a:solidFill>
                <a:srgbClr val="FF0000"/>
              </a:solidFill>
            </a:endParaRPr>
          </a:p>
        </p:txBody>
      </p:sp>
      <p:sp>
        <p:nvSpPr>
          <p:cNvPr id="12" name="TextBox 11"/>
          <p:cNvSpPr txBox="1"/>
          <p:nvPr/>
        </p:nvSpPr>
        <p:spPr>
          <a:xfrm>
            <a:off x="9150626" y="5880654"/>
            <a:ext cx="844826" cy="338554"/>
          </a:xfrm>
          <a:prstGeom prst="rect">
            <a:avLst/>
          </a:prstGeom>
          <a:noFill/>
        </p:spPr>
        <p:txBody>
          <a:bodyPr wrap="square" rtlCol="0">
            <a:spAutoFit/>
          </a:bodyPr>
          <a:lstStyle/>
          <a:p>
            <a:pPr algn="ctr"/>
            <a:r>
              <a:rPr lang="en-US" sz="1600" b="1" dirty="0" smtClean="0">
                <a:solidFill>
                  <a:srgbClr val="FF0000"/>
                </a:solidFill>
              </a:rPr>
              <a:t>gift</a:t>
            </a:r>
            <a:endParaRPr lang="en-US" sz="1600" b="1" dirty="0">
              <a:solidFill>
                <a:srgbClr val="FF0000"/>
              </a:solidFill>
            </a:endParaRPr>
          </a:p>
        </p:txBody>
      </p:sp>
    </p:spTree>
    <p:extLst>
      <p:ext uri="{BB962C8B-B14F-4D97-AF65-F5344CB8AC3E}">
        <p14:creationId xmlns:p14="http://schemas.microsoft.com/office/powerpoint/2010/main" val="106969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598" y="1618421"/>
            <a:ext cx="9602541" cy="2962689"/>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98" y="4581110"/>
            <a:ext cx="9602542" cy="1381318"/>
          </a:xfrm>
          <a:prstGeom prst="rect">
            <a:avLst/>
          </a:prstGeom>
        </p:spPr>
      </p:pic>
      <p:sp>
        <p:nvSpPr>
          <p:cNvPr id="4" name="Rectangle 3">
            <a:extLst>
              <a:ext uri="{FF2B5EF4-FFF2-40B4-BE49-F238E27FC236}">
                <a16:creationId xmlns="" xmlns:a16="http://schemas.microsoft.com/office/drawing/2014/main" id="{5853D10C-3745-4693-AB70-8AB87B080771}"/>
              </a:ext>
            </a:extLst>
          </p:cNvPr>
          <p:cNvSpPr/>
          <p:nvPr/>
        </p:nvSpPr>
        <p:spPr>
          <a:xfrm>
            <a:off x="3063493" y="943172"/>
            <a:ext cx="4314094" cy="675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PLENARY</a:t>
            </a:r>
          </a:p>
        </p:txBody>
      </p:sp>
    </p:spTree>
    <p:extLst>
      <p:ext uri="{BB962C8B-B14F-4D97-AF65-F5344CB8AC3E}">
        <p14:creationId xmlns:p14="http://schemas.microsoft.com/office/powerpoint/2010/main" val="2006153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357" y="2712224"/>
            <a:ext cx="11499573" cy="523220"/>
          </a:xfrm>
          <a:prstGeom prst="rect">
            <a:avLst/>
          </a:prstGeom>
          <a:solidFill>
            <a:srgbClr val="FFFF00"/>
          </a:solidFill>
        </p:spPr>
        <p:txBody>
          <a:bodyPr wrap="square">
            <a:spAutoFit/>
          </a:bodyPr>
          <a:lstStyle/>
          <a:p>
            <a:pPr algn="ctr"/>
            <a:r>
              <a:rPr lang="en-US" sz="2800" b="1" dirty="0">
                <a:solidFill>
                  <a:srgbClr val="0070C0"/>
                </a:solidFill>
              </a:rPr>
              <a:t>https://forms.office.com/r/XF6Mq92Dzt</a:t>
            </a:r>
          </a:p>
        </p:txBody>
      </p:sp>
      <p:pic>
        <p:nvPicPr>
          <p:cNvPr id="3" name="Picture 2">
            <a:extLst>
              <a:ext uri="{FF2B5EF4-FFF2-40B4-BE49-F238E27FC236}">
                <a16:creationId xmlns="" xmlns:a16="http://schemas.microsoft.com/office/drawing/2014/main" id="{05E0C9A3-91AF-4E40-B57D-623B9CA3BF62}"/>
              </a:ext>
            </a:extLst>
          </p:cNvPr>
          <p:cNvPicPr>
            <a:picLocks noChangeAspect="1"/>
          </p:cNvPicPr>
          <p:nvPr/>
        </p:nvPicPr>
        <p:blipFill>
          <a:blip r:embed="rId2"/>
          <a:stretch>
            <a:fillRect/>
          </a:stretch>
        </p:blipFill>
        <p:spPr>
          <a:xfrm>
            <a:off x="268357" y="88672"/>
            <a:ext cx="11499573" cy="2619375"/>
          </a:xfrm>
          <a:prstGeom prst="rect">
            <a:avLst/>
          </a:prstGeom>
        </p:spPr>
      </p:pic>
      <p:sp>
        <p:nvSpPr>
          <p:cNvPr id="4" name="TextBox 3"/>
          <p:cNvSpPr txBox="1"/>
          <p:nvPr/>
        </p:nvSpPr>
        <p:spPr>
          <a:xfrm>
            <a:off x="616226" y="3438939"/>
            <a:ext cx="11042374" cy="2215991"/>
          </a:xfrm>
          <a:prstGeom prst="rect">
            <a:avLst/>
          </a:prstGeom>
          <a:solidFill>
            <a:srgbClr val="FFC000"/>
          </a:solidFill>
        </p:spPr>
        <p:txBody>
          <a:bodyPr wrap="square" rtlCol="0">
            <a:spAutoFit/>
          </a:bodyPr>
          <a:lstStyle/>
          <a:p>
            <a:r>
              <a:rPr lang="en-US" sz="2400" b="1" dirty="0">
                <a:solidFill>
                  <a:schemeClr val="bg1"/>
                </a:solidFill>
              </a:rPr>
              <a:t>https://wordwall.net/resource/21736602</a:t>
            </a:r>
          </a:p>
          <a:p>
            <a:endParaRPr lang="en-US" sz="2400" b="1" dirty="0">
              <a:solidFill>
                <a:schemeClr val="bg1"/>
              </a:solidFill>
            </a:endParaRPr>
          </a:p>
          <a:p>
            <a:r>
              <a:rPr lang="en-US" sz="2400" b="1" dirty="0" err="1">
                <a:solidFill>
                  <a:schemeClr val="bg1"/>
                </a:solidFill>
              </a:rPr>
              <a:t>Wordwall</a:t>
            </a:r>
            <a:r>
              <a:rPr lang="en-US" sz="2400" b="1" dirty="0">
                <a:solidFill>
                  <a:schemeClr val="bg1"/>
                </a:solidFill>
              </a:rPr>
              <a:t> - Create better lessons quicker (https://wordwall.net/resource/21736602)</a:t>
            </a:r>
          </a:p>
          <a:p>
            <a:r>
              <a:rPr lang="en-US" sz="2400" b="1" dirty="0">
                <a:solidFill>
                  <a:schemeClr val="bg1"/>
                </a:solidFill>
              </a:rPr>
              <a:t>Multitasking : Writing practice</a:t>
            </a:r>
          </a:p>
          <a:p>
            <a:r>
              <a:rPr lang="en-US" sz="2400" b="1" dirty="0" err="1">
                <a:solidFill>
                  <a:schemeClr val="bg1"/>
                </a:solidFill>
              </a:rPr>
              <a:t>Unjumble</a:t>
            </a:r>
            <a:r>
              <a:rPr lang="en-US" sz="2400" b="1" dirty="0">
                <a:solidFill>
                  <a:schemeClr val="bg1"/>
                </a:solidFill>
              </a:rPr>
              <a:t> - Drag and drop words to rearrange each sentence into its correct order</a:t>
            </a:r>
            <a:r>
              <a:rPr lang="en-US" sz="2400" b="1" dirty="0" smtClean="0">
                <a:solidFill>
                  <a:schemeClr val="bg1"/>
                </a:solidFill>
              </a:rPr>
              <a:t>.</a:t>
            </a:r>
          </a:p>
          <a:p>
            <a:endParaRPr lang="en-US" dirty="0"/>
          </a:p>
        </p:txBody>
      </p:sp>
    </p:spTree>
    <p:extLst>
      <p:ext uri="{BB962C8B-B14F-4D97-AF65-F5344CB8AC3E}">
        <p14:creationId xmlns:p14="http://schemas.microsoft.com/office/powerpoint/2010/main" val="2514135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a:extLst>
              <a:ext uri="{FF2B5EF4-FFF2-40B4-BE49-F238E27FC236}">
                <a16:creationId xmlns="" xmlns:a16="http://schemas.microsoft.com/office/drawing/2014/main" id="{284971AD-7AD2-5845-865F-BF22BF9C3212}"/>
              </a:ext>
            </a:extLst>
          </p:cNvPr>
          <p:cNvSpPr txBox="1">
            <a:spLocks/>
          </p:cNvSpPr>
          <p:nvPr/>
        </p:nvSpPr>
        <p:spPr>
          <a:xfrm>
            <a:off x="7393260" y="4592586"/>
            <a:ext cx="4339440" cy="914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algn="ctr" defTabSz="914400" rtl="1" eaLnBrk="1" latinLnBrk="0" hangingPunct="1">
              <a:lnSpc>
                <a:spcPct val="90000"/>
              </a:lnSpc>
              <a:spcBef>
                <a:spcPct val="0"/>
              </a:spcBef>
              <a:buNone/>
            </a:pPr>
            <a:endParaRPr lang="ar-AE" sz="3200" dirty="0">
              <a:solidFill>
                <a:srgbClr val="C00000"/>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10" name="TextBox 9">
            <a:extLst>
              <a:ext uri="{FF2B5EF4-FFF2-40B4-BE49-F238E27FC236}">
                <a16:creationId xmlns="" xmlns:a16="http://schemas.microsoft.com/office/drawing/2014/main" id="{CA46B7B1-341A-C143-B862-B42442AACD2F}"/>
              </a:ext>
            </a:extLst>
          </p:cNvPr>
          <p:cNvSpPr txBox="1"/>
          <p:nvPr/>
        </p:nvSpPr>
        <p:spPr>
          <a:xfrm>
            <a:off x="2223705" y="500860"/>
            <a:ext cx="7119078" cy="707886"/>
          </a:xfrm>
          <a:prstGeom prst="rect">
            <a:avLst/>
          </a:prstGeom>
          <a:noFill/>
        </p:spPr>
        <p:txBody>
          <a:bodyPr wrap="square" rtlCol="0">
            <a:spAutoFit/>
          </a:bodyPr>
          <a:lstStyle/>
          <a:p>
            <a:pPr marL="0" algn="r" defTabSz="914400" rtl="1" eaLnBrk="1" latinLnBrk="0" hangingPunct="1"/>
            <a:r>
              <a:rPr lang="en-US" sz="4000" dirty="0">
                <a:solidFill>
                  <a:srgbClr val="FF0000"/>
                </a:solidFill>
                <a:latin typeface="Helvetica" pitchFamily="2" charset="0"/>
                <a:ea typeface="AppleMyungjo" pitchFamily="2" charset="-127"/>
                <a:cs typeface="PF Din Text Universal Light" panose="02000506000000020004" pitchFamily="2" charset="0"/>
              </a:rPr>
              <a:t>Pushing Boundaries </a:t>
            </a:r>
          </a:p>
        </p:txBody>
      </p:sp>
      <p:sp>
        <p:nvSpPr>
          <p:cNvPr id="11" name="TextBox 10">
            <a:extLst>
              <a:ext uri="{FF2B5EF4-FFF2-40B4-BE49-F238E27FC236}">
                <a16:creationId xmlns="" xmlns:a16="http://schemas.microsoft.com/office/drawing/2014/main" id="{03F40934-5116-184F-965C-8EB1DFB68361}"/>
              </a:ext>
            </a:extLst>
          </p:cNvPr>
          <p:cNvSpPr txBox="1"/>
          <p:nvPr/>
        </p:nvSpPr>
        <p:spPr>
          <a:xfrm>
            <a:off x="429448" y="2470386"/>
            <a:ext cx="3995068" cy="1384995"/>
          </a:xfrm>
          <a:prstGeom prst="rect">
            <a:avLst/>
          </a:prstGeom>
          <a:noFill/>
        </p:spPr>
        <p:txBody>
          <a:bodyPr wrap="square" rtlCol="0">
            <a:spAutoFit/>
          </a:bodyPr>
          <a:lstStyle/>
          <a:p>
            <a:pPr rtl="1"/>
            <a:r>
              <a:rPr lang="en-US" sz="2800" b="1" dirty="0">
                <a:solidFill>
                  <a:schemeClr val="bg2">
                    <a:lumMod val="60000"/>
                    <a:lumOff val="40000"/>
                  </a:schemeClr>
                </a:solidFill>
                <a:latin typeface="Helvetica Light" panose="020B0403020202020204" pitchFamily="34" charset="0"/>
                <a:ea typeface="AppleMyungjo" pitchFamily="2" charset="-127"/>
                <a:cs typeface="PF Din Text Universal Light" panose="02000506000000020004" pitchFamily="2" charset="0"/>
              </a:rPr>
              <a:t>Writing 1 – The Truth About Multitasking </a:t>
            </a:r>
            <a:r>
              <a:rPr lang="en-US" sz="2800" i="1" dirty="0">
                <a:solidFill>
                  <a:schemeClr val="bg2">
                    <a:lumMod val="60000"/>
                    <a:lumOff val="40000"/>
                  </a:schemeClr>
                </a:solidFill>
                <a:latin typeface="Helvetica Light" panose="020B0403020202020204" pitchFamily="34" charset="0"/>
                <a:ea typeface="AppleMyungjo" pitchFamily="2" charset="-127"/>
                <a:cs typeface="PF Din Text Universal Light" panose="02000506000000020004" pitchFamily="2" charset="0"/>
              </a:rPr>
              <a:t>Lesson</a:t>
            </a:r>
            <a:r>
              <a:rPr lang="en-US" sz="2800" b="1" dirty="0">
                <a:solidFill>
                  <a:schemeClr val="bg2">
                    <a:lumMod val="60000"/>
                    <a:lumOff val="40000"/>
                  </a:schemeClr>
                </a:solidFill>
                <a:latin typeface="Helvetica Light" panose="020B0403020202020204" pitchFamily="34" charset="0"/>
                <a:ea typeface="AppleMyungjo" pitchFamily="2" charset="-127"/>
                <a:cs typeface="PF Din Text Universal Light" panose="02000506000000020004" pitchFamily="2" charset="0"/>
              </a:rPr>
              <a:t> </a:t>
            </a:r>
            <a:r>
              <a:rPr lang="en-US" sz="2800" b="1" dirty="0">
                <a:solidFill>
                  <a:schemeClr val="bg1"/>
                </a:solidFill>
                <a:latin typeface="Helvetica Light" panose="020B0403020202020204" pitchFamily="34" charset="0"/>
                <a:ea typeface="AppleMyungjo" pitchFamily="2" charset="-127"/>
                <a:cs typeface="PF Din Text Universal Light" panose="02000506000000020004" pitchFamily="2" charset="0"/>
              </a:rPr>
              <a:t>2</a:t>
            </a:r>
          </a:p>
        </p:txBody>
      </p:sp>
      <p:sp>
        <p:nvSpPr>
          <p:cNvPr id="12" name="TextBox 11">
            <a:extLst>
              <a:ext uri="{FF2B5EF4-FFF2-40B4-BE49-F238E27FC236}">
                <a16:creationId xmlns="" xmlns:a16="http://schemas.microsoft.com/office/drawing/2014/main" id="{862271A4-0215-1348-A97D-F6D300FCADD0}"/>
              </a:ext>
            </a:extLst>
          </p:cNvPr>
          <p:cNvSpPr txBox="1"/>
          <p:nvPr/>
        </p:nvSpPr>
        <p:spPr>
          <a:xfrm>
            <a:off x="2082684" y="4174802"/>
            <a:ext cx="1801755" cy="769441"/>
          </a:xfrm>
          <a:prstGeom prst="rect">
            <a:avLst/>
          </a:prstGeom>
          <a:noFill/>
        </p:spPr>
        <p:txBody>
          <a:bodyPr wrap="square" rtlCol="0">
            <a:spAutoFit/>
          </a:bodyPr>
          <a:lstStyle/>
          <a:p>
            <a:pPr rtl="1"/>
            <a:r>
              <a:rPr lang="en-US" sz="2200" dirty="0">
                <a:solidFill>
                  <a:schemeClr val="bg2">
                    <a:lumMod val="60000"/>
                    <a:lumOff val="40000"/>
                  </a:schemeClr>
                </a:solidFill>
                <a:latin typeface="Helvetica Light" panose="020B0403020202020204" pitchFamily="34" charset="0"/>
                <a:cs typeface="PF Din Text Universal Light" panose="02000506000000020004" pitchFamily="2" charset="0"/>
              </a:rPr>
              <a:t>Term 1 2021/2022</a:t>
            </a:r>
          </a:p>
        </p:txBody>
      </p:sp>
      <p:sp>
        <p:nvSpPr>
          <p:cNvPr id="2" name="Rectangle 1">
            <a:extLst>
              <a:ext uri="{FF2B5EF4-FFF2-40B4-BE49-F238E27FC236}">
                <a16:creationId xmlns="" xmlns:a16="http://schemas.microsoft.com/office/drawing/2014/main" id="{C9B5FA74-5208-A547-B8A1-0B9AB715CA35}"/>
              </a:ext>
            </a:extLst>
          </p:cNvPr>
          <p:cNvSpPr/>
          <p:nvPr/>
        </p:nvSpPr>
        <p:spPr>
          <a:xfrm>
            <a:off x="3048000" y="6463994"/>
            <a:ext cx="6096000" cy="276999"/>
          </a:xfrm>
          <a:prstGeom prst="rect">
            <a:avLst/>
          </a:prstGeom>
        </p:spPr>
        <p:txBody>
          <a:bodyPr>
            <a:spAutoFit/>
          </a:bodyPr>
          <a:lstStyle/>
          <a:p>
            <a:pPr algn="ctr">
              <a:tabLst>
                <a:tab pos="2971800" algn="ctr"/>
                <a:tab pos="5943600" algn="r"/>
              </a:tabLst>
            </a:pPr>
            <a:r>
              <a:rPr lang="en-US" sz="1200" dirty="0">
                <a:solidFill>
                  <a:srgbClr val="9E770E"/>
                </a:solidFill>
                <a:latin typeface="Helvetica" pitchFamily="2" charset="0"/>
                <a:ea typeface="Calibri" panose="020F0502020204030204" pitchFamily="34" charset="0"/>
                <a:cs typeface="Arial" panose="020B0604020202020204" pitchFamily="34" charset="0"/>
              </a:rPr>
              <a:t>Federal Entity | </a:t>
            </a:r>
            <a:r>
              <a:rPr lang="ar-SA" sz="1200" dirty="0">
                <a:solidFill>
                  <a:srgbClr val="9E770E"/>
                </a:solidFill>
                <a:latin typeface="Helvetica" pitchFamily="2" charset="0"/>
                <a:ea typeface="Calibri" panose="020F0502020204030204" pitchFamily="34" charset="0"/>
              </a:rPr>
              <a:t>هيئة اتحادية</a:t>
            </a:r>
            <a:r>
              <a:rPr lang="en-US" sz="1200" dirty="0">
                <a:latin typeface="Calibri" panose="020F0502020204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17B874A8-390B-48AA-8BD5-9C0E62C47894}"/>
              </a:ext>
            </a:extLst>
          </p:cNvPr>
          <p:cNvSpPr txBox="1"/>
          <p:nvPr/>
        </p:nvSpPr>
        <p:spPr>
          <a:xfrm>
            <a:off x="330591" y="5355998"/>
            <a:ext cx="4297297" cy="954107"/>
          </a:xfrm>
          <a:prstGeom prst="rect">
            <a:avLst/>
          </a:prstGeom>
          <a:solidFill>
            <a:schemeClr val="accent5">
              <a:lumMod val="60000"/>
              <a:lumOff val="40000"/>
            </a:schemeClr>
          </a:solidFill>
        </p:spPr>
        <p:txBody>
          <a:bodyPr wrap="square" rtlCol="0">
            <a:spAutoFit/>
          </a:bodyPr>
          <a:lstStyle/>
          <a:p>
            <a:pPr algn="ctr"/>
            <a:r>
              <a:rPr lang="en-US" sz="2800" dirty="0"/>
              <a:t>What is a blog? Write what you know in the chat box!</a:t>
            </a:r>
          </a:p>
        </p:txBody>
      </p:sp>
      <p:pic>
        <p:nvPicPr>
          <p:cNvPr id="5" name="Picture 4">
            <a:extLst>
              <a:ext uri="{FF2B5EF4-FFF2-40B4-BE49-F238E27FC236}">
                <a16:creationId xmlns="" xmlns:a16="http://schemas.microsoft.com/office/drawing/2014/main" id="{068E679C-4379-4C7F-8A8E-2C33687396A2}"/>
              </a:ext>
            </a:extLst>
          </p:cNvPr>
          <p:cNvPicPr>
            <a:picLocks noChangeAspect="1"/>
          </p:cNvPicPr>
          <p:nvPr/>
        </p:nvPicPr>
        <p:blipFill>
          <a:blip r:embed="rId2"/>
          <a:stretch>
            <a:fillRect/>
          </a:stretch>
        </p:blipFill>
        <p:spPr>
          <a:xfrm>
            <a:off x="5266694" y="2159217"/>
            <a:ext cx="6286500" cy="4191000"/>
          </a:xfrm>
          <a:prstGeom prst="rect">
            <a:avLst/>
          </a:prstGeom>
        </p:spPr>
      </p:pic>
    </p:spTree>
    <p:extLst>
      <p:ext uri="{BB962C8B-B14F-4D97-AF65-F5344CB8AC3E}">
        <p14:creationId xmlns:p14="http://schemas.microsoft.com/office/powerpoint/2010/main" val="2414349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E9AA57-B5E2-4D72-936A-C9B6A6CBA2FA}"/>
              </a:ext>
            </a:extLst>
          </p:cNvPr>
          <p:cNvSpPr>
            <a:spLocks noGrp="1"/>
          </p:cNvSpPr>
          <p:nvPr>
            <p:ph type="title"/>
          </p:nvPr>
        </p:nvSpPr>
        <p:spPr>
          <a:xfrm>
            <a:off x="3207434" y="202095"/>
            <a:ext cx="4989442" cy="1456267"/>
          </a:xfrm>
        </p:spPr>
        <p:txBody>
          <a:bodyPr/>
          <a:lstStyle/>
          <a:p>
            <a:r>
              <a:rPr lang="en-US" b="1" i="1" dirty="0"/>
              <a:t>Learning objectives</a:t>
            </a:r>
          </a:p>
        </p:txBody>
      </p:sp>
      <p:sp>
        <p:nvSpPr>
          <p:cNvPr id="4" name="TextBox 3">
            <a:extLst>
              <a:ext uri="{FF2B5EF4-FFF2-40B4-BE49-F238E27FC236}">
                <a16:creationId xmlns="" xmlns:a16="http://schemas.microsoft.com/office/drawing/2014/main" id="{F7F8D110-6384-4FC5-A650-1626314C2E1C}"/>
              </a:ext>
            </a:extLst>
          </p:cNvPr>
          <p:cNvSpPr txBox="1"/>
          <p:nvPr/>
        </p:nvSpPr>
        <p:spPr>
          <a:xfrm>
            <a:off x="8733337" y="754799"/>
            <a:ext cx="3404382" cy="2246769"/>
          </a:xfrm>
          <a:prstGeom prst="rect">
            <a:avLst/>
          </a:prstGeom>
          <a:noFill/>
        </p:spPr>
        <p:txBody>
          <a:bodyPr wrap="square" rtlCol="0">
            <a:spAutoFit/>
          </a:bodyPr>
          <a:lstStyle/>
          <a:p>
            <a:r>
              <a:rPr lang="en-US" sz="2800" dirty="0">
                <a:solidFill>
                  <a:srgbClr val="FFFF00"/>
                </a:solidFill>
              </a:rPr>
              <a:t>Listening:</a:t>
            </a:r>
          </a:p>
          <a:p>
            <a:pPr marL="457200" indent="-457200">
              <a:buFont typeface="Arial" panose="020B0604020202020204" pitchFamily="34" charset="0"/>
              <a:buChar char="•"/>
            </a:pPr>
            <a:r>
              <a:rPr lang="en-US" sz="2800" dirty="0">
                <a:solidFill>
                  <a:srgbClr val="FFFF00"/>
                </a:solidFill>
              </a:rPr>
              <a:t>Listening to and getting ideas from an extended audio on the topic</a:t>
            </a:r>
          </a:p>
        </p:txBody>
      </p:sp>
      <p:sp>
        <p:nvSpPr>
          <p:cNvPr id="5" name="TextBox 4">
            <a:extLst>
              <a:ext uri="{FF2B5EF4-FFF2-40B4-BE49-F238E27FC236}">
                <a16:creationId xmlns="" xmlns:a16="http://schemas.microsoft.com/office/drawing/2014/main" id="{7DF3EA4F-F421-4089-BFA8-3FD9FF9FD517}"/>
              </a:ext>
            </a:extLst>
          </p:cNvPr>
          <p:cNvSpPr txBox="1"/>
          <p:nvPr/>
        </p:nvSpPr>
        <p:spPr>
          <a:xfrm>
            <a:off x="492369" y="1573907"/>
            <a:ext cx="2715065" cy="2462213"/>
          </a:xfrm>
          <a:prstGeom prst="rect">
            <a:avLst/>
          </a:prstGeom>
          <a:noFill/>
        </p:spPr>
        <p:txBody>
          <a:bodyPr wrap="square" rtlCol="0">
            <a:spAutoFit/>
          </a:bodyPr>
          <a:lstStyle/>
          <a:p>
            <a:r>
              <a:rPr lang="en-US" sz="2800" dirty="0">
                <a:solidFill>
                  <a:srgbClr val="FFFF00"/>
                </a:solidFill>
              </a:rPr>
              <a:t>Writing:</a:t>
            </a:r>
          </a:p>
          <a:p>
            <a:pPr marL="457200" indent="-457200">
              <a:buFont typeface="Arial" panose="020B0604020202020204" pitchFamily="34" charset="0"/>
              <a:buChar char="•"/>
            </a:pPr>
            <a:r>
              <a:rPr lang="en-US" sz="2800" dirty="0">
                <a:solidFill>
                  <a:srgbClr val="FFFF00"/>
                </a:solidFill>
              </a:rPr>
              <a:t>Preparing for and writing a blog post</a:t>
            </a:r>
          </a:p>
          <a:p>
            <a:r>
              <a:rPr lang="en-US" sz="2400" dirty="0">
                <a:solidFill>
                  <a:schemeClr val="accent1">
                    <a:lumMod val="75000"/>
                  </a:schemeClr>
                </a:solidFill>
              </a:rPr>
              <a:t> </a:t>
            </a:r>
          </a:p>
          <a:p>
            <a:endParaRPr lang="en-US" dirty="0"/>
          </a:p>
        </p:txBody>
      </p:sp>
      <p:sp>
        <p:nvSpPr>
          <p:cNvPr id="6" name="TextBox 5">
            <a:extLst>
              <a:ext uri="{FF2B5EF4-FFF2-40B4-BE49-F238E27FC236}">
                <a16:creationId xmlns="" xmlns:a16="http://schemas.microsoft.com/office/drawing/2014/main" id="{FF92DF12-1530-4B7E-9902-A03A34BCA4B7}"/>
              </a:ext>
            </a:extLst>
          </p:cNvPr>
          <p:cNvSpPr txBox="1"/>
          <p:nvPr/>
        </p:nvSpPr>
        <p:spPr>
          <a:xfrm>
            <a:off x="8451984" y="4086501"/>
            <a:ext cx="3404382" cy="2246769"/>
          </a:xfrm>
          <a:prstGeom prst="rect">
            <a:avLst/>
          </a:prstGeom>
          <a:noFill/>
        </p:spPr>
        <p:txBody>
          <a:bodyPr wrap="square" rtlCol="0">
            <a:spAutoFit/>
          </a:bodyPr>
          <a:lstStyle/>
          <a:p>
            <a:r>
              <a:rPr lang="en-US" sz="2800" dirty="0">
                <a:solidFill>
                  <a:srgbClr val="FFFF00"/>
                </a:solidFill>
              </a:rPr>
              <a:t>Language focus:</a:t>
            </a:r>
          </a:p>
          <a:p>
            <a:pPr marL="457200" indent="-457200">
              <a:buFont typeface="Arial" panose="020B0604020202020204" pitchFamily="34" charset="0"/>
              <a:buChar char="•"/>
            </a:pPr>
            <a:r>
              <a:rPr lang="en-US" sz="2800" dirty="0">
                <a:solidFill>
                  <a:srgbClr val="FFFF00"/>
                </a:solidFill>
              </a:rPr>
              <a:t>Expressing opinions and supporting them with evidence</a:t>
            </a:r>
          </a:p>
        </p:txBody>
      </p:sp>
      <p:pic>
        <p:nvPicPr>
          <p:cNvPr id="8" name="Picture 7">
            <a:extLst>
              <a:ext uri="{FF2B5EF4-FFF2-40B4-BE49-F238E27FC236}">
                <a16:creationId xmlns="" xmlns:a16="http://schemas.microsoft.com/office/drawing/2014/main" id="{C2B03782-CA4D-4F81-95EC-B0C1BA7AA3AE}"/>
              </a:ext>
            </a:extLst>
          </p:cNvPr>
          <p:cNvPicPr>
            <a:picLocks noChangeAspect="1"/>
          </p:cNvPicPr>
          <p:nvPr/>
        </p:nvPicPr>
        <p:blipFill>
          <a:blip r:embed="rId2"/>
          <a:stretch>
            <a:fillRect/>
          </a:stretch>
        </p:blipFill>
        <p:spPr>
          <a:xfrm>
            <a:off x="3648929" y="2474576"/>
            <a:ext cx="4651297" cy="2609264"/>
          </a:xfrm>
          <a:prstGeom prst="rect">
            <a:avLst/>
          </a:prstGeom>
        </p:spPr>
      </p:pic>
      <p:sp>
        <p:nvSpPr>
          <p:cNvPr id="7" name="TextBox 6">
            <a:extLst>
              <a:ext uri="{FF2B5EF4-FFF2-40B4-BE49-F238E27FC236}">
                <a16:creationId xmlns="" xmlns:a16="http://schemas.microsoft.com/office/drawing/2014/main" id="{ADA17140-AD9E-4F49-AB0B-957E72C7785B}"/>
              </a:ext>
            </a:extLst>
          </p:cNvPr>
          <p:cNvSpPr txBox="1"/>
          <p:nvPr/>
        </p:nvSpPr>
        <p:spPr>
          <a:xfrm>
            <a:off x="108420" y="4293725"/>
            <a:ext cx="4478327" cy="2893100"/>
          </a:xfrm>
          <a:prstGeom prst="rect">
            <a:avLst/>
          </a:prstGeom>
          <a:noFill/>
        </p:spPr>
        <p:txBody>
          <a:bodyPr wrap="square" rtlCol="0">
            <a:spAutoFit/>
          </a:bodyPr>
          <a:lstStyle/>
          <a:p>
            <a:r>
              <a:rPr lang="en-US" sz="2800" dirty="0">
                <a:solidFill>
                  <a:srgbClr val="FFFF00"/>
                </a:solidFill>
              </a:rPr>
              <a:t>Skills focus:</a:t>
            </a:r>
          </a:p>
          <a:p>
            <a:pPr marL="457200" indent="-457200">
              <a:buFont typeface="Arial" panose="020B0604020202020204" pitchFamily="34" charset="0"/>
              <a:buChar char="•"/>
            </a:pPr>
            <a:r>
              <a:rPr lang="en-US" sz="2800" dirty="0">
                <a:solidFill>
                  <a:srgbClr val="FFFF00"/>
                </a:solidFill>
              </a:rPr>
              <a:t>Collaborating – peer reviewing each other’s writing and providing constructive feedback</a:t>
            </a:r>
          </a:p>
          <a:p>
            <a:r>
              <a:rPr lang="en-US" sz="2400" dirty="0">
                <a:solidFill>
                  <a:schemeClr val="accent1">
                    <a:lumMod val="75000"/>
                  </a:schemeClr>
                </a:solidFill>
              </a:rPr>
              <a:t> </a:t>
            </a:r>
          </a:p>
          <a:p>
            <a:endParaRPr lang="en-US" dirty="0"/>
          </a:p>
        </p:txBody>
      </p:sp>
    </p:spTree>
    <p:extLst>
      <p:ext uri="{BB962C8B-B14F-4D97-AF65-F5344CB8AC3E}">
        <p14:creationId xmlns:p14="http://schemas.microsoft.com/office/powerpoint/2010/main" val="212432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EC7829-69D0-41A8-BC76-4E2A774DCF63}"/>
              </a:ext>
            </a:extLst>
          </p:cNvPr>
          <p:cNvSpPr>
            <a:spLocks noGrp="1"/>
          </p:cNvSpPr>
          <p:nvPr>
            <p:ph type="title"/>
          </p:nvPr>
        </p:nvSpPr>
        <p:spPr/>
        <p:txBody>
          <a:bodyPr>
            <a:normAutofit fontScale="90000"/>
          </a:bodyPr>
          <a:lstStyle/>
          <a:p>
            <a:r>
              <a:rPr lang="en-US" b="1" u="sng" dirty="0">
                <a:solidFill>
                  <a:srgbClr val="FFFF00"/>
                </a:solidFill>
              </a:rPr>
              <a:t>Blog </a:t>
            </a:r>
            <a:r>
              <a:rPr lang="en-US" b="1" u="sng" dirty="0" smtClean="0">
                <a:solidFill>
                  <a:srgbClr val="FFFF00"/>
                </a:solidFill>
              </a:rPr>
              <a:t> titles </a:t>
            </a:r>
            <a:r>
              <a:rPr lang="en-US" dirty="0"/>
              <a:t/>
            </a:r>
            <a:br>
              <a:rPr lang="en-US" dirty="0"/>
            </a:br>
            <a:r>
              <a:rPr lang="en-US" sz="2700" dirty="0"/>
              <a:t>In today’s lesson, we are preparing to write a blog. Choose one of these titles and start thinking about what you will include in your blog. </a:t>
            </a:r>
          </a:p>
        </p:txBody>
      </p:sp>
      <p:sp>
        <p:nvSpPr>
          <p:cNvPr id="3" name="Content Placeholder 2">
            <a:extLst>
              <a:ext uri="{FF2B5EF4-FFF2-40B4-BE49-F238E27FC236}">
                <a16:creationId xmlns="" xmlns:a16="http://schemas.microsoft.com/office/drawing/2014/main" id="{03572027-FDA6-40BB-BC40-30A5E64DD7D0}"/>
              </a:ext>
            </a:extLst>
          </p:cNvPr>
          <p:cNvSpPr>
            <a:spLocks noGrp="1"/>
          </p:cNvSpPr>
          <p:nvPr>
            <p:ph sz="half" idx="1"/>
          </p:nvPr>
        </p:nvSpPr>
        <p:spPr>
          <a:solidFill>
            <a:schemeClr val="accent6">
              <a:lumMod val="40000"/>
              <a:lumOff val="60000"/>
            </a:schemeClr>
          </a:solidFill>
        </p:spPr>
        <p:txBody>
          <a:bodyPr>
            <a:normAutofit/>
          </a:bodyPr>
          <a:lstStyle/>
          <a:p>
            <a:pPr marL="0" indent="0">
              <a:buNone/>
            </a:pPr>
            <a:r>
              <a:rPr lang="en-US" sz="4000" dirty="0">
                <a:solidFill>
                  <a:srgbClr val="C00000"/>
                </a:solidFill>
              </a:rPr>
              <a:t>The Joys of Multitasking</a:t>
            </a:r>
          </a:p>
        </p:txBody>
      </p:sp>
      <p:sp>
        <p:nvSpPr>
          <p:cNvPr id="4" name="Content Placeholder 3">
            <a:extLst>
              <a:ext uri="{FF2B5EF4-FFF2-40B4-BE49-F238E27FC236}">
                <a16:creationId xmlns="" xmlns:a16="http://schemas.microsoft.com/office/drawing/2014/main" id="{C0339B2D-1A8F-4134-998F-ABB281BE17C0}"/>
              </a:ext>
            </a:extLst>
          </p:cNvPr>
          <p:cNvSpPr>
            <a:spLocks noGrp="1"/>
          </p:cNvSpPr>
          <p:nvPr>
            <p:ph sz="half" idx="2"/>
          </p:nvPr>
        </p:nvSpPr>
        <p:spPr>
          <a:xfrm>
            <a:off x="5744656" y="2150164"/>
            <a:ext cx="3707458" cy="4351338"/>
          </a:xfrm>
          <a:solidFill>
            <a:schemeClr val="accent5">
              <a:lumMod val="40000"/>
              <a:lumOff val="60000"/>
            </a:schemeClr>
          </a:solidFill>
        </p:spPr>
        <p:txBody>
          <a:bodyPr>
            <a:normAutofit/>
          </a:bodyPr>
          <a:lstStyle/>
          <a:p>
            <a:pPr marL="0" indent="0">
              <a:buNone/>
            </a:pPr>
            <a:r>
              <a:rPr lang="en-US" sz="3600" dirty="0" smtClean="0">
                <a:solidFill>
                  <a:srgbClr val="002060"/>
                </a:solidFill>
              </a:rPr>
              <a:t>The </a:t>
            </a:r>
            <a:r>
              <a:rPr lang="en-US" sz="3600" dirty="0">
                <a:solidFill>
                  <a:srgbClr val="002060"/>
                </a:solidFill>
              </a:rPr>
              <a:t>Dangers of Multitasking</a:t>
            </a:r>
          </a:p>
        </p:txBody>
      </p:sp>
      <p:pic>
        <p:nvPicPr>
          <p:cNvPr id="5" name="Picture 4">
            <a:extLst>
              <a:ext uri="{FF2B5EF4-FFF2-40B4-BE49-F238E27FC236}">
                <a16:creationId xmlns="" xmlns:a16="http://schemas.microsoft.com/office/drawing/2014/main" id="{B6F95788-C10C-4293-BE54-19A7C22EB2E9}"/>
              </a:ext>
            </a:extLst>
          </p:cNvPr>
          <p:cNvPicPr>
            <a:picLocks noChangeAspect="1"/>
          </p:cNvPicPr>
          <p:nvPr/>
        </p:nvPicPr>
        <p:blipFill>
          <a:blip r:embed="rId2"/>
          <a:stretch>
            <a:fillRect/>
          </a:stretch>
        </p:blipFill>
        <p:spPr>
          <a:xfrm>
            <a:off x="3792812" y="2150164"/>
            <a:ext cx="1876425" cy="3594653"/>
          </a:xfrm>
          <a:prstGeom prst="rect">
            <a:avLst/>
          </a:prstGeom>
        </p:spPr>
      </p:pic>
      <p:pic>
        <p:nvPicPr>
          <p:cNvPr id="6" name="Picture 5">
            <a:extLst>
              <a:ext uri="{FF2B5EF4-FFF2-40B4-BE49-F238E27FC236}">
                <a16:creationId xmlns="" xmlns:a16="http://schemas.microsoft.com/office/drawing/2014/main" id="{4BB1FD64-2525-4110-98C4-2701407C5732}"/>
              </a:ext>
            </a:extLst>
          </p:cNvPr>
          <p:cNvPicPr>
            <a:picLocks noChangeAspect="1"/>
          </p:cNvPicPr>
          <p:nvPr/>
        </p:nvPicPr>
        <p:blipFill>
          <a:blip r:embed="rId3"/>
          <a:stretch>
            <a:fillRect/>
          </a:stretch>
        </p:blipFill>
        <p:spPr>
          <a:xfrm>
            <a:off x="8686800" y="2150164"/>
            <a:ext cx="3383576" cy="4330149"/>
          </a:xfrm>
          <a:prstGeom prst="rect">
            <a:avLst/>
          </a:prstGeom>
        </p:spPr>
      </p:pic>
    </p:spTree>
    <p:extLst>
      <p:ext uri="{BB962C8B-B14F-4D97-AF65-F5344CB8AC3E}">
        <p14:creationId xmlns:p14="http://schemas.microsoft.com/office/powerpoint/2010/main" val="3223400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indoor, young, little&#10;&#10;Description automatically generated">
            <a:extLst>
              <a:ext uri="{FF2B5EF4-FFF2-40B4-BE49-F238E27FC236}">
                <a16:creationId xmlns="" xmlns:a16="http://schemas.microsoft.com/office/drawing/2014/main" id="{0B4B914C-CF7B-F146-B050-122BBB31E0F4}"/>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 xmlns:a16="http://schemas.microsoft.com/office/drawing/2014/main" id="{768D7CBF-E7B0-0E43-9864-4D4A23AA33F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91604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373C04-929B-C548-A159-F4DF5D834C73}"/>
              </a:ext>
            </a:extLst>
          </p:cNvPr>
          <p:cNvPicPr>
            <a:picLocks noChangeAspect="1"/>
          </p:cNvPicPr>
          <p:nvPr/>
        </p:nvPicPr>
        <p:blipFill>
          <a:blip r:embed="rId2"/>
          <a:stretch>
            <a:fillRect/>
          </a:stretch>
        </p:blipFill>
        <p:spPr>
          <a:xfrm>
            <a:off x="0" y="1935388"/>
            <a:ext cx="12192000" cy="4953000"/>
          </a:xfrm>
          <a:prstGeom prst="rect">
            <a:avLst/>
          </a:prstGeom>
        </p:spPr>
      </p:pic>
      <p:sp>
        <p:nvSpPr>
          <p:cNvPr id="3" name="عنوان 1">
            <a:extLst>
              <a:ext uri="{FF2B5EF4-FFF2-40B4-BE49-F238E27FC236}">
                <a16:creationId xmlns:a16="http://schemas.microsoft.com/office/drawing/2014/main" xmlns="" id="{284971AD-7AD2-5845-865F-BF22BF9C3212}"/>
              </a:ext>
            </a:extLst>
          </p:cNvPr>
          <p:cNvSpPr txBox="1">
            <a:spLocks/>
          </p:cNvSpPr>
          <p:nvPr/>
        </p:nvSpPr>
        <p:spPr>
          <a:xfrm>
            <a:off x="7393260" y="4592586"/>
            <a:ext cx="4339440" cy="914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algn="ctr" defTabSz="914400" rtl="1" eaLnBrk="1" latinLnBrk="0" hangingPunct="1">
              <a:lnSpc>
                <a:spcPct val="90000"/>
              </a:lnSpc>
              <a:spcBef>
                <a:spcPct val="0"/>
              </a:spcBef>
              <a:buNone/>
            </a:pPr>
            <a:endParaRPr lang="ar-AE" sz="3200" dirty="0">
              <a:solidFill>
                <a:srgbClr val="C00000"/>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4" name="TextBox 3">
            <a:extLst>
              <a:ext uri="{FF2B5EF4-FFF2-40B4-BE49-F238E27FC236}">
                <a16:creationId xmlns:a16="http://schemas.microsoft.com/office/drawing/2014/main" xmlns="" id="{CA46B7B1-341A-C143-B862-B42442AACD2F}"/>
              </a:ext>
            </a:extLst>
          </p:cNvPr>
          <p:cNvSpPr txBox="1"/>
          <p:nvPr/>
        </p:nvSpPr>
        <p:spPr>
          <a:xfrm>
            <a:off x="3271957" y="967999"/>
            <a:ext cx="5648086" cy="707886"/>
          </a:xfrm>
          <a:prstGeom prst="rect">
            <a:avLst/>
          </a:prstGeom>
          <a:noFill/>
        </p:spPr>
        <p:txBody>
          <a:bodyPr wrap="square" rtlCol="0">
            <a:spAutoFit/>
          </a:bodyPr>
          <a:lstStyle/>
          <a:p>
            <a:pPr marL="0" algn="r" defTabSz="914400" rtl="1" eaLnBrk="1" latinLnBrk="0" hangingPunct="1"/>
            <a:r>
              <a:rPr lang="en-US" sz="4000" b="1" i="1" dirty="0">
                <a:solidFill>
                  <a:srgbClr val="FFFF00"/>
                </a:solidFill>
                <a:latin typeface="Helvetica" pitchFamily="2" charset="0"/>
                <a:ea typeface="AppleMyungjo" pitchFamily="2" charset="-127"/>
                <a:cs typeface="PF Din Text Universal Light" panose="02000506000000020004" pitchFamily="2" charset="0"/>
              </a:rPr>
              <a:t>Pushing Boundaries </a:t>
            </a:r>
          </a:p>
        </p:txBody>
      </p:sp>
      <p:sp>
        <p:nvSpPr>
          <p:cNvPr id="5" name="TextBox 4">
            <a:extLst>
              <a:ext uri="{FF2B5EF4-FFF2-40B4-BE49-F238E27FC236}">
                <a16:creationId xmlns:a16="http://schemas.microsoft.com/office/drawing/2014/main" xmlns="" id="{03F40934-5116-184F-965C-8EB1DFB68361}"/>
              </a:ext>
            </a:extLst>
          </p:cNvPr>
          <p:cNvSpPr txBox="1"/>
          <p:nvPr/>
        </p:nvSpPr>
        <p:spPr>
          <a:xfrm>
            <a:off x="429447" y="2470386"/>
            <a:ext cx="4977439" cy="1384995"/>
          </a:xfrm>
          <a:prstGeom prst="rect">
            <a:avLst/>
          </a:prstGeom>
          <a:noFill/>
        </p:spPr>
        <p:txBody>
          <a:bodyPr wrap="square" rtlCol="0">
            <a:spAutoFit/>
          </a:bodyPr>
          <a:lstStyle/>
          <a:p>
            <a:pPr algn="ctr" rtl="1"/>
            <a:r>
              <a:rPr lang="en-US" sz="2800" b="1" i="1" dirty="0">
                <a:solidFill>
                  <a:srgbClr val="FF0000"/>
                </a:solidFill>
                <a:latin typeface="Helvetica Light" panose="020B0403020202020204" pitchFamily="34" charset="0"/>
                <a:ea typeface="AppleMyungjo" pitchFamily="2" charset="-127"/>
                <a:cs typeface="PF Din Text Universal Light" panose="02000506000000020004" pitchFamily="2" charset="0"/>
              </a:rPr>
              <a:t>Writing </a:t>
            </a:r>
            <a:r>
              <a:rPr lang="en-US" sz="2800" b="1" i="1" dirty="0" smtClean="0">
                <a:solidFill>
                  <a:srgbClr val="FF0000"/>
                </a:solidFill>
                <a:latin typeface="Helvetica Light" panose="020B0403020202020204" pitchFamily="34" charset="0"/>
                <a:ea typeface="AppleMyungjo" pitchFamily="2" charset="-127"/>
                <a:cs typeface="PF Din Text Universal Light" panose="02000506000000020004" pitchFamily="2" charset="0"/>
              </a:rPr>
              <a:t>1</a:t>
            </a:r>
          </a:p>
          <a:p>
            <a:pPr rtl="1"/>
            <a:r>
              <a:rPr lang="en-US" sz="2800" dirty="0" smtClean="0">
                <a:solidFill>
                  <a:srgbClr val="FF0000"/>
                </a:solidFill>
                <a:latin typeface="Helvetica Light" panose="020B0403020202020204" pitchFamily="34" charset="0"/>
                <a:ea typeface="AppleMyungjo" pitchFamily="2" charset="-127"/>
                <a:cs typeface="PF Din Text Universal Light" panose="02000506000000020004" pitchFamily="2" charset="0"/>
              </a:rPr>
              <a:t>The </a:t>
            </a:r>
            <a:r>
              <a:rPr lang="en-US" sz="2800" dirty="0">
                <a:solidFill>
                  <a:srgbClr val="FF0000"/>
                </a:solidFill>
                <a:latin typeface="Helvetica Light" panose="020B0403020202020204" pitchFamily="34" charset="0"/>
                <a:ea typeface="AppleMyungjo" pitchFamily="2" charset="-127"/>
                <a:cs typeface="PF Din Text Universal Light" panose="02000506000000020004" pitchFamily="2" charset="0"/>
              </a:rPr>
              <a:t>Truth About Multitasking</a:t>
            </a:r>
          </a:p>
          <a:p>
            <a:pPr algn="ctr" rtl="1"/>
            <a:r>
              <a:rPr lang="en-US" sz="2800" b="1" dirty="0">
                <a:solidFill>
                  <a:srgbClr val="FF0000"/>
                </a:solidFill>
                <a:latin typeface="Helvetica Light" panose="020B0403020202020204" pitchFamily="34" charset="0"/>
                <a:ea typeface="AppleMyungjo" pitchFamily="2" charset="-127"/>
                <a:cs typeface="PF Din Text Universal Light" panose="02000506000000020004" pitchFamily="2" charset="0"/>
              </a:rPr>
              <a:t>Lesson 1</a:t>
            </a:r>
          </a:p>
        </p:txBody>
      </p:sp>
      <p:sp>
        <p:nvSpPr>
          <p:cNvPr id="6" name="TextBox 5">
            <a:extLst>
              <a:ext uri="{FF2B5EF4-FFF2-40B4-BE49-F238E27FC236}">
                <a16:creationId xmlns:a16="http://schemas.microsoft.com/office/drawing/2014/main" xmlns="" id="{862271A4-0215-1348-A97D-F6D300FCADD0}"/>
              </a:ext>
            </a:extLst>
          </p:cNvPr>
          <p:cNvSpPr txBox="1"/>
          <p:nvPr/>
        </p:nvSpPr>
        <p:spPr>
          <a:xfrm>
            <a:off x="600152" y="4721454"/>
            <a:ext cx="2965064" cy="430887"/>
          </a:xfrm>
          <a:prstGeom prst="rect">
            <a:avLst/>
          </a:prstGeom>
          <a:noFill/>
        </p:spPr>
        <p:txBody>
          <a:bodyPr wrap="square" rtlCol="0">
            <a:spAutoFit/>
          </a:bodyPr>
          <a:lstStyle/>
          <a:p>
            <a:pPr rtl="1"/>
            <a:r>
              <a:rPr lang="en-US" sz="2200" b="1" dirty="0">
                <a:solidFill>
                  <a:srgbClr val="FF0000"/>
                </a:solidFill>
                <a:latin typeface="Helvetica Light" panose="020B0403020202020204" pitchFamily="34" charset="0"/>
                <a:cs typeface="PF Din Text Universal Light" panose="02000506000000020004" pitchFamily="2" charset="0"/>
              </a:rPr>
              <a:t>Term 1 </a:t>
            </a:r>
            <a:r>
              <a:rPr lang="en-US" sz="2200" b="1" dirty="0" smtClean="0">
                <a:solidFill>
                  <a:srgbClr val="FF0000"/>
                </a:solidFill>
                <a:latin typeface="Helvetica Light" panose="020B0403020202020204" pitchFamily="34" charset="0"/>
                <a:cs typeface="PF Din Text Universal Light" panose="02000506000000020004" pitchFamily="2" charset="0"/>
              </a:rPr>
              <a:t>-     2021/2022</a:t>
            </a:r>
            <a:endParaRPr lang="en-US" sz="2200" b="1" dirty="0">
              <a:solidFill>
                <a:srgbClr val="FF0000"/>
              </a:solidFill>
              <a:latin typeface="Helvetica Light" panose="020B0403020202020204" pitchFamily="34" charset="0"/>
              <a:cs typeface="PF Din Text Universal Light" panose="02000506000000020004" pitchFamily="2" charset="0"/>
            </a:endParaRPr>
          </a:p>
        </p:txBody>
      </p:sp>
      <p:sp>
        <p:nvSpPr>
          <p:cNvPr id="7" name="Rectangle 6">
            <a:extLst>
              <a:ext uri="{FF2B5EF4-FFF2-40B4-BE49-F238E27FC236}">
                <a16:creationId xmlns:a16="http://schemas.microsoft.com/office/drawing/2014/main" xmlns="" id="{C9B5FA74-5208-A547-B8A1-0B9AB715CA35}"/>
              </a:ext>
            </a:extLst>
          </p:cNvPr>
          <p:cNvSpPr/>
          <p:nvPr/>
        </p:nvSpPr>
        <p:spPr>
          <a:xfrm>
            <a:off x="3048000" y="6463994"/>
            <a:ext cx="6096000" cy="276999"/>
          </a:xfrm>
          <a:prstGeom prst="rect">
            <a:avLst/>
          </a:prstGeom>
        </p:spPr>
        <p:txBody>
          <a:bodyPr>
            <a:spAutoFit/>
          </a:bodyPr>
          <a:lstStyle/>
          <a:p>
            <a:pPr algn="ctr">
              <a:tabLst>
                <a:tab pos="2971800" algn="ctr"/>
                <a:tab pos="5943600" algn="r"/>
              </a:tabLst>
            </a:pPr>
            <a:r>
              <a:rPr lang="en-US" sz="1200" dirty="0">
                <a:solidFill>
                  <a:srgbClr val="9E770E"/>
                </a:solidFill>
                <a:latin typeface="Helvetica" pitchFamily="2" charset="0"/>
                <a:ea typeface="Calibri" panose="020F0502020204030204" pitchFamily="34" charset="0"/>
                <a:cs typeface="Arial" panose="020B0604020202020204" pitchFamily="34" charset="0"/>
              </a:rPr>
              <a:t>Federal Entity | </a:t>
            </a:r>
            <a:r>
              <a:rPr lang="ar-SA" sz="1200" dirty="0">
                <a:solidFill>
                  <a:srgbClr val="9E770E"/>
                </a:solidFill>
                <a:latin typeface="Helvetica" pitchFamily="2" charset="0"/>
                <a:ea typeface="Calibri" panose="020F0502020204030204" pitchFamily="34" charset="0"/>
              </a:rPr>
              <a:t>هيئة اتحادية</a:t>
            </a:r>
            <a:r>
              <a:rPr lang="en-US" sz="1200" dirty="0">
                <a:latin typeface="Calibri" panose="020F0502020204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Picture 7" descr="Screen Clipping"/>
          <p:cNvPicPr>
            <a:picLocks noChangeAspect="1"/>
          </p:cNvPicPr>
          <p:nvPr/>
        </p:nvPicPr>
        <p:blipFill rotWithShape="1">
          <a:blip r:embed="rId3">
            <a:extLst>
              <a:ext uri="{28A0092B-C50C-407E-A947-70E740481C1C}">
                <a14:useLocalDpi xmlns:a14="http://schemas.microsoft.com/office/drawing/2010/main" val="0"/>
              </a:ext>
            </a:extLst>
          </a:blip>
          <a:srcRect t="16750" r="-3125"/>
          <a:stretch/>
        </p:blipFill>
        <p:spPr>
          <a:xfrm>
            <a:off x="5406887" y="1935388"/>
            <a:ext cx="6997148" cy="4684071"/>
          </a:xfrm>
          <a:prstGeom prst="rect">
            <a:avLst/>
          </a:prstGeom>
        </p:spPr>
      </p:pic>
    </p:spTree>
    <p:extLst>
      <p:ext uri="{BB962C8B-B14F-4D97-AF65-F5344CB8AC3E}">
        <p14:creationId xmlns:p14="http://schemas.microsoft.com/office/powerpoint/2010/main" val="3718925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9819CF-0048-4ADD-BB2B-8D11D39AD1DD}"/>
              </a:ext>
            </a:extLst>
          </p:cNvPr>
          <p:cNvSpPr>
            <a:spLocks noGrp="1"/>
          </p:cNvSpPr>
          <p:nvPr>
            <p:ph type="title"/>
          </p:nvPr>
        </p:nvSpPr>
        <p:spPr>
          <a:xfrm>
            <a:off x="472665" y="1143561"/>
            <a:ext cx="10131425" cy="1456267"/>
          </a:xfrm>
        </p:spPr>
        <p:txBody>
          <a:bodyPr/>
          <a:lstStyle/>
          <a:p>
            <a:r>
              <a:rPr lang="en-US" b="1" dirty="0"/>
              <a:t>Planning </a:t>
            </a:r>
          </a:p>
        </p:txBody>
      </p:sp>
      <p:sp>
        <p:nvSpPr>
          <p:cNvPr id="3" name="Content Placeholder 2">
            <a:extLst>
              <a:ext uri="{FF2B5EF4-FFF2-40B4-BE49-F238E27FC236}">
                <a16:creationId xmlns="" xmlns:a16="http://schemas.microsoft.com/office/drawing/2014/main" id="{E3434FC3-E64B-43D7-BA73-AC674B9A671A}"/>
              </a:ext>
            </a:extLst>
          </p:cNvPr>
          <p:cNvSpPr>
            <a:spLocks noGrp="1"/>
          </p:cNvSpPr>
          <p:nvPr>
            <p:ph idx="1"/>
          </p:nvPr>
        </p:nvSpPr>
        <p:spPr>
          <a:xfrm>
            <a:off x="829078" y="1417662"/>
            <a:ext cx="10515600" cy="4351338"/>
          </a:xfrm>
        </p:spPr>
        <p:txBody>
          <a:bodyPr/>
          <a:lstStyle/>
          <a:p>
            <a:r>
              <a:rPr lang="en-US" dirty="0"/>
              <a:t>Write 3 instances where you believe people can </a:t>
            </a:r>
            <a:r>
              <a:rPr lang="en-US" i="1" dirty="0">
                <a:solidFill>
                  <a:srgbClr val="FF0000"/>
                </a:solidFill>
              </a:rPr>
              <a:t>successfully multitask</a:t>
            </a:r>
          </a:p>
          <a:p>
            <a:r>
              <a:rPr lang="en-US" dirty="0"/>
              <a:t>Write 3 instances where you believe people definitely </a:t>
            </a:r>
            <a:r>
              <a:rPr lang="en-US" dirty="0">
                <a:solidFill>
                  <a:srgbClr val="FF0000"/>
                </a:solidFill>
              </a:rPr>
              <a:t>shouldn’t be multitasking  </a:t>
            </a:r>
          </a:p>
          <a:p>
            <a:r>
              <a:rPr lang="en-US" dirty="0"/>
              <a:t>Just list your ideas, we will come back to these ideas later</a:t>
            </a:r>
          </a:p>
        </p:txBody>
      </p:sp>
      <p:pic>
        <p:nvPicPr>
          <p:cNvPr id="5" name="Picture 4" descr="Graphical user interface, text, application, chat or text message&#10;&#10;Description automatically generated">
            <a:extLst>
              <a:ext uri="{FF2B5EF4-FFF2-40B4-BE49-F238E27FC236}">
                <a16:creationId xmlns="" xmlns:a16="http://schemas.microsoft.com/office/drawing/2014/main" id="{EEE7AF88-579F-4921-88BA-4D713FCEA3B8}"/>
              </a:ext>
            </a:extLst>
          </p:cNvPr>
          <p:cNvPicPr>
            <a:picLocks noChangeAspect="1"/>
          </p:cNvPicPr>
          <p:nvPr/>
        </p:nvPicPr>
        <p:blipFill>
          <a:blip r:embed="rId2"/>
          <a:stretch>
            <a:fillRect/>
          </a:stretch>
        </p:blipFill>
        <p:spPr>
          <a:xfrm>
            <a:off x="778466" y="4263887"/>
            <a:ext cx="9603032" cy="2328379"/>
          </a:xfrm>
          <a:prstGeom prst="rect">
            <a:avLst/>
          </a:prstGeom>
        </p:spPr>
      </p:pic>
      <p:sp>
        <p:nvSpPr>
          <p:cNvPr id="7" name="TextBox 6">
            <a:extLst>
              <a:ext uri="{FF2B5EF4-FFF2-40B4-BE49-F238E27FC236}">
                <a16:creationId xmlns="" xmlns:a16="http://schemas.microsoft.com/office/drawing/2014/main" id="{C0221794-08DB-4E1A-859A-5F2CD00394FA}"/>
              </a:ext>
            </a:extLst>
          </p:cNvPr>
          <p:cNvSpPr txBox="1"/>
          <p:nvPr/>
        </p:nvSpPr>
        <p:spPr>
          <a:xfrm>
            <a:off x="5408971" y="509121"/>
            <a:ext cx="5195119" cy="369332"/>
          </a:xfrm>
          <a:prstGeom prst="rect">
            <a:avLst/>
          </a:prstGeom>
          <a:solidFill>
            <a:schemeClr val="accent5">
              <a:lumMod val="60000"/>
              <a:lumOff val="40000"/>
            </a:schemeClr>
          </a:solidFill>
        </p:spPr>
        <p:txBody>
          <a:bodyPr wrap="square">
            <a:spAutoFit/>
          </a:bodyPr>
          <a:lstStyle/>
          <a:p>
            <a:r>
              <a:rPr lang="en-US" dirty="0">
                <a:hlinkClick r:id="rId3"/>
              </a:rPr>
              <a:t>https://padlet.com/danielle6039/zczl0cfdz5w0q9k</a:t>
            </a:r>
            <a:r>
              <a:rPr lang="en-US" dirty="0"/>
              <a:t> </a:t>
            </a:r>
          </a:p>
        </p:txBody>
      </p:sp>
      <p:sp>
        <p:nvSpPr>
          <p:cNvPr id="4" name="Oval 3">
            <a:extLst>
              <a:ext uri="{FF2B5EF4-FFF2-40B4-BE49-F238E27FC236}">
                <a16:creationId xmlns="" xmlns:a16="http://schemas.microsoft.com/office/drawing/2014/main" id="{BD8885D7-1D62-4595-8C66-76C2EAC0C5BA}"/>
              </a:ext>
            </a:extLst>
          </p:cNvPr>
          <p:cNvSpPr/>
          <p:nvPr/>
        </p:nvSpPr>
        <p:spPr>
          <a:xfrm>
            <a:off x="10146890" y="3111910"/>
            <a:ext cx="1917291" cy="17403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Minutes</a:t>
            </a:r>
          </a:p>
        </p:txBody>
      </p:sp>
      <p:sp>
        <p:nvSpPr>
          <p:cNvPr id="6" name="Rectangle 5"/>
          <p:cNvSpPr/>
          <p:nvPr/>
        </p:nvSpPr>
        <p:spPr>
          <a:xfrm>
            <a:off x="596348" y="681896"/>
            <a:ext cx="2445026" cy="461665"/>
          </a:xfrm>
          <a:prstGeom prst="rect">
            <a:avLst/>
          </a:prstGeom>
        </p:spPr>
        <p:txBody>
          <a:bodyPr wrap="square">
            <a:spAutoFit/>
          </a:bodyPr>
          <a:lstStyle/>
          <a:p>
            <a:pPr defTabSz="914400" rtl="1"/>
            <a:r>
              <a:rPr lang="en-US" sz="2400" dirty="0">
                <a:solidFill>
                  <a:schemeClr val="tx1">
                    <a:lumMod val="65000"/>
                    <a:lumOff val="35000"/>
                  </a:schemeClr>
                </a:solidFill>
                <a:latin typeface="Helvetica" pitchFamily="2" charset="0"/>
                <a:ea typeface="AppleMyungjo" pitchFamily="2" charset="-127"/>
                <a:cs typeface="PF Din Text Universal Medium" panose="02000506020000020004" pitchFamily="2" charset="0"/>
              </a:rPr>
              <a:t>Starter</a:t>
            </a:r>
          </a:p>
        </p:txBody>
      </p:sp>
    </p:spTree>
    <p:extLst>
      <p:ext uri="{BB962C8B-B14F-4D97-AF65-F5344CB8AC3E}">
        <p14:creationId xmlns:p14="http://schemas.microsoft.com/office/powerpoint/2010/main" val="3494084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0099681-412D-D54A-A1E5-4932B15E1B3F}"/>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Icon&#10;&#10;Description automatically generated">
            <a:extLst>
              <a:ext uri="{FF2B5EF4-FFF2-40B4-BE49-F238E27FC236}">
                <a16:creationId xmlns="" xmlns:a16="http://schemas.microsoft.com/office/drawing/2014/main" id="{77DE2E26-4EEC-024D-B1C7-6082E47D398F}"/>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B24CA9B2-9B7B-DD46-B479-367E173BB7FD}"/>
              </a:ext>
            </a:extLst>
          </p:cNvPr>
          <p:cNvSpPr txBox="1"/>
          <p:nvPr/>
        </p:nvSpPr>
        <p:spPr>
          <a:xfrm>
            <a:off x="6700911" y="4417742"/>
            <a:ext cx="4677001" cy="1938992"/>
          </a:xfrm>
          <a:prstGeom prst="rect">
            <a:avLst/>
          </a:prstGeom>
          <a:noFill/>
        </p:spPr>
        <p:txBody>
          <a:bodyPr wrap="square" rtlCol="0">
            <a:spAutoFit/>
          </a:bodyPr>
          <a:lstStyle/>
          <a:p>
            <a:pPr marL="0" algn="r" defTabSz="914400" rtl="1" eaLnBrk="1" latinLnBrk="0" hangingPunct="1"/>
            <a:r>
              <a:rPr lang="en-US" sz="4000" b="1" dirty="0">
                <a:solidFill>
                  <a:schemeClr val="bg1"/>
                </a:solidFill>
                <a:latin typeface="Helvetica" pitchFamily="2" charset="0"/>
                <a:ea typeface="AppleMyungjo" pitchFamily="2" charset="-127"/>
                <a:cs typeface="PF Din Text Universal Medium" panose="02000506020000020004" pitchFamily="2" charset="0"/>
              </a:rPr>
              <a:t>Listening – </a:t>
            </a:r>
            <a:r>
              <a:rPr lang="en-US" sz="2000" b="1" dirty="0">
                <a:solidFill>
                  <a:schemeClr val="bg1"/>
                </a:solidFill>
                <a:latin typeface="Helvetica" pitchFamily="2" charset="0"/>
                <a:ea typeface="AppleMyungjo" pitchFamily="2" charset="-127"/>
                <a:cs typeface="PF Din Text Universal Medium" panose="02000506020000020004" pitchFamily="2" charset="0"/>
              </a:rPr>
              <a:t>watch the video to review the ideas we discussed yesterday and get more information on the topic. You may need these ideas later!  </a:t>
            </a:r>
          </a:p>
        </p:txBody>
      </p:sp>
    </p:spTree>
    <p:extLst>
      <p:ext uri="{BB962C8B-B14F-4D97-AF65-F5344CB8AC3E}">
        <p14:creationId xmlns:p14="http://schemas.microsoft.com/office/powerpoint/2010/main" val="11459269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 multitasking does to your brain _ BBC Ideas">
            <a:hlinkClick r:id="" action="ppaction://media"/>
            <a:extLst>
              <a:ext uri="{FF2B5EF4-FFF2-40B4-BE49-F238E27FC236}">
                <a16:creationId xmlns="" xmlns:a16="http://schemas.microsoft.com/office/drawing/2014/main" id="{A81ACB06-CA0F-4497-9D8E-C1CE1FBD13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1182" y="197540"/>
            <a:ext cx="11489635" cy="6462920"/>
          </a:xfrm>
          <a:prstGeom prst="rect">
            <a:avLst/>
          </a:prstGeom>
        </p:spPr>
      </p:pic>
    </p:spTree>
    <p:extLst>
      <p:ext uri="{BB962C8B-B14F-4D97-AF65-F5344CB8AC3E}">
        <p14:creationId xmlns:p14="http://schemas.microsoft.com/office/powerpoint/2010/main" val="392041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1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9819CF-0048-4ADD-BB2B-8D11D39AD1DD}"/>
              </a:ext>
            </a:extLst>
          </p:cNvPr>
          <p:cNvSpPr>
            <a:spLocks noGrp="1"/>
          </p:cNvSpPr>
          <p:nvPr>
            <p:ph type="title"/>
          </p:nvPr>
        </p:nvSpPr>
        <p:spPr/>
        <p:txBody>
          <a:bodyPr/>
          <a:lstStyle/>
          <a:p>
            <a:r>
              <a:rPr lang="en-US" b="1" dirty="0"/>
              <a:t>Planning - Padlet</a:t>
            </a:r>
          </a:p>
        </p:txBody>
      </p:sp>
      <p:sp>
        <p:nvSpPr>
          <p:cNvPr id="3" name="Content Placeholder 2">
            <a:extLst>
              <a:ext uri="{FF2B5EF4-FFF2-40B4-BE49-F238E27FC236}">
                <a16:creationId xmlns="" xmlns:a16="http://schemas.microsoft.com/office/drawing/2014/main" id="{E3434FC3-E64B-43D7-BA73-AC674B9A671A}"/>
              </a:ext>
            </a:extLst>
          </p:cNvPr>
          <p:cNvSpPr>
            <a:spLocks noGrp="1"/>
          </p:cNvSpPr>
          <p:nvPr>
            <p:ph idx="1"/>
          </p:nvPr>
        </p:nvSpPr>
        <p:spPr>
          <a:xfrm>
            <a:off x="302304" y="1709530"/>
            <a:ext cx="10515600" cy="1719470"/>
          </a:xfrm>
        </p:spPr>
        <p:txBody>
          <a:bodyPr/>
          <a:lstStyle/>
          <a:p>
            <a:pPr marL="0" indent="0">
              <a:buNone/>
            </a:pPr>
            <a:r>
              <a:rPr lang="en-US" dirty="0"/>
              <a:t>L</a:t>
            </a:r>
            <a:r>
              <a:rPr lang="en-US" dirty="0" smtClean="0"/>
              <a:t>et’s </a:t>
            </a:r>
            <a:r>
              <a:rPr lang="en-US" dirty="0"/>
              <a:t>go back to our planning Padlet and expand our ideas. Add reasons and examples to each of the instances you wrote earlier. You can also now respond to the final question, ‘are you any good at multitasking?’. Give an extended response to this.</a:t>
            </a:r>
          </a:p>
        </p:txBody>
      </p:sp>
      <p:pic>
        <p:nvPicPr>
          <p:cNvPr id="5" name="Picture 4" descr="Graphical user interface, text, application, chat or text message&#10;&#10;Description automatically generated">
            <a:extLst>
              <a:ext uri="{FF2B5EF4-FFF2-40B4-BE49-F238E27FC236}">
                <a16:creationId xmlns="" xmlns:a16="http://schemas.microsoft.com/office/drawing/2014/main" id="{EEE7AF88-579F-4921-88BA-4D713FCEA3B8}"/>
              </a:ext>
            </a:extLst>
          </p:cNvPr>
          <p:cNvPicPr>
            <a:picLocks noChangeAspect="1"/>
          </p:cNvPicPr>
          <p:nvPr/>
        </p:nvPicPr>
        <p:blipFill>
          <a:blip r:embed="rId2"/>
          <a:stretch>
            <a:fillRect/>
          </a:stretch>
        </p:blipFill>
        <p:spPr>
          <a:xfrm>
            <a:off x="1285362" y="3854450"/>
            <a:ext cx="9603032" cy="2638425"/>
          </a:xfrm>
          <a:prstGeom prst="rect">
            <a:avLst/>
          </a:prstGeom>
        </p:spPr>
      </p:pic>
      <p:sp>
        <p:nvSpPr>
          <p:cNvPr id="7" name="TextBox 6">
            <a:extLst>
              <a:ext uri="{FF2B5EF4-FFF2-40B4-BE49-F238E27FC236}">
                <a16:creationId xmlns="" xmlns:a16="http://schemas.microsoft.com/office/drawing/2014/main" id="{C0221794-08DB-4E1A-859A-5F2CD00394FA}"/>
              </a:ext>
            </a:extLst>
          </p:cNvPr>
          <p:cNvSpPr txBox="1"/>
          <p:nvPr/>
        </p:nvSpPr>
        <p:spPr>
          <a:xfrm>
            <a:off x="5408971" y="509121"/>
            <a:ext cx="6098458" cy="369332"/>
          </a:xfrm>
          <a:prstGeom prst="rect">
            <a:avLst/>
          </a:prstGeom>
          <a:solidFill>
            <a:schemeClr val="accent5">
              <a:lumMod val="60000"/>
              <a:lumOff val="40000"/>
            </a:schemeClr>
          </a:solidFill>
        </p:spPr>
        <p:txBody>
          <a:bodyPr wrap="square">
            <a:spAutoFit/>
          </a:bodyPr>
          <a:lstStyle/>
          <a:p>
            <a:r>
              <a:rPr lang="en-US" dirty="0">
                <a:hlinkClick r:id="rId3"/>
              </a:rPr>
              <a:t>https://padlet.com/danielle6039/zczl0cfdz5w0q9k</a:t>
            </a:r>
            <a:r>
              <a:rPr lang="en-US" dirty="0"/>
              <a:t> </a:t>
            </a:r>
          </a:p>
        </p:txBody>
      </p:sp>
      <p:sp>
        <p:nvSpPr>
          <p:cNvPr id="4" name="Oval 3">
            <a:extLst>
              <a:ext uri="{FF2B5EF4-FFF2-40B4-BE49-F238E27FC236}">
                <a16:creationId xmlns="" xmlns:a16="http://schemas.microsoft.com/office/drawing/2014/main" id="{ABF016DD-5949-4034-B2FF-CE569631A90D}"/>
              </a:ext>
            </a:extLst>
          </p:cNvPr>
          <p:cNvSpPr/>
          <p:nvPr/>
        </p:nvSpPr>
        <p:spPr>
          <a:xfrm>
            <a:off x="9270609" y="2926080"/>
            <a:ext cx="2757268" cy="1603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 Minutes</a:t>
            </a:r>
          </a:p>
        </p:txBody>
      </p:sp>
    </p:spTree>
    <p:extLst>
      <p:ext uri="{BB962C8B-B14F-4D97-AF65-F5344CB8AC3E}">
        <p14:creationId xmlns:p14="http://schemas.microsoft.com/office/powerpoint/2010/main" val="3709387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0792EC5-85B5-C743-87D6-1EE04643C353}"/>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Icon&#10;&#10;Description automatically generated">
            <a:extLst>
              <a:ext uri="{FF2B5EF4-FFF2-40B4-BE49-F238E27FC236}">
                <a16:creationId xmlns="" xmlns:a16="http://schemas.microsoft.com/office/drawing/2014/main" id="{57FD8C3E-2E16-6541-A2DD-5BA5ABC18CBD}"/>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E9F885DC-9A5A-B34E-A4EA-0460A84C0404}"/>
              </a:ext>
            </a:extLst>
          </p:cNvPr>
          <p:cNvSpPr txBox="1"/>
          <p:nvPr/>
        </p:nvSpPr>
        <p:spPr>
          <a:xfrm>
            <a:off x="8314006" y="5233669"/>
            <a:ext cx="3514072" cy="1323439"/>
          </a:xfrm>
          <a:prstGeom prst="rect">
            <a:avLst/>
          </a:prstGeom>
          <a:noFill/>
        </p:spPr>
        <p:txBody>
          <a:bodyPr wrap="square" rtlCol="0">
            <a:spAutoFit/>
          </a:bodyPr>
          <a:lstStyle/>
          <a:p>
            <a:pPr marL="0" algn="r" defTabSz="914400" rtl="1" eaLnBrk="1" latinLnBrk="0" hangingPunct="1"/>
            <a:r>
              <a:rPr lang="en-US" sz="4000" b="1" dirty="0">
                <a:solidFill>
                  <a:schemeClr val="bg1"/>
                </a:solidFill>
                <a:latin typeface="Helvetica" pitchFamily="2" charset="0"/>
                <a:ea typeface="AppleMyungjo" pitchFamily="2" charset="-127"/>
                <a:cs typeface="PF Din Text Universal Medium" panose="02000506020000020004" pitchFamily="2" charset="0"/>
              </a:rPr>
              <a:t>Blog Writing: First draft</a:t>
            </a:r>
          </a:p>
        </p:txBody>
      </p:sp>
    </p:spTree>
    <p:extLst>
      <p:ext uri="{BB962C8B-B14F-4D97-AF65-F5344CB8AC3E}">
        <p14:creationId xmlns:p14="http://schemas.microsoft.com/office/powerpoint/2010/main" val="21132874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51B305-34FC-496A-A56F-04F30D63F0A2}"/>
              </a:ext>
            </a:extLst>
          </p:cNvPr>
          <p:cNvSpPr>
            <a:spLocks noGrp="1"/>
          </p:cNvSpPr>
          <p:nvPr>
            <p:ph type="title"/>
          </p:nvPr>
        </p:nvSpPr>
        <p:spPr>
          <a:xfrm>
            <a:off x="836612" y="1039251"/>
            <a:ext cx="3932237" cy="678766"/>
          </a:xfrm>
          <a:solidFill>
            <a:schemeClr val="accent6">
              <a:lumMod val="20000"/>
              <a:lumOff val="80000"/>
            </a:schemeClr>
          </a:solidFill>
        </p:spPr>
        <p:txBody>
          <a:bodyPr>
            <a:noAutofit/>
          </a:bodyPr>
          <a:lstStyle/>
          <a:p>
            <a:r>
              <a:rPr lang="en-US" sz="4400" dirty="0"/>
              <a:t>Blog Writing</a:t>
            </a:r>
          </a:p>
        </p:txBody>
      </p:sp>
      <p:sp>
        <p:nvSpPr>
          <p:cNvPr id="3" name="Content Placeholder 2">
            <a:extLst>
              <a:ext uri="{FF2B5EF4-FFF2-40B4-BE49-F238E27FC236}">
                <a16:creationId xmlns="" xmlns:a16="http://schemas.microsoft.com/office/drawing/2014/main" id="{5BF0A684-87AA-4E52-B051-E398D8DCC8CA}"/>
              </a:ext>
            </a:extLst>
          </p:cNvPr>
          <p:cNvSpPr>
            <a:spLocks noGrp="1"/>
          </p:cNvSpPr>
          <p:nvPr>
            <p:ph idx="1"/>
          </p:nvPr>
        </p:nvSpPr>
        <p:spPr>
          <a:xfrm>
            <a:off x="5309797" y="353452"/>
            <a:ext cx="6172200" cy="4873625"/>
          </a:xfrm>
        </p:spPr>
        <p:txBody>
          <a:bodyPr>
            <a:normAutofit/>
          </a:bodyPr>
          <a:lstStyle/>
          <a:p>
            <a:pPr marL="0" indent="0">
              <a:buNone/>
            </a:pPr>
            <a:r>
              <a:rPr lang="en-US" sz="2400" b="1" dirty="0">
                <a:solidFill>
                  <a:srgbClr val="FFFF00"/>
                </a:solidFill>
              </a:rPr>
              <a:t>Blog writing is normally:</a:t>
            </a:r>
          </a:p>
          <a:p>
            <a:pPr marL="0" indent="0">
              <a:buNone/>
            </a:pPr>
            <a:endParaRPr lang="en-US" sz="2400" b="1" dirty="0">
              <a:solidFill>
                <a:srgbClr val="FFFF00"/>
              </a:solidFill>
            </a:endParaRPr>
          </a:p>
          <a:p>
            <a:r>
              <a:rPr lang="en-US" sz="2400" b="1" dirty="0">
                <a:solidFill>
                  <a:srgbClr val="FFFF00"/>
                </a:solidFill>
              </a:rPr>
              <a:t>Formal or informal</a:t>
            </a:r>
          </a:p>
          <a:p>
            <a:endParaRPr lang="en-US" sz="2400" b="1" dirty="0">
              <a:solidFill>
                <a:srgbClr val="FFFF00"/>
              </a:solidFill>
            </a:endParaRPr>
          </a:p>
          <a:p>
            <a:r>
              <a:rPr lang="en-US" sz="2400" b="1" dirty="0">
                <a:solidFill>
                  <a:srgbClr val="FFFF00"/>
                </a:solidFill>
              </a:rPr>
              <a:t>In the 1</a:t>
            </a:r>
            <a:r>
              <a:rPr lang="en-US" sz="2400" b="1" baseline="30000" dirty="0">
                <a:solidFill>
                  <a:srgbClr val="FFFF00"/>
                </a:solidFill>
              </a:rPr>
              <a:t>st</a:t>
            </a:r>
            <a:r>
              <a:rPr lang="en-US" sz="2400" b="1" dirty="0">
                <a:solidFill>
                  <a:srgbClr val="FFFF00"/>
                </a:solidFill>
              </a:rPr>
              <a:t> or 3</a:t>
            </a:r>
            <a:r>
              <a:rPr lang="en-US" sz="2400" b="1" baseline="30000" dirty="0">
                <a:solidFill>
                  <a:srgbClr val="FFFF00"/>
                </a:solidFill>
              </a:rPr>
              <a:t>rd</a:t>
            </a:r>
            <a:r>
              <a:rPr lang="en-US" sz="2400" b="1" dirty="0">
                <a:solidFill>
                  <a:srgbClr val="FFFF00"/>
                </a:solidFill>
              </a:rPr>
              <a:t> person</a:t>
            </a:r>
          </a:p>
          <a:p>
            <a:endParaRPr lang="en-US" sz="2400" b="1" dirty="0">
              <a:solidFill>
                <a:srgbClr val="FFFF00"/>
              </a:solidFill>
            </a:endParaRPr>
          </a:p>
          <a:p>
            <a:r>
              <a:rPr lang="en-US" sz="2400" b="1" dirty="0">
                <a:solidFill>
                  <a:srgbClr val="FFFF00"/>
                </a:solidFill>
              </a:rPr>
              <a:t>Engaging and exciting or </a:t>
            </a:r>
          </a:p>
          <a:p>
            <a:pPr marL="0" indent="0">
              <a:buNone/>
            </a:pPr>
            <a:r>
              <a:rPr lang="en-US" sz="2400" b="1" dirty="0">
                <a:solidFill>
                  <a:srgbClr val="FFFF00"/>
                </a:solidFill>
              </a:rPr>
              <a:t>  serious and technical</a:t>
            </a:r>
          </a:p>
          <a:p>
            <a:endParaRPr lang="en-US" sz="2400" b="1" dirty="0">
              <a:solidFill>
                <a:srgbClr val="FFFF00"/>
              </a:solidFill>
            </a:endParaRPr>
          </a:p>
          <a:p>
            <a:endParaRPr lang="en-US" sz="2400" b="1" dirty="0">
              <a:solidFill>
                <a:srgbClr val="FFFF00"/>
              </a:solidFill>
            </a:endParaRPr>
          </a:p>
        </p:txBody>
      </p:sp>
      <p:sp>
        <p:nvSpPr>
          <p:cNvPr id="4" name="Text Placeholder 3">
            <a:extLst>
              <a:ext uri="{FF2B5EF4-FFF2-40B4-BE49-F238E27FC236}">
                <a16:creationId xmlns="" xmlns:a16="http://schemas.microsoft.com/office/drawing/2014/main" id="{1C0785D7-1AA0-42CD-A293-585C799729F7}"/>
              </a:ext>
            </a:extLst>
          </p:cNvPr>
          <p:cNvSpPr>
            <a:spLocks noGrp="1"/>
          </p:cNvSpPr>
          <p:nvPr>
            <p:ph type="body" sz="half" idx="2"/>
          </p:nvPr>
        </p:nvSpPr>
        <p:spPr>
          <a:xfrm>
            <a:off x="839788" y="1718017"/>
            <a:ext cx="3932237" cy="678766"/>
          </a:xfrm>
        </p:spPr>
        <p:txBody>
          <a:bodyPr>
            <a:normAutofit/>
          </a:bodyPr>
          <a:lstStyle/>
          <a:p>
            <a:r>
              <a:rPr lang="en-US" sz="2000" dirty="0"/>
              <a:t>Things to consider…</a:t>
            </a:r>
          </a:p>
        </p:txBody>
      </p:sp>
      <p:pic>
        <p:nvPicPr>
          <p:cNvPr id="5" name="Picture 4">
            <a:extLst>
              <a:ext uri="{FF2B5EF4-FFF2-40B4-BE49-F238E27FC236}">
                <a16:creationId xmlns="" xmlns:a16="http://schemas.microsoft.com/office/drawing/2014/main" id="{EDBB6438-2D40-4C4D-98F6-2A9180BC3ACD}"/>
              </a:ext>
            </a:extLst>
          </p:cNvPr>
          <p:cNvPicPr>
            <a:picLocks noChangeAspect="1"/>
          </p:cNvPicPr>
          <p:nvPr/>
        </p:nvPicPr>
        <p:blipFill>
          <a:blip r:embed="rId2"/>
          <a:stretch>
            <a:fillRect/>
          </a:stretch>
        </p:blipFill>
        <p:spPr>
          <a:xfrm>
            <a:off x="500736" y="2298017"/>
            <a:ext cx="4603987" cy="2841967"/>
          </a:xfrm>
          <a:prstGeom prst="rect">
            <a:avLst/>
          </a:prstGeom>
        </p:spPr>
      </p:pic>
      <p:sp>
        <p:nvSpPr>
          <p:cNvPr id="6" name="Oval 5">
            <a:extLst>
              <a:ext uri="{FF2B5EF4-FFF2-40B4-BE49-F238E27FC236}">
                <a16:creationId xmlns="" xmlns:a16="http://schemas.microsoft.com/office/drawing/2014/main" id="{527B0579-C29D-43D6-935A-F9AA75D6CCD6}"/>
              </a:ext>
            </a:extLst>
          </p:cNvPr>
          <p:cNvSpPr/>
          <p:nvPr/>
        </p:nvSpPr>
        <p:spPr>
          <a:xfrm>
            <a:off x="7118251" y="1412924"/>
            <a:ext cx="1814733" cy="71393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3070446C-D053-4654-82DF-8571E7C3BA91}"/>
              </a:ext>
            </a:extLst>
          </p:cNvPr>
          <p:cNvSpPr/>
          <p:nvPr/>
        </p:nvSpPr>
        <p:spPr>
          <a:xfrm>
            <a:off x="6467621" y="2526667"/>
            <a:ext cx="797169" cy="57760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779EBCFB-39B9-4F8B-BC5B-C3E9D083DE1C}"/>
              </a:ext>
            </a:extLst>
          </p:cNvPr>
          <p:cNvSpPr/>
          <p:nvPr/>
        </p:nvSpPr>
        <p:spPr>
          <a:xfrm>
            <a:off x="5512189" y="3617398"/>
            <a:ext cx="3702150" cy="71393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text, application, email&#10;&#10;Description automatically generated">
            <a:extLst>
              <a:ext uri="{FF2B5EF4-FFF2-40B4-BE49-F238E27FC236}">
                <a16:creationId xmlns="" xmlns:a16="http://schemas.microsoft.com/office/drawing/2014/main" id="{67E6CA88-E127-4B46-830D-4CC6B02A7315}"/>
              </a:ext>
            </a:extLst>
          </p:cNvPr>
          <p:cNvPicPr>
            <a:picLocks noChangeAspect="1"/>
          </p:cNvPicPr>
          <p:nvPr/>
        </p:nvPicPr>
        <p:blipFill>
          <a:blip r:embed="rId3"/>
          <a:stretch>
            <a:fillRect/>
          </a:stretch>
        </p:blipFill>
        <p:spPr>
          <a:xfrm>
            <a:off x="1998991" y="4984092"/>
            <a:ext cx="8194017" cy="1733524"/>
          </a:xfrm>
          <a:prstGeom prst="rect">
            <a:avLst/>
          </a:prstGeom>
        </p:spPr>
      </p:pic>
    </p:spTree>
    <p:extLst>
      <p:ext uri="{BB962C8B-B14F-4D97-AF65-F5344CB8AC3E}">
        <p14:creationId xmlns:p14="http://schemas.microsoft.com/office/powerpoint/2010/main" val="98203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CCD99D4-8551-D840-B403-03E607BAB0A9}"/>
              </a:ext>
            </a:extLst>
          </p:cNvPr>
          <p:cNvPicPr>
            <a:picLocks noChangeAspect="1"/>
          </p:cNvPicPr>
          <p:nvPr/>
        </p:nvPicPr>
        <p:blipFill>
          <a:blip r:embed="rId2"/>
          <a:stretch>
            <a:fillRect/>
          </a:stretch>
        </p:blipFill>
        <p:spPr>
          <a:xfrm>
            <a:off x="0" y="1905000"/>
            <a:ext cx="12192000" cy="4953000"/>
          </a:xfrm>
          <a:prstGeom prst="rect">
            <a:avLst/>
          </a:prstGeom>
        </p:spPr>
      </p:pic>
      <p:sp>
        <p:nvSpPr>
          <p:cNvPr id="2" name="TextBox 1">
            <a:extLst>
              <a:ext uri="{FF2B5EF4-FFF2-40B4-BE49-F238E27FC236}">
                <a16:creationId xmlns="" xmlns:a16="http://schemas.microsoft.com/office/drawing/2014/main" id="{89EA4942-15D1-490B-AC3D-7C19869757A9}"/>
              </a:ext>
            </a:extLst>
          </p:cNvPr>
          <p:cNvSpPr txBox="1"/>
          <p:nvPr/>
        </p:nvSpPr>
        <p:spPr>
          <a:xfrm>
            <a:off x="468867" y="1272443"/>
            <a:ext cx="9913383" cy="3693319"/>
          </a:xfrm>
          <a:prstGeom prst="rect">
            <a:avLst/>
          </a:prstGeom>
          <a:noFill/>
        </p:spPr>
        <p:txBody>
          <a:bodyPr wrap="square" rtlCol="0">
            <a:spAutoFit/>
          </a:bodyPr>
          <a:lstStyle/>
          <a:p>
            <a:r>
              <a:rPr lang="en-US" sz="2400" dirty="0">
                <a:solidFill>
                  <a:srgbClr val="C00000"/>
                </a:solidFill>
              </a:rPr>
              <a:t>We have spent the last two lessons generating ideas and opinions. Now it is time to put all of these together and start writing our blog posts.</a:t>
            </a:r>
          </a:p>
          <a:p>
            <a:endParaRPr lang="en-US" sz="2400" dirty="0">
              <a:solidFill>
                <a:srgbClr val="C00000"/>
              </a:solidFill>
            </a:endParaRPr>
          </a:p>
          <a:p>
            <a:pPr marL="285750" indent="-285750">
              <a:buFont typeface="Arial" panose="020B0604020202020204" pitchFamily="34" charset="0"/>
              <a:buChar char="•"/>
            </a:pPr>
            <a:r>
              <a:rPr lang="en-US" sz="2400" dirty="0">
                <a:solidFill>
                  <a:srgbClr val="C00000"/>
                </a:solidFill>
              </a:rPr>
              <a:t>You have 10 minutes of class time to start writing.</a:t>
            </a:r>
          </a:p>
          <a:p>
            <a:pPr marL="285750" indent="-285750">
              <a:buFont typeface="Arial" panose="020B0604020202020204" pitchFamily="34" charset="0"/>
              <a:buChar char="•"/>
            </a:pPr>
            <a:r>
              <a:rPr lang="en-US" sz="2400" dirty="0">
                <a:solidFill>
                  <a:srgbClr val="C00000"/>
                </a:solidFill>
              </a:rPr>
              <a:t>Open a new Microsoft Word document in your personal folder on Teams and name it either </a:t>
            </a:r>
            <a:r>
              <a:rPr lang="en-US" sz="2400" b="1" dirty="0">
                <a:solidFill>
                  <a:srgbClr val="C00000"/>
                </a:solidFill>
              </a:rPr>
              <a:t>“The joys of multitasking” </a:t>
            </a:r>
            <a:r>
              <a:rPr lang="en-US" sz="2400" dirty="0">
                <a:solidFill>
                  <a:srgbClr val="C00000"/>
                </a:solidFill>
              </a:rPr>
              <a:t>or </a:t>
            </a:r>
            <a:r>
              <a:rPr lang="en-US" sz="2400" b="1" dirty="0">
                <a:solidFill>
                  <a:srgbClr val="C00000"/>
                </a:solidFill>
              </a:rPr>
              <a:t>“The dangers of multitasking”, </a:t>
            </a:r>
            <a:r>
              <a:rPr lang="en-US" sz="2400" dirty="0">
                <a:solidFill>
                  <a:srgbClr val="C00000"/>
                </a:solidFill>
              </a:rPr>
              <a:t>depending on which of the titles you chose earlier.</a:t>
            </a:r>
          </a:p>
          <a:p>
            <a:pPr marL="285750" indent="-285750">
              <a:buFont typeface="Arial" panose="020B0604020202020204" pitchFamily="34" charset="0"/>
              <a:buChar char="•"/>
            </a:pPr>
            <a:r>
              <a:rPr lang="en-US" sz="2400" dirty="0">
                <a:solidFill>
                  <a:srgbClr val="C00000"/>
                </a:solidFill>
              </a:rPr>
              <a:t>Your blog should have at least three sections. Each sections </a:t>
            </a:r>
          </a:p>
          <a:p>
            <a:r>
              <a:rPr lang="en-US" sz="2400" dirty="0">
                <a:solidFill>
                  <a:srgbClr val="C00000"/>
                </a:solidFill>
              </a:rPr>
              <a:t>     should be between 50 – 80 words.</a:t>
            </a:r>
          </a:p>
          <a:p>
            <a:pPr marL="285750" indent="-285750">
              <a:buFont typeface="Arial" panose="020B0604020202020204" pitchFamily="34" charset="0"/>
              <a:buChar char="•"/>
            </a:pPr>
            <a:endParaRPr lang="en-US" b="1" dirty="0">
              <a:solidFill>
                <a:srgbClr val="C00000"/>
              </a:solidFill>
            </a:endParaRPr>
          </a:p>
        </p:txBody>
      </p:sp>
      <p:pic>
        <p:nvPicPr>
          <p:cNvPr id="5" name="Picture 4" descr="A cat wearing a sweater sitting on a couch with a computer&#10;&#10;Description automatically generated with low confidence">
            <a:extLst>
              <a:ext uri="{FF2B5EF4-FFF2-40B4-BE49-F238E27FC236}">
                <a16:creationId xmlns="" xmlns:a16="http://schemas.microsoft.com/office/drawing/2014/main" id="{CB58E83C-BE9F-4E48-B49C-50F2B2AE092D}"/>
              </a:ext>
            </a:extLst>
          </p:cNvPr>
          <p:cNvPicPr>
            <a:picLocks noChangeAspect="1"/>
          </p:cNvPicPr>
          <p:nvPr/>
        </p:nvPicPr>
        <p:blipFill>
          <a:blip r:embed="rId3"/>
          <a:stretch>
            <a:fillRect/>
          </a:stretch>
        </p:blipFill>
        <p:spPr>
          <a:xfrm>
            <a:off x="8601382" y="3866846"/>
            <a:ext cx="2857500" cy="2857500"/>
          </a:xfrm>
          <a:prstGeom prst="rect">
            <a:avLst/>
          </a:prstGeom>
        </p:spPr>
      </p:pic>
      <p:sp>
        <p:nvSpPr>
          <p:cNvPr id="6" name="TextBox 5">
            <a:extLst>
              <a:ext uri="{FF2B5EF4-FFF2-40B4-BE49-F238E27FC236}">
                <a16:creationId xmlns="" xmlns:a16="http://schemas.microsoft.com/office/drawing/2014/main" id="{29ECF3A3-4379-4737-B581-AC27B0B906CF}"/>
              </a:ext>
            </a:extLst>
          </p:cNvPr>
          <p:cNvSpPr txBox="1"/>
          <p:nvPr/>
        </p:nvSpPr>
        <p:spPr>
          <a:xfrm>
            <a:off x="1076632" y="4835723"/>
            <a:ext cx="6099170" cy="1815882"/>
          </a:xfrm>
          <a:prstGeom prst="rect">
            <a:avLst/>
          </a:prstGeom>
          <a:solidFill>
            <a:schemeClr val="accent5">
              <a:lumMod val="60000"/>
              <a:lumOff val="40000"/>
            </a:schemeClr>
          </a:solidFill>
        </p:spPr>
        <p:txBody>
          <a:bodyPr wrap="square" rtlCol="0">
            <a:spAutoFit/>
          </a:bodyPr>
          <a:lstStyle/>
          <a:p>
            <a:r>
              <a:rPr lang="en-US" sz="2800" dirty="0"/>
              <a:t>Don’t forget: we are training for </a:t>
            </a:r>
            <a:r>
              <a:rPr lang="en-US" sz="2800" dirty="0" err="1"/>
              <a:t>EmSAT</a:t>
            </a:r>
            <a:r>
              <a:rPr lang="en-US" sz="2800" dirty="0"/>
              <a:t> where you will need to think and write quickly and under pressure, so get working! </a:t>
            </a:r>
          </a:p>
        </p:txBody>
      </p:sp>
      <p:sp>
        <p:nvSpPr>
          <p:cNvPr id="4" name="Oval 3">
            <a:extLst>
              <a:ext uri="{FF2B5EF4-FFF2-40B4-BE49-F238E27FC236}">
                <a16:creationId xmlns="" xmlns:a16="http://schemas.microsoft.com/office/drawing/2014/main" id="{E3B096D6-FA9E-4A81-8482-BFA1D2942352}"/>
              </a:ext>
            </a:extLst>
          </p:cNvPr>
          <p:cNvSpPr/>
          <p:nvPr/>
        </p:nvSpPr>
        <p:spPr>
          <a:xfrm>
            <a:off x="8074855" y="267286"/>
            <a:ext cx="2518117" cy="8715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PLENARY</a:t>
            </a:r>
          </a:p>
        </p:txBody>
      </p:sp>
    </p:spTree>
    <p:extLst>
      <p:ext uri="{BB962C8B-B14F-4D97-AF65-F5344CB8AC3E}">
        <p14:creationId xmlns:p14="http://schemas.microsoft.com/office/powerpoint/2010/main" val="105108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E76706D-B7EA-7E43-8233-3B03FEC2191C}"/>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Icon&#10;&#10;Description automatically generated">
            <a:extLst>
              <a:ext uri="{FF2B5EF4-FFF2-40B4-BE49-F238E27FC236}">
                <a16:creationId xmlns="" xmlns:a16="http://schemas.microsoft.com/office/drawing/2014/main" id="{49F56204-21CE-8A40-8CE7-AAA69B32F63A}"/>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CB3DC7F9-8345-8148-844C-B8D3F6981BEB}"/>
              </a:ext>
            </a:extLst>
          </p:cNvPr>
          <p:cNvSpPr txBox="1"/>
          <p:nvPr/>
        </p:nvSpPr>
        <p:spPr>
          <a:xfrm>
            <a:off x="7919884" y="5115682"/>
            <a:ext cx="3908194" cy="1323439"/>
          </a:xfrm>
          <a:prstGeom prst="rect">
            <a:avLst/>
          </a:prstGeom>
          <a:noFill/>
        </p:spPr>
        <p:txBody>
          <a:bodyPr wrap="square" rtlCol="0">
            <a:spAutoFit/>
          </a:bodyPr>
          <a:lstStyle/>
          <a:p>
            <a:pPr marL="0" algn="r" defTabSz="914400" rtl="1" eaLnBrk="1" latinLnBrk="0" hangingPunct="1"/>
            <a:r>
              <a:rPr lang="en-US" sz="4000" b="1" dirty="0">
                <a:solidFill>
                  <a:schemeClr val="bg1"/>
                </a:solidFill>
                <a:latin typeface="Helvetica" pitchFamily="2" charset="0"/>
                <a:ea typeface="AppleMyungjo" pitchFamily="2" charset="-127"/>
                <a:cs typeface="PF Din Text Universal Medium" panose="02000506020000020004" pitchFamily="2" charset="0"/>
              </a:rPr>
              <a:t>Blog Writing: Peer review</a:t>
            </a:r>
          </a:p>
        </p:txBody>
      </p:sp>
    </p:spTree>
    <p:extLst>
      <p:ext uri="{BB962C8B-B14F-4D97-AF65-F5344CB8AC3E}">
        <p14:creationId xmlns:p14="http://schemas.microsoft.com/office/powerpoint/2010/main" val="13829935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A23ADDA-9100-FF48-B141-38402CA7AECB}"/>
              </a:ext>
            </a:extLst>
          </p:cNvPr>
          <p:cNvPicPr>
            <a:picLocks noChangeAspect="1"/>
          </p:cNvPicPr>
          <p:nvPr/>
        </p:nvPicPr>
        <p:blipFill>
          <a:blip r:embed="rId2"/>
          <a:stretch>
            <a:fillRect/>
          </a:stretch>
        </p:blipFill>
        <p:spPr>
          <a:xfrm>
            <a:off x="0" y="1905000"/>
            <a:ext cx="12192000" cy="4953000"/>
          </a:xfrm>
          <a:prstGeom prst="rect">
            <a:avLst/>
          </a:prstGeom>
        </p:spPr>
      </p:pic>
      <p:sp>
        <p:nvSpPr>
          <p:cNvPr id="5" name="TextBox 4">
            <a:extLst>
              <a:ext uri="{FF2B5EF4-FFF2-40B4-BE49-F238E27FC236}">
                <a16:creationId xmlns="" xmlns:a16="http://schemas.microsoft.com/office/drawing/2014/main" id="{EA54FFE2-CF22-40A3-9817-869C8ADFA298}"/>
              </a:ext>
            </a:extLst>
          </p:cNvPr>
          <p:cNvSpPr txBox="1"/>
          <p:nvPr/>
        </p:nvSpPr>
        <p:spPr>
          <a:xfrm>
            <a:off x="3392129" y="693174"/>
            <a:ext cx="6629700" cy="523220"/>
          </a:xfrm>
          <a:prstGeom prst="rect">
            <a:avLst/>
          </a:prstGeom>
          <a:solidFill>
            <a:schemeClr val="accent5">
              <a:lumMod val="60000"/>
              <a:lumOff val="40000"/>
            </a:schemeClr>
          </a:solidFill>
        </p:spPr>
        <p:txBody>
          <a:bodyPr wrap="none" rtlCol="0">
            <a:spAutoFit/>
          </a:bodyPr>
          <a:lstStyle/>
          <a:p>
            <a:r>
              <a:rPr lang="en-US" sz="2800" dirty="0"/>
              <a:t>Peer review: two heads are better than one!</a:t>
            </a:r>
          </a:p>
        </p:txBody>
      </p:sp>
      <p:sp>
        <p:nvSpPr>
          <p:cNvPr id="6" name="TextBox 5">
            <a:extLst>
              <a:ext uri="{FF2B5EF4-FFF2-40B4-BE49-F238E27FC236}">
                <a16:creationId xmlns="" xmlns:a16="http://schemas.microsoft.com/office/drawing/2014/main" id="{3EFEB1FB-93A7-41A7-A27F-9DDF466A0186}"/>
              </a:ext>
            </a:extLst>
          </p:cNvPr>
          <p:cNvSpPr txBox="1"/>
          <p:nvPr/>
        </p:nvSpPr>
        <p:spPr>
          <a:xfrm>
            <a:off x="809681" y="1839083"/>
            <a:ext cx="10572638" cy="923330"/>
          </a:xfrm>
          <a:prstGeom prst="rect">
            <a:avLst/>
          </a:prstGeom>
          <a:solidFill>
            <a:schemeClr val="accent6">
              <a:lumMod val="60000"/>
              <a:lumOff val="40000"/>
            </a:schemeClr>
          </a:solidFill>
        </p:spPr>
        <p:txBody>
          <a:bodyPr wrap="square" rtlCol="0">
            <a:spAutoFit/>
          </a:bodyPr>
          <a:lstStyle/>
          <a:p>
            <a:r>
              <a:rPr lang="en-US" dirty="0"/>
              <a:t>Work with a partner to give constructive feedback. You will open each other’s files on Teams to do this (be very careful to not delete or edit anything without your partner knowing). Here are the things you need to think about when evaluating your partner’s work: </a:t>
            </a:r>
          </a:p>
        </p:txBody>
      </p:sp>
      <p:sp>
        <p:nvSpPr>
          <p:cNvPr id="12" name="TextBox 11">
            <a:extLst>
              <a:ext uri="{FF2B5EF4-FFF2-40B4-BE49-F238E27FC236}">
                <a16:creationId xmlns="" xmlns:a16="http://schemas.microsoft.com/office/drawing/2014/main" id="{7EC129DF-A8EC-4918-9D4F-3D8815FD9201}"/>
              </a:ext>
            </a:extLst>
          </p:cNvPr>
          <p:cNvSpPr txBox="1"/>
          <p:nvPr/>
        </p:nvSpPr>
        <p:spPr>
          <a:xfrm>
            <a:off x="573738" y="2986200"/>
            <a:ext cx="4746556" cy="3693319"/>
          </a:xfrm>
          <a:prstGeom prst="rect">
            <a:avLst/>
          </a:prstGeom>
          <a:noFill/>
        </p:spPr>
        <p:txBody>
          <a:bodyPr wrap="square" rtlCol="0">
            <a:spAutoFit/>
          </a:bodyPr>
          <a:lstStyle/>
          <a:p>
            <a:r>
              <a:rPr lang="en-US" b="1" dirty="0">
                <a:solidFill>
                  <a:srgbClr val="C00000"/>
                </a:solidFill>
              </a:rPr>
              <a:t>Content and effect</a:t>
            </a:r>
          </a:p>
          <a:p>
            <a:pPr marL="285750" indent="-285750">
              <a:buFont typeface="Arial" panose="020B0604020202020204" pitchFamily="34" charset="0"/>
              <a:buChar char="•"/>
            </a:pPr>
            <a:r>
              <a:rPr lang="en-US" dirty="0">
                <a:solidFill>
                  <a:srgbClr val="C00000"/>
                </a:solidFill>
              </a:rPr>
              <a:t>Is the writer’s opinion presented in an interesting way?</a:t>
            </a:r>
          </a:p>
          <a:p>
            <a:pPr marL="285750" indent="-285750">
              <a:buFont typeface="Arial" panose="020B0604020202020204" pitchFamily="34" charset="0"/>
              <a:buChar char="•"/>
            </a:pPr>
            <a:r>
              <a:rPr lang="en-US" dirty="0">
                <a:solidFill>
                  <a:srgbClr val="C00000"/>
                </a:solidFill>
              </a:rPr>
              <a:t>Is it supported by reasons, arguments, facts, and examples.</a:t>
            </a:r>
          </a:p>
          <a:p>
            <a:pPr marL="285750" indent="-285750">
              <a:buFont typeface="Arial" panose="020B0604020202020204" pitchFamily="34" charset="0"/>
              <a:buChar char="•"/>
            </a:pPr>
            <a:r>
              <a:rPr lang="en-US" dirty="0">
                <a:solidFill>
                  <a:srgbClr val="C00000"/>
                </a:solidFill>
              </a:rPr>
              <a:t>Can you visualize what is being described in examples?</a:t>
            </a:r>
          </a:p>
          <a:p>
            <a:pPr marL="285750" indent="-285750">
              <a:buFont typeface="Arial" panose="020B0604020202020204" pitchFamily="34" charset="0"/>
              <a:buChar char="•"/>
            </a:pPr>
            <a:r>
              <a:rPr lang="en-US" dirty="0">
                <a:solidFill>
                  <a:srgbClr val="C00000"/>
                </a:solidFill>
              </a:rPr>
              <a:t>Should more supporting details be added?</a:t>
            </a:r>
          </a:p>
          <a:p>
            <a:pPr marL="285750" indent="-285750">
              <a:buFont typeface="Arial" panose="020B0604020202020204" pitchFamily="34" charset="0"/>
              <a:buChar char="•"/>
            </a:pPr>
            <a:r>
              <a:rPr lang="en-US" dirty="0">
                <a:solidFill>
                  <a:srgbClr val="C00000"/>
                </a:solidFill>
              </a:rPr>
              <a:t>Are there too many redundant details?</a:t>
            </a:r>
          </a:p>
          <a:p>
            <a:pPr marL="285750" indent="-285750">
              <a:buFont typeface="Arial" panose="020B0604020202020204" pitchFamily="34" charset="0"/>
              <a:buChar char="•"/>
            </a:pPr>
            <a:r>
              <a:rPr lang="en-US" dirty="0">
                <a:solidFill>
                  <a:srgbClr val="C00000"/>
                </a:solidFill>
              </a:rPr>
              <a:t>Can facts, opinions, and feelings be presented differently (more directly or indirectly?)</a:t>
            </a:r>
          </a:p>
          <a:p>
            <a:pPr marL="285750" indent="-285750">
              <a:buFont typeface="Arial" panose="020B0604020202020204" pitchFamily="34" charset="0"/>
              <a:buChar char="•"/>
            </a:pPr>
            <a:r>
              <a:rPr lang="en-US" dirty="0">
                <a:solidFill>
                  <a:srgbClr val="C00000"/>
                </a:solidFill>
              </a:rPr>
              <a:t>Are there sections or sentences that need to be rewritten?</a:t>
            </a:r>
          </a:p>
        </p:txBody>
      </p:sp>
      <p:sp>
        <p:nvSpPr>
          <p:cNvPr id="13" name="TextBox 12">
            <a:extLst>
              <a:ext uri="{FF2B5EF4-FFF2-40B4-BE49-F238E27FC236}">
                <a16:creationId xmlns="" xmlns:a16="http://schemas.microsoft.com/office/drawing/2014/main" id="{3371B070-E187-4265-A64C-7FD38B18F7B8}"/>
              </a:ext>
            </a:extLst>
          </p:cNvPr>
          <p:cNvSpPr txBox="1"/>
          <p:nvPr/>
        </p:nvSpPr>
        <p:spPr>
          <a:xfrm>
            <a:off x="6706979" y="2986200"/>
            <a:ext cx="5186997" cy="2031325"/>
          </a:xfrm>
          <a:prstGeom prst="rect">
            <a:avLst/>
          </a:prstGeom>
          <a:noFill/>
        </p:spPr>
        <p:txBody>
          <a:bodyPr wrap="none" rtlCol="0">
            <a:spAutoFit/>
          </a:bodyPr>
          <a:lstStyle/>
          <a:p>
            <a:r>
              <a:rPr lang="en-US" b="1" dirty="0">
                <a:solidFill>
                  <a:srgbClr val="C00000"/>
                </a:solidFill>
              </a:rPr>
              <a:t>Form</a:t>
            </a:r>
          </a:p>
          <a:p>
            <a:pPr marL="285750" indent="-285750">
              <a:buFont typeface="Arial" panose="020B0604020202020204" pitchFamily="34" charset="0"/>
              <a:buChar char="•"/>
            </a:pPr>
            <a:r>
              <a:rPr lang="en-US" dirty="0">
                <a:solidFill>
                  <a:srgbClr val="C00000"/>
                </a:solidFill>
              </a:rPr>
              <a:t>Punctuation, capitalization, other quotation marks</a:t>
            </a:r>
          </a:p>
          <a:p>
            <a:pPr marL="285750" indent="-285750">
              <a:buFont typeface="Arial" panose="020B0604020202020204" pitchFamily="34" charset="0"/>
              <a:buChar char="•"/>
            </a:pPr>
            <a:r>
              <a:rPr lang="en-US" dirty="0">
                <a:solidFill>
                  <a:srgbClr val="C00000"/>
                </a:solidFill>
              </a:rPr>
              <a:t>Spelling</a:t>
            </a:r>
          </a:p>
          <a:p>
            <a:pPr marL="285750" indent="-285750">
              <a:buFont typeface="Arial" panose="020B0604020202020204" pitchFamily="34" charset="0"/>
              <a:buChar char="•"/>
            </a:pPr>
            <a:r>
              <a:rPr lang="en-US" dirty="0">
                <a:solidFill>
                  <a:srgbClr val="C00000"/>
                </a:solidFill>
              </a:rPr>
              <a:t>Grammar</a:t>
            </a:r>
          </a:p>
          <a:p>
            <a:pPr marL="285750" indent="-285750">
              <a:buFont typeface="Arial" panose="020B0604020202020204" pitchFamily="34" charset="0"/>
              <a:buChar char="•"/>
            </a:pPr>
            <a:r>
              <a:rPr lang="en-US" dirty="0">
                <a:solidFill>
                  <a:srgbClr val="C00000"/>
                </a:solidFill>
              </a:rPr>
              <a:t>Vocabulary</a:t>
            </a:r>
          </a:p>
          <a:p>
            <a:pPr marL="285750" indent="-285750">
              <a:buFont typeface="Arial" panose="020B0604020202020204" pitchFamily="34" charset="0"/>
              <a:buChar char="•"/>
            </a:pPr>
            <a:r>
              <a:rPr lang="en-US" dirty="0">
                <a:solidFill>
                  <a:srgbClr val="C00000"/>
                </a:solidFill>
              </a:rPr>
              <a:t>Variety of sentences</a:t>
            </a:r>
          </a:p>
          <a:p>
            <a:pPr marL="285750" indent="-285750">
              <a:buFont typeface="Arial" panose="020B0604020202020204" pitchFamily="34" charset="0"/>
              <a:buChar char="•"/>
            </a:pPr>
            <a:r>
              <a:rPr lang="en-US" dirty="0">
                <a:solidFill>
                  <a:srgbClr val="C00000"/>
                </a:solidFill>
              </a:rPr>
              <a:t>Transition (connecting words)</a:t>
            </a:r>
          </a:p>
        </p:txBody>
      </p:sp>
      <p:sp>
        <p:nvSpPr>
          <p:cNvPr id="14" name="TextBox 13">
            <a:extLst>
              <a:ext uri="{FF2B5EF4-FFF2-40B4-BE49-F238E27FC236}">
                <a16:creationId xmlns="" xmlns:a16="http://schemas.microsoft.com/office/drawing/2014/main" id="{913AB36D-EFE2-4D1E-B76E-09DADD0BF6C8}"/>
              </a:ext>
            </a:extLst>
          </p:cNvPr>
          <p:cNvSpPr txBox="1"/>
          <p:nvPr/>
        </p:nvSpPr>
        <p:spPr>
          <a:xfrm>
            <a:off x="6096000" y="5353665"/>
            <a:ext cx="5797976" cy="1200329"/>
          </a:xfrm>
          <a:prstGeom prst="rect">
            <a:avLst/>
          </a:prstGeom>
          <a:solidFill>
            <a:schemeClr val="accent2">
              <a:lumMod val="40000"/>
              <a:lumOff val="60000"/>
            </a:schemeClr>
          </a:solidFill>
        </p:spPr>
        <p:txBody>
          <a:bodyPr wrap="square" rtlCol="0">
            <a:spAutoFit/>
          </a:bodyPr>
          <a:lstStyle/>
          <a:p>
            <a:r>
              <a:rPr lang="en-US" sz="2400" dirty="0"/>
              <a:t>You can either give your partner feedback verbally or by writing notes on their first draft. </a:t>
            </a:r>
          </a:p>
        </p:txBody>
      </p:sp>
    </p:spTree>
    <p:extLst>
      <p:ext uri="{BB962C8B-B14F-4D97-AF65-F5344CB8AC3E}">
        <p14:creationId xmlns:p14="http://schemas.microsoft.com/office/powerpoint/2010/main" val="2277666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0099681-412D-D54A-A1E5-4932B15E1B3F}"/>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Icon&#10;&#10;Description automatically generated">
            <a:extLst>
              <a:ext uri="{FF2B5EF4-FFF2-40B4-BE49-F238E27FC236}">
                <a16:creationId xmlns="" xmlns:a16="http://schemas.microsoft.com/office/drawing/2014/main" id="{77DE2E26-4EEC-024D-B1C7-6082E47D398F}"/>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B24CA9B2-9B7B-DD46-B479-367E173BB7FD}"/>
              </a:ext>
            </a:extLst>
          </p:cNvPr>
          <p:cNvSpPr txBox="1"/>
          <p:nvPr/>
        </p:nvSpPr>
        <p:spPr>
          <a:xfrm>
            <a:off x="6700911" y="4417742"/>
            <a:ext cx="4677001" cy="1323439"/>
          </a:xfrm>
          <a:prstGeom prst="rect">
            <a:avLst/>
          </a:prstGeom>
          <a:noFill/>
        </p:spPr>
        <p:txBody>
          <a:bodyPr wrap="square" rtlCol="0">
            <a:spAutoFit/>
          </a:bodyPr>
          <a:lstStyle/>
          <a:p>
            <a:pPr marL="0" algn="r" defTabSz="914400" rtl="1" eaLnBrk="1" latinLnBrk="0" hangingPunct="1"/>
            <a:r>
              <a:rPr lang="en-US" sz="4000" b="1" dirty="0">
                <a:solidFill>
                  <a:schemeClr val="bg1"/>
                </a:solidFill>
                <a:latin typeface="Helvetica" pitchFamily="2" charset="0"/>
                <a:ea typeface="AppleMyungjo" pitchFamily="2" charset="-127"/>
                <a:cs typeface="PF Din Text Universal Medium" panose="02000506020000020004" pitchFamily="2" charset="0"/>
              </a:rPr>
              <a:t>Final writing: Homework</a:t>
            </a:r>
            <a:r>
              <a:rPr lang="en-US" sz="2000" b="1" dirty="0">
                <a:solidFill>
                  <a:schemeClr val="bg1"/>
                </a:solidFill>
                <a:latin typeface="Helvetica" pitchFamily="2" charset="0"/>
                <a:ea typeface="AppleMyungjo" pitchFamily="2" charset="-127"/>
                <a:cs typeface="PF Din Text Universal Medium" panose="02000506020000020004" pitchFamily="2" charset="0"/>
              </a:rPr>
              <a:t> </a:t>
            </a:r>
          </a:p>
        </p:txBody>
      </p:sp>
    </p:spTree>
    <p:extLst>
      <p:ext uri="{BB962C8B-B14F-4D97-AF65-F5344CB8AC3E}">
        <p14:creationId xmlns:p14="http://schemas.microsoft.com/office/powerpoint/2010/main" val="149545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85569F-A848-4640-9DFC-9F9B5C633812}"/>
              </a:ext>
            </a:extLst>
          </p:cNvPr>
          <p:cNvSpPr>
            <a:spLocks noGrp="1"/>
          </p:cNvSpPr>
          <p:nvPr>
            <p:ph type="title"/>
          </p:nvPr>
        </p:nvSpPr>
        <p:spPr>
          <a:xfrm>
            <a:off x="685801" y="609600"/>
            <a:ext cx="2514599" cy="1456267"/>
          </a:xfrm>
        </p:spPr>
        <p:txBody>
          <a:bodyPr/>
          <a:lstStyle/>
          <a:p>
            <a:r>
              <a:rPr lang="en-US" dirty="0">
                <a:solidFill>
                  <a:srgbClr val="CCCCFF"/>
                </a:solidFill>
              </a:rPr>
              <a:t>Objectives </a:t>
            </a:r>
          </a:p>
        </p:txBody>
      </p:sp>
      <p:sp>
        <p:nvSpPr>
          <p:cNvPr id="3" name="Content Placeholder 2">
            <a:extLst>
              <a:ext uri="{FF2B5EF4-FFF2-40B4-BE49-F238E27FC236}">
                <a16:creationId xmlns:a16="http://schemas.microsoft.com/office/drawing/2014/main" xmlns="" id="{CF1E6080-BE50-42C5-994F-ECA7D28110A2}"/>
              </a:ext>
            </a:extLst>
          </p:cNvPr>
          <p:cNvSpPr>
            <a:spLocks noGrp="1"/>
          </p:cNvSpPr>
          <p:nvPr>
            <p:ph idx="1"/>
          </p:nvPr>
        </p:nvSpPr>
        <p:spPr>
          <a:xfrm>
            <a:off x="198784" y="1620080"/>
            <a:ext cx="7106477" cy="2753138"/>
          </a:xfrm>
        </p:spPr>
        <p:txBody>
          <a:bodyPr>
            <a:normAutofit/>
          </a:bodyPr>
          <a:lstStyle/>
          <a:p>
            <a:pPr marL="0" indent="0">
              <a:buNone/>
            </a:pPr>
            <a:r>
              <a:rPr lang="en-US" sz="3600" dirty="0" smtClean="0">
                <a:solidFill>
                  <a:srgbClr val="FFFF00"/>
                </a:solidFill>
              </a:rPr>
              <a:t>1- Reading</a:t>
            </a:r>
            <a:r>
              <a:rPr lang="en-US" sz="3600" dirty="0">
                <a:solidFill>
                  <a:srgbClr val="FFFF00"/>
                </a:solidFill>
              </a:rPr>
              <a:t>:</a:t>
            </a:r>
          </a:p>
          <a:p>
            <a:pPr marL="0" indent="0">
              <a:buNone/>
            </a:pPr>
            <a:r>
              <a:rPr lang="en-US" sz="3600" dirty="0" smtClean="0">
                <a:solidFill>
                  <a:srgbClr val="FFFF00"/>
                </a:solidFill>
              </a:rPr>
              <a:t>- Identifying </a:t>
            </a:r>
            <a:r>
              <a:rPr lang="en-US" sz="3600" dirty="0">
                <a:solidFill>
                  <a:srgbClr val="FFFF00"/>
                </a:solidFill>
              </a:rPr>
              <a:t>the main idea of a text</a:t>
            </a:r>
          </a:p>
          <a:p>
            <a:pPr marL="0" indent="0">
              <a:buNone/>
            </a:pPr>
            <a:r>
              <a:rPr lang="en-US" sz="3600" dirty="0" smtClean="0">
                <a:solidFill>
                  <a:srgbClr val="FFFF00"/>
                </a:solidFill>
              </a:rPr>
              <a:t>- Completing </a:t>
            </a:r>
            <a:r>
              <a:rPr lang="en-US" sz="3600" dirty="0">
                <a:solidFill>
                  <a:srgbClr val="FFFF00"/>
                </a:solidFill>
              </a:rPr>
              <a:t>missing parts of a </a:t>
            </a:r>
            <a:r>
              <a:rPr lang="en-US" sz="3600" dirty="0" smtClean="0">
                <a:solidFill>
                  <a:srgbClr val="FFFF00"/>
                </a:solidFill>
              </a:rPr>
              <a:t>text</a:t>
            </a:r>
            <a:endParaRPr lang="en-US" sz="3600" dirty="0">
              <a:solidFill>
                <a:srgbClr val="FFFF00"/>
              </a:solidFill>
            </a:endParaRPr>
          </a:p>
        </p:txBody>
      </p:sp>
      <p:pic>
        <p:nvPicPr>
          <p:cNvPr id="4098" name="Picture 2" descr="The 12 Most Impactful Books to Read in 2018 | Inc.com">
            <a:extLst>
              <a:ext uri="{FF2B5EF4-FFF2-40B4-BE49-F238E27FC236}">
                <a16:creationId xmlns:a16="http://schemas.microsoft.com/office/drawing/2014/main" xmlns="" id="{54B0C25B-5F8B-414C-97D6-2EE63E94B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0243" y="137491"/>
            <a:ext cx="4516507" cy="25292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5 ways to read free books online - Books - The Jakarta Post">
            <a:extLst>
              <a:ext uri="{FF2B5EF4-FFF2-40B4-BE49-F238E27FC236}">
                <a16:creationId xmlns:a16="http://schemas.microsoft.com/office/drawing/2014/main" xmlns="" id="{2D67AA6C-236D-4055-BC8C-AA4AA7DE2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0243" y="3909971"/>
            <a:ext cx="4516507" cy="270990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xmlns="" id="{CF1E6080-BE50-42C5-994F-ECA7D28110A2}"/>
              </a:ext>
            </a:extLst>
          </p:cNvPr>
          <p:cNvSpPr txBox="1">
            <a:spLocks/>
          </p:cNvSpPr>
          <p:nvPr/>
        </p:nvSpPr>
        <p:spPr>
          <a:xfrm>
            <a:off x="142462" y="3760801"/>
            <a:ext cx="7106477" cy="300824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3600" dirty="0" smtClean="0"/>
              <a:t>2- Language </a:t>
            </a:r>
            <a:r>
              <a:rPr lang="en-US" sz="3600" dirty="0"/>
              <a:t>focus:</a:t>
            </a:r>
          </a:p>
          <a:p>
            <a:pPr marL="0" indent="0">
              <a:buNone/>
            </a:pPr>
            <a:r>
              <a:rPr lang="en-US" sz="3600" dirty="0" smtClean="0"/>
              <a:t>-Expressing </a:t>
            </a:r>
            <a:r>
              <a:rPr lang="en-US" sz="3600" dirty="0"/>
              <a:t>opinions and supporting them with evidence</a:t>
            </a:r>
          </a:p>
        </p:txBody>
      </p:sp>
    </p:spTree>
    <p:extLst>
      <p:ext uri="{BB962C8B-B14F-4D97-AF65-F5344CB8AC3E}">
        <p14:creationId xmlns:p14="http://schemas.microsoft.com/office/powerpoint/2010/main" val="361508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wipe(down)">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4100"/>
                                        </p:tgtEl>
                                        <p:attrNameLst>
                                          <p:attrName>style.visibility</p:attrName>
                                        </p:attrNameLst>
                                      </p:cBhvr>
                                      <p:to>
                                        <p:strVal val="visible"/>
                                      </p:to>
                                    </p:set>
                                    <p:animEffect transition="in" filter="circle(in)">
                                      <p:cBhvr>
                                        <p:cTn id="40" dur="2000"/>
                                        <p:tgtEl>
                                          <p:spTgt spid="410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fade">
                                      <p:cBhvr>
                                        <p:cTn id="45" dur="1000"/>
                                        <p:tgtEl>
                                          <p:spTgt spid="6">
                                            <p:txEl>
                                              <p:pRg st="0" end="0"/>
                                            </p:txEl>
                                          </p:spTgt>
                                        </p:tgtEl>
                                      </p:cBhvr>
                                    </p:animEffect>
                                    <p:anim calcmode="lin" valueType="num">
                                      <p:cBhvr>
                                        <p:cTn id="4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
                                            <p:txEl>
                                              <p:pRg st="1" end="1"/>
                                            </p:txEl>
                                          </p:spTgt>
                                        </p:tgtEl>
                                        <p:attrNameLst>
                                          <p:attrName>style.visibility</p:attrName>
                                        </p:attrNameLst>
                                      </p:cBhvr>
                                      <p:to>
                                        <p:strVal val="visible"/>
                                      </p:to>
                                    </p:set>
                                    <p:animEffect transition="in" filter="fade">
                                      <p:cBhvr>
                                        <p:cTn id="52" dur="1000"/>
                                        <p:tgtEl>
                                          <p:spTgt spid="6">
                                            <p:txEl>
                                              <p:pRg st="1" end="1"/>
                                            </p:txEl>
                                          </p:spTgt>
                                        </p:tgtEl>
                                      </p:cBhvr>
                                    </p:animEffect>
                                    <p:anim calcmode="lin" valueType="num">
                                      <p:cBhvr>
                                        <p:cTn id="5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EC7829-69D0-41A8-BC76-4E2A774DCF63}"/>
              </a:ext>
            </a:extLst>
          </p:cNvPr>
          <p:cNvSpPr>
            <a:spLocks noGrp="1"/>
          </p:cNvSpPr>
          <p:nvPr>
            <p:ph type="title"/>
          </p:nvPr>
        </p:nvSpPr>
        <p:spPr/>
        <p:txBody>
          <a:bodyPr>
            <a:normAutofit fontScale="90000"/>
          </a:bodyPr>
          <a:lstStyle/>
          <a:p>
            <a:r>
              <a:rPr lang="en-US" u="sng" dirty="0"/>
              <a:t>Homework  </a:t>
            </a:r>
            <a:r>
              <a:rPr lang="en-US" dirty="0"/>
              <a:t/>
            </a:r>
            <a:br>
              <a:rPr lang="en-US" dirty="0"/>
            </a:br>
            <a:r>
              <a:rPr lang="en-US" sz="2700" dirty="0"/>
              <a:t>You should now be ready to go ahead and write your final blog posts. Make sure you have listened to and taken onboard the suggestions from your partner before you write. </a:t>
            </a:r>
          </a:p>
        </p:txBody>
      </p:sp>
      <p:sp>
        <p:nvSpPr>
          <p:cNvPr id="3" name="Content Placeholder 2">
            <a:extLst>
              <a:ext uri="{FF2B5EF4-FFF2-40B4-BE49-F238E27FC236}">
                <a16:creationId xmlns="" xmlns:a16="http://schemas.microsoft.com/office/drawing/2014/main" id="{03572027-FDA6-40BB-BC40-30A5E64DD7D0}"/>
              </a:ext>
            </a:extLst>
          </p:cNvPr>
          <p:cNvSpPr>
            <a:spLocks noGrp="1"/>
          </p:cNvSpPr>
          <p:nvPr>
            <p:ph sz="half" idx="1"/>
          </p:nvPr>
        </p:nvSpPr>
        <p:spPr>
          <a:xfrm>
            <a:off x="838200" y="1825625"/>
            <a:ext cx="5181600" cy="3778762"/>
          </a:xfrm>
          <a:solidFill>
            <a:schemeClr val="accent6">
              <a:lumMod val="40000"/>
              <a:lumOff val="60000"/>
            </a:schemeClr>
          </a:solidFill>
        </p:spPr>
        <p:txBody>
          <a:bodyPr>
            <a:normAutofit/>
          </a:bodyPr>
          <a:lstStyle/>
          <a:p>
            <a:pPr marL="0" indent="0">
              <a:buNone/>
            </a:pPr>
            <a:r>
              <a:rPr lang="en-US" sz="4000" dirty="0"/>
              <a:t>The Joys of Multitasking</a:t>
            </a:r>
          </a:p>
        </p:txBody>
      </p:sp>
      <p:sp>
        <p:nvSpPr>
          <p:cNvPr id="4" name="Content Placeholder 3">
            <a:extLst>
              <a:ext uri="{FF2B5EF4-FFF2-40B4-BE49-F238E27FC236}">
                <a16:creationId xmlns="" xmlns:a16="http://schemas.microsoft.com/office/drawing/2014/main" id="{C0339B2D-1A8F-4134-998F-ABB281BE17C0}"/>
              </a:ext>
            </a:extLst>
          </p:cNvPr>
          <p:cNvSpPr>
            <a:spLocks noGrp="1"/>
          </p:cNvSpPr>
          <p:nvPr>
            <p:ph sz="half" idx="2"/>
          </p:nvPr>
        </p:nvSpPr>
        <p:spPr>
          <a:xfrm>
            <a:off x="6172199" y="1825625"/>
            <a:ext cx="5391443" cy="3778762"/>
          </a:xfrm>
          <a:solidFill>
            <a:schemeClr val="accent5">
              <a:lumMod val="40000"/>
              <a:lumOff val="60000"/>
            </a:schemeClr>
          </a:solidFill>
        </p:spPr>
        <p:txBody>
          <a:bodyPr>
            <a:normAutofit/>
          </a:bodyPr>
          <a:lstStyle/>
          <a:p>
            <a:pPr marL="0" indent="0">
              <a:buNone/>
            </a:pPr>
            <a:r>
              <a:rPr lang="en-US" sz="3600" dirty="0"/>
              <a:t>The Dangers of Multitasking</a:t>
            </a:r>
          </a:p>
        </p:txBody>
      </p:sp>
      <p:pic>
        <p:nvPicPr>
          <p:cNvPr id="5" name="Picture 4">
            <a:extLst>
              <a:ext uri="{FF2B5EF4-FFF2-40B4-BE49-F238E27FC236}">
                <a16:creationId xmlns="" xmlns:a16="http://schemas.microsoft.com/office/drawing/2014/main" id="{B6F95788-C10C-4293-BE54-19A7C22EB2E9}"/>
              </a:ext>
            </a:extLst>
          </p:cNvPr>
          <p:cNvPicPr>
            <a:picLocks noChangeAspect="1"/>
          </p:cNvPicPr>
          <p:nvPr/>
        </p:nvPicPr>
        <p:blipFill>
          <a:blip r:embed="rId2"/>
          <a:stretch>
            <a:fillRect/>
          </a:stretch>
        </p:blipFill>
        <p:spPr>
          <a:xfrm>
            <a:off x="2490787" y="2965174"/>
            <a:ext cx="1876425" cy="2438400"/>
          </a:xfrm>
          <a:prstGeom prst="rect">
            <a:avLst/>
          </a:prstGeom>
        </p:spPr>
      </p:pic>
      <p:pic>
        <p:nvPicPr>
          <p:cNvPr id="6" name="Picture 5">
            <a:extLst>
              <a:ext uri="{FF2B5EF4-FFF2-40B4-BE49-F238E27FC236}">
                <a16:creationId xmlns="" xmlns:a16="http://schemas.microsoft.com/office/drawing/2014/main" id="{4BB1FD64-2525-4110-98C4-2701407C5732}"/>
              </a:ext>
            </a:extLst>
          </p:cNvPr>
          <p:cNvPicPr>
            <a:picLocks noChangeAspect="1"/>
          </p:cNvPicPr>
          <p:nvPr/>
        </p:nvPicPr>
        <p:blipFill>
          <a:blip r:embed="rId3"/>
          <a:stretch>
            <a:fillRect/>
          </a:stretch>
        </p:blipFill>
        <p:spPr>
          <a:xfrm>
            <a:off x="6515944" y="2391305"/>
            <a:ext cx="4689728" cy="3073054"/>
          </a:xfrm>
          <a:prstGeom prst="rect">
            <a:avLst/>
          </a:prstGeom>
        </p:spPr>
      </p:pic>
      <p:sp>
        <p:nvSpPr>
          <p:cNvPr id="7" name="TextBox 6">
            <a:extLst>
              <a:ext uri="{FF2B5EF4-FFF2-40B4-BE49-F238E27FC236}">
                <a16:creationId xmlns="" xmlns:a16="http://schemas.microsoft.com/office/drawing/2014/main" id="{3CEBE035-6B63-4D04-BCD7-67EDFCA9F51F}"/>
              </a:ext>
            </a:extLst>
          </p:cNvPr>
          <p:cNvSpPr txBox="1"/>
          <p:nvPr/>
        </p:nvSpPr>
        <p:spPr>
          <a:xfrm>
            <a:off x="616520" y="5543607"/>
            <a:ext cx="11111358" cy="1200329"/>
          </a:xfrm>
          <a:prstGeom prst="rect">
            <a:avLst/>
          </a:prstGeom>
          <a:solidFill>
            <a:schemeClr val="accent2">
              <a:lumMod val="40000"/>
              <a:lumOff val="60000"/>
            </a:schemeClr>
          </a:solidFill>
        </p:spPr>
        <p:txBody>
          <a:bodyPr wrap="square" rtlCol="0">
            <a:spAutoFit/>
          </a:bodyPr>
          <a:lstStyle/>
          <a:p>
            <a:r>
              <a:rPr lang="en-US" sz="2400" dirty="0"/>
              <a:t>Upload your final work to your personal folder in Teams. You have one week to complete this task, so give it your best shot! You can submit this as a PowerPoint with pictures to make it look more authentic. </a:t>
            </a:r>
          </a:p>
        </p:txBody>
      </p:sp>
    </p:spTree>
    <p:extLst>
      <p:ext uri="{BB962C8B-B14F-4D97-AF65-F5344CB8AC3E}">
        <p14:creationId xmlns:p14="http://schemas.microsoft.com/office/powerpoint/2010/main" val="30976925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417D727-4170-7C4F-863D-D86D60313E41}"/>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 xmlns:a16="http://schemas.microsoft.com/office/drawing/2014/main" id="{C26D24D8-0CB8-9644-B33D-ADD2721080CA}"/>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A09A56E5-FECE-9E40-AD2B-440B230E3F18}"/>
              </a:ext>
            </a:extLst>
          </p:cNvPr>
          <p:cNvSpPr txBox="1"/>
          <p:nvPr/>
        </p:nvSpPr>
        <p:spPr>
          <a:xfrm>
            <a:off x="8725024" y="5233669"/>
            <a:ext cx="3103054" cy="707886"/>
          </a:xfrm>
          <a:prstGeom prst="rect">
            <a:avLst/>
          </a:prstGeom>
          <a:noFill/>
        </p:spPr>
        <p:txBody>
          <a:bodyPr wrap="square" rtlCol="0">
            <a:spAutoFit/>
          </a:bodyPr>
          <a:lstStyle/>
          <a:p>
            <a:pPr marL="0" algn="r" defTabSz="914400" rtl="1" eaLnBrk="1" latinLnBrk="0" hangingPunct="1"/>
            <a:r>
              <a:rPr lang="en-US" sz="4000" b="1" dirty="0">
                <a:solidFill>
                  <a:schemeClr val="tx1">
                    <a:lumMod val="65000"/>
                    <a:lumOff val="35000"/>
                  </a:schemeClr>
                </a:solidFill>
                <a:latin typeface="Helvetica" pitchFamily="2" charset="0"/>
                <a:ea typeface="AppleMyungjo" pitchFamily="2" charset="-127"/>
                <a:cs typeface="PF Din Text Universal Medium" panose="02000506020000020004" pitchFamily="2" charset="0"/>
              </a:rPr>
              <a:t>Plenary </a:t>
            </a:r>
          </a:p>
        </p:txBody>
      </p:sp>
    </p:spTree>
    <p:extLst>
      <p:ext uri="{BB962C8B-B14F-4D97-AF65-F5344CB8AC3E}">
        <p14:creationId xmlns:p14="http://schemas.microsoft.com/office/powerpoint/2010/main" val="11549529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40464B4-AB91-284B-9470-71B9E75E83E7}"/>
              </a:ext>
            </a:extLst>
          </p:cNvPr>
          <p:cNvPicPr>
            <a:picLocks noChangeAspect="1"/>
          </p:cNvPicPr>
          <p:nvPr/>
        </p:nvPicPr>
        <p:blipFill>
          <a:blip r:embed="rId2"/>
          <a:stretch>
            <a:fillRect/>
          </a:stretch>
        </p:blipFill>
        <p:spPr>
          <a:xfrm>
            <a:off x="0" y="1905000"/>
            <a:ext cx="12192000" cy="4953000"/>
          </a:xfrm>
          <a:prstGeom prst="rect">
            <a:avLst/>
          </a:prstGeom>
        </p:spPr>
      </p:pic>
      <p:sp>
        <p:nvSpPr>
          <p:cNvPr id="2" name="Title 1">
            <a:extLst>
              <a:ext uri="{FF2B5EF4-FFF2-40B4-BE49-F238E27FC236}">
                <a16:creationId xmlns="" xmlns:a16="http://schemas.microsoft.com/office/drawing/2014/main" id="{83BF43F5-3BC4-44B6-A33C-F6CC2553B909}"/>
              </a:ext>
            </a:extLst>
          </p:cNvPr>
          <p:cNvSpPr>
            <a:spLocks noGrp="1"/>
          </p:cNvSpPr>
          <p:nvPr>
            <p:ph type="title"/>
          </p:nvPr>
        </p:nvSpPr>
        <p:spPr>
          <a:xfrm>
            <a:off x="839788" y="457200"/>
            <a:ext cx="3932237" cy="780757"/>
          </a:xfrm>
        </p:spPr>
        <p:txBody>
          <a:bodyPr/>
          <a:lstStyle/>
          <a:p>
            <a:r>
              <a:rPr lang="en-US" dirty="0"/>
              <a:t>Exit Ticket</a:t>
            </a:r>
          </a:p>
        </p:txBody>
      </p:sp>
      <p:sp>
        <p:nvSpPr>
          <p:cNvPr id="4" name="Content Placeholder 3">
            <a:extLst>
              <a:ext uri="{FF2B5EF4-FFF2-40B4-BE49-F238E27FC236}">
                <a16:creationId xmlns="" xmlns:a16="http://schemas.microsoft.com/office/drawing/2014/main" id="{09D4C39F-AD17-443E-A67E-21DD3C88FA0D}"/>
              </a:ext>
            </a:extLst>
          </p:cNvPr>
          <p:cNvSpPr>
            <a:spLocks noGrp="1"/>
          </p:cNvSpPr>
          <p:nvPr>
            <p:ph idx="1"/>
          </p:nvPr>
        </p:nvSpPr>
        <p:spPr/>
        <p:txBody>
          <a:bodyPr/>
          <a:lstStyle/>
          <a:p>
            <a:r>
              <a:rPr lang="en-US" dirty="0"/>
              <a:t>Tell me what you learned today! Leave me a message in the chat box.</a:t>
            </a:r>
          </a:p>
        </p:txBody>
      </p:sp>
      <p:sp>
        <p:nvSpPr>
          <p:cNvPr id="5" name="Text Placeholder 4">
            <a:extLst>
              <a:ext uri="{FF2B5EF4-FFF2-40B4-BE49-F238E27FC236}">
                <a16:creationId xmlns="" xmlns:a16="http://schemas.microsoft.com/office/drawing/2014/main" id="{63EAF118-1E06-431F-B4D9-246631A58FE9}"/>
              </a:ext>
            </a:extLst>
          </p:cNvPr>
          <p:cNvSpPr>
            <a:spLocks noGrp="1"/>
          </p:cNvSpPr>
          <p:nvPr>
            <p:ph type="body" sz="half" idx="2"/>
          </p:nvPr>
        </p:nvSpPr>
        <p:spPr>
          <a:xfrm>
            <a:off x="836612" y="4902245"/>
            <a:ext cx="4646612" cy="2028438"/>
          </a:xfrm>
          <a:solidFill>
            <a:schemeClr val="accent2">
              <a:lumMod val="60000"/>
              <a:lumOff val="40000"/>
            </a:schemeClr>
          </a:solidFill>
        </p:spPr>
        <p:txBody>
          <a:bodyPr>
            <a:noAutofit/>
          </a:bodyPr>
          <a:lstStyle/>
          <a:p>
            <a:r>
              <a:rPr lang="en-US" sz="2400" dirty="0"/>
              <a:t>Don’t forget: You have 1 week to complete your blogs. Upload your work to your folder in Teams, clearly labelled with the title of your blog post</a:t>
            </a:r>
          </a:p>
        </p:txBody>
      </p:sp>
      <p:pic>
        <p:nvPicPr>
          <p:cNvPr id="6" name="Picture 5">
            <a:extLst>
              <a:ext uri="{FF2B5EF4-FFF2-40B4-BE49-F238E27FC236}">
                <a16:creationId xmlns="" xmlns:a16="http://schemas.microsoft.com/office/drawing/2014/main" id="{CE4D8B64-605F-4177-B6B9-8FC43090DC39}"/>
              </a:ext>
            </a:extLst>
          </p:cNvPr>
          <p:cNvPicPr>
            <a:picLocks noChangeAspect="1"/>
          </p:cNvPicPr>
          <p:nvPr/>
        </p:nvPicPr>
        <p:blipFill>
          <a:blip r:embed="rId3"/>
          <a:stretch>
            <a:fillRect/>
          </a:stretch>
        </p:blipFill>
        <p:spPr>
          <a:xfrm>
            <a:off x="6323806" y="1905000"/>
            <a:ext cx="4191000" cy="4191000"/>
          </a:xfrm>
          <a:prstGeom prst="rect">
            <a:avLst/>
          </a:prstGeom>
        </p:spPr>
      </p:pic>
      <p:pic>
        <p:nvPicPr>
          <p:cNvPr id="7" name="Picture 6">
            <a:extLst>
              <a:ext uri="{FF2B5EF4-FFF2-40B4-BE49-F238E27FC236}">
                <a16:creationId xmlns="" xmlns:a16="http://schemas.microsoft.com/office/drawing/2014/main" id="{881633B2-07F7-4288-B0FE-4587F1F7C30B}"/>
              </a:ext>
            </a:extLst>
          </p:cNvPr>
          <p:cNvPicPr>
            <a:picLocks noChangeAspect="1"/>
          </p:cNvPicPr>
          <p:nvPr/>
        </p:nvPicPr>
        <p:blipFill>
          <a:blip r:embed="rId4"/>
          <a:stretch>
            <a:fillRect/>
          </a:stretch>
        </p:blipFill>
        <p:spPr>
          <a:xfrm>
            <a:off x="504466" y="1832317"/>
            <a:ext cx="4602879" cy="2840982"/>
          </a:xfrm>
          <a:prstGeom prst="rect">
            <a:avLst/>
          </a:prstGeom>
        </p:spPr>
      </p:pic>
    </p:spTree>
    <p:extLst>
      <p:ext uri="{BB962C8B-B14F-4D97-AF65-F5344CB8AC3E}">
        <p14:creationId xmlns:p14="http://schemas.microsoft.com/office/powerpoint/2010/main" val="3892928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50D185-68AE-4066-B4D4-440A9DF68E4F}"/>
              </a:ext>
            </a:extLst>
          </p:cNvPr>
          <p:cNvSpPr>
            <a:spLocks noGrp="1"/>
          </p:cNvSpPr>
          <p:nvPr>
            <p:ph type="title"/>
          </p:nvPr>
        </p:nvSpPr>
        <p:spPr/>
        <p:txBody>
          <a:bodyPr>
            <a:normAutofit fontScale="90000"/>
          </a:bodyPr>
          <a:lstStyle/>
          <a:p>
            <a:r>
              <a:rPr lang="en-US" dirty="0"/>
              <a:t>Breakout Teams: 5 minutes (someone take notes)</a:t>
            </a:r>
            <a:br>
              <a:rPr lang="en-US" dirty="0"/>
            </a:br>
            <a:r>
              <a:rPr lang="en-US" sz="2700" dirty="0">
                <a:solidFill>
                  <a:srgbClr val="FFFF00"/>
                </a:solidFill>
              </a:rPr>
              <a:t>get into your groups and discuss the following questions. We will share ideas as a class when you’re done</a:t>
            </a:r>
            <a:r>
              <a:rPr lang="en-US" dirty="0">
                <a:solidFill>
                  <a:srgbClr val="FFFF00"/>
                </a:solidFill>
              </a:rPr>
              <a:t>. </a:t>
            </a:r>
          </a:p>
        </p:txBody>
      </p:sp>
      <p:pic>
        <p:nvPicPr>
          <p:cNvPr id="5" name="Picture 4">
            <a:extLst>
              <a:ext uri="{FF2B5EF4-FFF2-40B4-BE49-F238E27FC236}">
                <a16:creationId xmlns="" xmlns:a16="http://schemas.microsoft.com/office/drawing/2014/main" id="{0DC80913-6C6C-4F15-A38D-F408253DFC58}"/>
              </a:ext>
            </a:extLst>
          </p:cNvPr>
          <p:cNvPicPr>
            <a:picLocks noChangeAspect="1"/>
          </p:cNvPicPr>
          <p:nvPr/>
        </p:nvPicPr>
        <p:blipFill>
          <a:blip r:embed="rId2"/>
          <a:stretch>
            <a:fillRect/>
          </a:stretch>
        </p:blipFill>
        <p:spPr>
          <a:xfrm>
            <a:off x="659517" y="2206487"/>
            <a:ext cx="10670623" cy="2441942"/>
          </a:xfrm>
          <a:prstGeom prst="rect">
            <a:avLst/>
          </a:prstGeom>
        </p:spPr>
      </p:pic>
      <p:pic>
        <p:nvPicPr>
          <p:cNvPr id="7" name="Picture 6">
            <a:extLst>
              <a:ext uri="{FF2B5EF4-FFF2-40B4-BE49-F238E27FC236}">
                <a16:creationId xmlns="" xmlns:a16="http://schemas.microsoft.com/office/drawing/2014/main" id="{C704039A-4BDA-47D6-A881-8D9FC79AD08B}"/>
              </a:ext>
            </a:extLst>
          </p:cNvPr>
          <p:cNvPicPr>
            <a:picLocks noChangeAspect="1"/>
          </p:cNvPicPr>
          <p:nvPr/>
        </p:nvPicPr>
        <p:blipFill rotWithShape="1">
          <a:blip r:embed="rId3"/>
          <a:srcRect l="3669" t="20554" r="3750" b="15652"/>
          <a:stretch/>
        </p:blipFill>
        <p:spPr>
          <a:xfrm>
            <a:off x="659518" y="4648429"/>
            <a:ext cx="10670623" cy="1991522"/>
          </a:xfrm>
          <a:prstGeom prst="rect">
            <a:avLst/>
          </a:prstGeom>
        </p:spPr>
      </p:pic>
    </p:spTree>
    <p:extLst>
      <p:ext uri="{BB962C8B-B14F-4D97-AF65-F5344CB8AC3E}">
        <p14:creationId xmlns:p14="http://schemas.microsoft.com/office/powerpoint/2010/main" val="2980742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9322E1-4D61-4BBA-A4E8-23AB22718557}"/>
              </a:ext>
            </a:extLst>
          </p:cNvPr>
          <p:cNvSpPr>
            <a:spLocks noGrp="1"/>
          </p:cNvSpPr>
          <p:nvPr>
            <p:ph type="title"/>
          </p:nvPr>
        </p:nvSpPr>
        <p:spPr/>
        <p:txBody>
          <a:bodyPr/>
          <a:lstStyle/>
          <a:p>
            <a:endParaRPr lang="en-US"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4045" y="326298"/>
            <a:ext cx="10375604" cy="1038370"/>
          </a:xfr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53" y="1358357"/>
            <a:ext cx="10345595" cy="2829320"/>
          </a:xfrm>
          <a:prstGeom prst="rect">
            <a:avLst/>
          </a:prstGeom>
        </p:spPr>
      </p:pic>
      <p:sp>
        <p:nvSpPr>
          <p:cNvPr id="8" name="TextBox 7">
            <a:extLst>
              <a:ext uri="{FF2B5EF4-FFF2-40B4-BE49-F238E27FC236}">
                <a16:creationId xmlns="" xmlns:a16="http://schemas.microsoft.com/office/drawing/2014/main" id="{A8FCB0AD-D4E4-4621-B4ED-169EFB3E5ED7}"/>
              </a:ext>
            </a:extLst>
          </p:cNvPr>
          <p:cNvSpPr txBox="1"/>
          <p:nvPr/>
        </p:nvSpPr>
        <p:spPr>
          <a:xfrm>
            <a:off x="89451" y="4187677"/>
            <a:ext cx="12102547" cy="2585323"/>
          </a:xfrm>
          <a:prstGeom prst="rect">
            <a:avLst/>
          </a:prstGeom>
          <a:solidFill>
            <a:schemeClr val="accent2">
              <a:lumMod val="20000"/>
              <a:lumOff val="80000"/>
            </a:schemeClr>
          </a:solidFill>
        </p:spPr>
        <p:txBody>
          <a:bodyPr wrap="square" rtlCol="0">
            <a:spAutoFit/>
          </a:bodyPr>
          <a:lstStyle/>
          <a:p>
            <a:r>
              <a:rPr lang="en-US" sz="2400" b="1" dirty="0">
                <a:solidFill>
                  <a:srgbClr val="C00000"/>
                </a:solidFill>
              </a:rPr>
              <a:t>Strategy</a:t>
            </a:r>
          </a:p>
          <a:p>
            <a:pPr marL="342900" indent="-342900">
              <a:buFont typeface="Arial" panose="020B0604020202020204" pitchFamily="34" charset="0"/>
              <a:buChar char="•"/>
            </a:pPr>
            <a:r>
              <a:rPr lang="en-US" sz="2400" dirty="0">
                <a:solidFill>
                  <a:srgbClr val="C00000"/>
                </a:solidFill>
              </a:rPr>
              <a:t>Skim the text</a:t>
            </a:r>
          </a:p>
          <a:p>
            <a:pPr marL="342900" indent="-342900">
              <a:buFont typeface="Arial" panose="020B0604020202020204" pitchFamily="34" charset="0"/>
              <a:buChar char="•"/>
            </a:pPr>
            <a:r>
              <a:rPr lang="en-US" sz="2400" dirty="0">
                <a:solidFill>
                  <a:srgbClr val="C00000"/>
                </a:solidFill>
              </a:rPr>
              <a:t>Read the sentences</a:t>
            </a:r>
          </a:p>
          <a:p>
            <a:pPr marL="342900" indent="-342900">
              <a:buFont typeface="Arial" panose="020B0604020202020204" pitchFamily="34" charset="0"/>
              <a:buChar char="•"/>
            </a:pPr>
            <a:r>
              <a:rPr lang="en-US" sz="2400" dirty="0">
                <a:solidFill>
                  <a:srgbClr val="C00000"/>
                </a:solidFill>
              </a:rPr>
              <a:t>Go back to the text and read around the missing parts</a:t>
            </a:r>
          </a:p>
          <a:p>
            <a:pPr marL="342900" indent="-342900">
              <a:buFont typeface="Arial" panose="020B0604020202020204" pitchFamily="34" charset="0"/>
              <a:buChar char="•"/>
            </a:pPr>
            <a:r>
              <a:rPr lang="en-US" sz="2400" dirty="0">
                <a:solidFill>
                  <a:srgbClr val="C00000"/>
                </a:solidFill>
              </a:rPr>
              <a:t>Ascertain the main idea of that section and find the sentence which fits the best</a:t>
            </a:r>
          </a:p>
          <a:p>
            <a:pPr marL="342900" indent="-342900">
              <a:buFont typeface="Arial" panose="020B0604020202020204" pitchFamily="34" charset="0"/>
              <a:buChar char="•"/>
            </a:pPr>
            <a:r>
              <a:rPr lang="en-US" sz="2400" dirty="0">
                <a:solidFill>
                  <a:srgbClr val="C00000"/>
                </a:solidFill>
              </a:rPr>
              <a:t>Make sure you read the completed text when you are done to check it makes sense. </a:t>
            </a:r>
          </a:p>
          <a:p>
            <a:endParaRPr lang="en-US" dirty="0"/>
          </a:p>
        </p:txBody>
      </p:sp>
    </p:spTree>
    <p:extLst>
      <p:ext uri="{BB962C8B-B14F-4D97-AF65-F5344CB8AC3E}">
        <p14:creationId xmlns:p14="http://schemas.microsoft.com/office/powerpoint/2010/main" val="514453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470" y="0"/>
            <a:ext cx="11743068" cy="5296983"/>
          </a:xfrm>
        </p:spPr>
      </p:pic>
      <p:sp>
        <p:nvSpPr>
          <p:cNvPr id="2" name="TextBox 1"/>
          <p:cNvSpPr txBox="1"/>
          <p:nvPr/>
        </p:nvSpPr>
        <p:spPr>
          <a:xfrm>
            <a:off x="2932039" y="1426769"/>
            <a:ext cx="551622" cy="461665"/>
          </a:xfrm>
          <a:prstGeom prst="rect">
            <a:avLst/>
          </a:prstGeom>
          <a:noFill/>
        </p:spPr>
        <p:txBody>
          <a:bodyPr wrap="square" rtlCol="0">
            <a:spAutoFit/>
          </a:bodyPr>
          <a:lstStyle/>
          <a:p>
            <a:r>
              <a:rPr lang="en-US" sz="2400" b="1" dirty="0">
                <a:solidFill>
                  <a:srgbClr val="FF0000"/>
                </a:solidFill>
              </a:rPr>
              <a:t>C</a:t>
            </a:r>
          </a:p>
        </p:txBody>
      </p:sp>
      <p:sp>
        <p:nvSpPr>
          <p:cNvPr id="7" name="TextBox 6"/>
          <p:cNvSpPr txBox="1"/>
          <p:nvPr/>
        </p:nvSpPr>
        <p:spPr>
          <a:xfrm>
            <a:off x="2808628" y="2269434"/>
            <a:ext cx="551622" cy="461665"/>
          </a:xfrm>
          <a:prstGeom prst="rect">
            <a:avLst/>
          </a:prstGeom>
          <a:noFill/>
        </p:spPr>
        <p:txBody>
          <a:bodyPr wrap="square" rtlCol="0">
            <a:spAutoFit/>
          </a:bodyPr>
          <a:lstStyle/>
          <a:p>
            <a:r>
              <a:rPr lang="en-US" sz="2400" b="1" dirty="0" smtClean="0">
                <a:solidFill>
                  <a:srgbClr val="FF0000"/>
                </a:solidFill>
              </a:rPr>
              <a:t>B</a:t>
            </a:r>
            <a:endParaRPr lang="en-US" sz="2400" b="1" dirty="0">
              <a:solidFill>
                <a:srgbClr val="FF0000"/>
              </a:solidFill>
            </a:endParaRPr>
          </a:p>
        </p:txBody>
      </p:sp>
      <p:sp>
        <p:nvSpPr>
          <p:cNvPr id="8" name="TextBox 7"/>
          <p:cNvSpPr txBox="1"/>
          <p:nvPr/>
        </p:nvSpPr>
        <p:spPr>
          <a:xfrm>
            <a:off x="6149004" y="3147391"/>
            <a:ext cx="551622" cy="461665"/>
          </a:xfrm>
          <a:prstGeom prst="rect">
            <a:avLst/>
          </a:prstGeom>
          <a:noFill/>
        </p:spPr>
        <p:txBody>
          <a:bodyPr wrap="square" rtlCol="0">
            <a:spAutoFit/>
          </a:bodyPr>
          <a:lstStyle/>
          <a:p>
            <a:r>
              <a:rPr lang="en-US" sz="2400" b="1" dirty="0">
                <a:solidFill>
                  <a:srgbClr val="FF0000"/>
                </a:solidFill>
              </a:rPr>
              <a:t>A</a:t>
            </a:r>
          </a:p>
        </p:txBody>
      </p:sp>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81" y="5299176"/>
            <a:ext cx="9173856" cy="533474"/>
          </a:xfrm>
          <a:prstGeom prst="rect">
            <a:avLst/>
          </a:prstGeom>
        </p:spPr>
      </p:pic>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81" y="5832650"/>
            <a:ext cx="8688013" cy="790685"/>
          </a:xfrm>
          <a:prstGeom prst="rect">
            <a:avLst/>
          </a:prstGeom>
        </p:spPr>
      </p:pic>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5875" y="6422932"/>
            <a:ext cx="5391903" cy="333422"/>
          </a:xfrm>
          <a:prstGeom prst="rect">
            <a:avLst/>
          </a:prstGeom>
        </p:spPr>
      </p:pic>
    </p:spTree>
    <p:extLst>
      <p:ext uri="{BB962C8B-B14F-4D97-AF65-F5344CB8AC3E}">
        <p14:creationId xmlns:p14="http://schemas.microsoft.com/office/powerpoint/2010/main" val="376176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09" y="211706"/>
            <a:ext cx="11847443" cy="1368616"/>
          </a:xfrm>
          <a:prstGeom prst="rect">
            <a:avLst/>
          </a:prstGeom>
        </p:spPr>
      </p:pic>
      <p:pic>
        <p:nvPicPr>
          <p:cNvPr id="6" name="Content Placeholder 2"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209" y="1580322"/>
            <a:ext cx="11743068" cy="5416826"/>
          </a:xfrm>
        </p:spPr>
      </p:pic>
    </p:spTree>
    <p:extLst>
      <p:ext uri="{BB962C8B-B14F-4D97-AF65-F5344CB8AC3E}">
        <p14:creationId xmlns:p14="http://schemas.microsoft.com/office/powerpoint/2010/main" val="24866568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774" y="188843"/>
            <a:ext cx="11589026" cy="6480314"/>
          </a:xfrm>
        </p:spPr>
      </p:pic>
    </p:spTree>
    <p:extLst>
      <p:ext uri="{BB962C8B-B14F-4D97-AF65-F5344CB8AC3E}">
        <p14:creationId xmlns:p14="http://schemas.microsoft.com/office/powerpoint/2010/main" val="3546817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C5E6052F-51BA-4C50-83AC-D544FB6515E3}"/>
              </a:ext>
            </a:extLst>
          </p:cNvPr>
          <p:cNvSpPr>
            <a:spLocks noGrp="1"/>
          </p:cNvSpPr>
          <p:nvPr>
            <p:ph type="title"/>
          </p:nvPr>
        </p:nvSpPr>
        <p:spPr>
          <a:xfrm>
            <a:off x="309490" y="792989"/>
            <a:ext cx="11696980" cy="1204775"/>
          </a:xfrm>
        </p:spPr>
        <p:txBody>
          <a:bodyPr>
            <a:normAutofit fontScale="90000"/>
          </a:bodyPr>
          <a:lstStyle/>
          <a:p>
            <a:r>
              <a:rPr lang="en-US" sz="5300" dirty="0"/>
              <a:t>Expressing </a:t>
            </a:r>
            <a:r>
              <a:rPr lang="en-US" sz="5300" dirty="0" smtClean="0"/>
              <a:t>opinions</a:t>
            </a:r>
            <a:r>
              <a:rPr lang="en-US" dirty="0"/>
              <a:t/>
            </a:r>
            <a:br>
              <a:rPr lang="en-US" dirty="0"/>
            </a:br>
            <a:r>
              <a:rPr lang="en-US" sz="3100" dirty="0"/>
              <a:t>Add one of the following words to the opinion phrases below to give them more power</a:t>
            </a:r>
            <a:r>
              <a:rPr lang="en-US" sz="2700" dirty="0"/>
              <a:t/>
            </a:r>
            <a:br>
              <a:rPr lang="en-US" sz="2700" dirty="0"/>
            </a:br>
            <a:r>
              <a:rPr lang="en-US" dirty="0">
                <a:solidFill>
                  <a:srgbClr val="FFFF00"/>
                </a:solidFill>
              </a:rPr>
              <a:t>humble, truly, honestly</a:t>
            </a:r>
          </a:p>
        </p:txBody>
      </p:sp>
      <p:sp>
        <p:nvSpPr>
          <p:cNvPr id="5" name="Content Placeholder 4">
            <a:extLst>
              <a:ext uri="{FF2B5EF4-FFF2-40B4-BE49-F238E27FC236}">
                <a16:creationId xmlns="" xmlns:a16="http://schemas.microsoft.com/office/drawing/2014/main" id="{766903D3-271E-4142-A9B4-10AA2AF48530}"/>
              </a:ext>
            </a:extLst>
          </p:cNvPr>
          <p:cNvSpPr>
            <a:spLocks noGrp="1"/>
          </p:cNvSpPr>
          <p:nvPr>
            <p:ph sz="half" idx="1"/>
          </p:nvPr>
        </p:nvSpPr>
        <p:spPr>
          <a:xfrm>
            <a:off x="838200" y="2838499"/>
            <a:ext cx="4051852" cy="3210609"/>
          </a:xfrm>
        </p:spPr>
        <p:txBody>
          <a:bodyPr>
            <a:normAutofit lnSpcReduction="10000"/>
          </a:bodyPr>
          <a:lstStyle/>
          <a:p>
            <a:r>
              <a:rPr lang="en-US" sz="3600" dirty="0"/>
              <a:t>I think</a:t>
            </a:r>
          </a:p>
          <a:p>
            <a:endParaRPr lang="en-US" sz="3600" dirty="0"/>
          </a:p>
          <a:p>
            <a:r>
              <a:rPr lang="en-US" sz="3600" dirty="0"/>
              <a:t>I believe</a:t>
            </a:r>
          </a:p>
          <a:p>
            <a:endParaRPr lang="en-US" sz="3600" dirty="0"/>
          </a:p>
          <a:p>
            <a:r>
              <a:rPr lang="en-US" sz="3600" dirty="0"/>
              <a:t>In my opinion</a:t>
            </a:r>
          </a:p>
        </p:txBody>
      </p:sp>
      <p:sp>
        <p:nvSpPr>
          <p:cNvPr id="6" name="Content Placeholder 5">
            <a:extLst>
              <a:ext uri="{FF2B5EF4-FFF2-40B4-BE49-F238E27FC236}">
                <a16:creationId xmlns="" xmlns:a16="http://schemas.microsoft.com/office/drawing/2014/main" id="{AC023100-7142-46FA-9907-0CE9229BB629}"/>
              </a:ext>
            </a:extLst>
          </p:cNvPr>
          <p:cNvSpPr>
            <a:spLocks noGrp="1"/>
          </p:cNvSpPr>
          <p:nvPr>
            <p:ph sz="half" idx="2"/>
          </p:nvPr>
        </p:nvSpPr>
        <p:spPr>
          <a:xfrm>
            <a:off x="6172202" y="2838499"/>
            <a:ext cx="5625546" cy="3027729"/>
          </a:xfrm>
        </p:spPr>
        <p:txBody>
          <a:bodyPr>
            <a:noAutofit/>
          </a:bodyPr>
          <a:lstStyle/>
          <a:p>
            <a:r>
              <a:rPr lang="en-US" sz="3600" dirty="0"/>
              <a:t>I </a:t>
            </a:r>
            <a:r>
              <a:rPr lang="en-US" sz="3600" dirty="0">
                <a:solidFill>
                  <a:srgbClr val="FFFF00"/>
                </a:solidFill>
              </a:rPr>
              <a:t>honestly</a:t>
            </a:r>
            <a:r>
              <a:rPr lang="en-US" sz="3600" dirty="0"/>
              <a:t> think</a:t>
            </a:r>
          </a:p>
          <a:p>
            <a:endParaRPr lang="en-US" sz="3600" dirty="0"/>
          </a:p>
          <a:p>
            <a:r>
              <a:rPr lang="en-US" sz="3600" dirty="0"/>
              <a:t>I </a:t>
            </a:r>
            <a:r>
              <a:rPr lang="en-US" sz="3600" dirty="0">
                <a:solidFill>
                  <a:srgbClr val="FFFF00"/>
                </a:solidFill>
              </a:rPr>
              <a:t>truly</a:t>
            </a:r>
            <a:r>
              <a:rPr lang="en-US" sz="3600" dirty="0"/>
              <a:t> believe</a:t>
            </a:r>
          </a:p>
          <a:p>
            <a:endParaRPr lang="en-US" sz="3600" dirty="0"/>
          </a:p>
          <a:p>
            <a:r>
              <a:rPr lang="en-US" sz="3600" dirty="0"/>
              <a:t>In my </a:t>
            </a:r>
            <a:r>
              <a:rPr lang="en-US" sz="3600" dirty="0">
                <a:solidFill>
                  <a:srgbClr val="FFFF00"/>
                </a:solidFill>
              </a:rPr>
              <a:t>humble</a:t>
            </a:r>
            <a:r>
              <a:rPr lang="en-US" sz="3600" dirty="0"/>
              <a:t> opinion</a:t>
            </a:r>
          </a:p>
        </p:txBody>
      </p:sp>
      <p:sp>
        <p:nvSpPr>
          <p:cNvPr id="2" name="TextBox 1">
            <a:extLst>
              <a:ext uri="{FF2B5EF4-FFF2-40B4-BE49-F238E27FC236}">
                <a16:creationId xmlns="" xmlns:a16="http://schemas.microsoft.com/office/drawing/2014/main" id="{9C86A5BE-EB57-48E0-9A6E-B502AB34E070}"/>
              </a:ext>
            </a:extLst>
          </p:cNvPr>
          <p:cNvSpPr txBox="1"/>
          <p:nvPr/>
        </p:nvSpPr>
        <p:spPr>
          <a:xfrm>
            <a:off x="309490" y="6246055"/>
            <a:ext cx="11240086" cy="400110"/>
          </a:xfrm>
          <a:prstGeom prst="rect">
            <a:avLst/>
          </a:prstGeom>
          <a:solidFill>
            <a:schemeClr val="accent5">
              <a:lumMod val="60000"/>
              <a:lumOff val="40000"/>
            </a:schemeClr>
          </a:solidFill>
        </p:spPr>
        <p:txBody>
          <a:bodyPr wrap="square" rtlCol="0">
            <a:spAutoFit/>
          </a:bodyPr>
          <a:lstStyle/>
          <a:p>
            <a:r>
              <a:rPr lang="en-US" sz="2000" dirty="0"/>
              <a:t>There are numerous ways to express your opinion in English, make impressive and varied choices!</a:t>
            </a:r>
          </a:p>
        </p:txBody>
      </p:sp>
    </p:spTree>
    <p:extLst>
      <p:ext uri="{BB962C8B-B14F-4D97-AF65-F5344CB8AC3E}">
        <p14:creationId xmlns:p14="http://schemas.microsoft.com/office/powerpoint/2010/main" val="132524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{F80365E1-2565-4E5E-9687-F510DE1B0D0E}tf03457452</Template>
  <TotalTime>387</TotalTime>
  <Words>866</Words>
  <Application>Microsoft Office PowerPoint</Application>
  <PresentationFormat>Custom</PresentationFormat>
  <Paragraphs>135</Paragraphs>
  <Slides>32</Slides>
  <Notes>0</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Celestial</vt:lpstr>
      <vt:lpstr>PowerPoint Presentation</vt:lpstr>
      <vt:lpstr>PowerPoint Presentation</vt:lpstr>
      <vt:lpstr>Objectives </vt:lpstr>
      <vt:lpstr>Breakout Teams: 5 minutes (someone take notes) get into your groups and discuss the following questions. We will share ideas as a class when you’re done. </vt:lpstr>
      <vt:lpstr>PowerPoint Presentation</vt:lpstr>
      <vt:lpstr>PowerPoint Presentation</vt:lpstr>
      <vt:lpstr>PowerPoint Presentation</vt:lpstr>
      <vt:lpstr>PowerPoint Presentation</vt:lpstr>
      <vt:lpstr>Expressing opinions Add one of the following words to the opinion phrases below to give them more power humble, truly, honestly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objectives</vt:lpstr>
      <vt:lpstr>Blog  titles  In today’s lesson, we are preparing to write a blog. Choose one of these titles and start thinking about what you will include in your blog. </vt:lpstr>
      <vt:lpstr>PowerPoint Presentation</vt:lpstr>
      <vt:lpstr>Planning </vt:lpstr>
      <vt:lpstr>PowerPoint Presentation</vt:lpstr>
      <vt:lpstr>PowerPoint Presentation</vt:lpstr>
      <vt:lpstr>Planning - Padlet</vt:lpstr>
      <vt:lpstr>PowerPoint Presentation</vt:lpstr>
      <vt:lpstr>Blog Writing</vt:lpstr>
      <vt:lpstr>PowerPoint Presentation</vt:lpstr>
      <vt:lpstr>PowerPoint Presentation</vt:lpstr>
      <vt:lpstr>PowerPoint Presentation</vt:lpstr>
      <vt:lpstr>PowerPoint Presentation</vt:lpstr>
      <vt:lpstr>Homework   You should now be ready to go ahead and write your final blog posts. Make sure you have listened to and taken onboard the suggestions from your partner before you write. </vt:lpstr>
      <vt:lpstr>PowerPoint Presentation</vt:lpstr>
      <vt:lpstr>Exit Ticket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Mhmd Yousef</dc:creator>
  <cp:lastModifiedBy>khaled</cp:lastModifiedBy>
  <cp:revision>41</cp:revision>
  <dcterms:created xsi:type="dcterms:W3CDTF">2020-09-12T19:52:01Z</dcterms:created>
  <dcterms:modified xsi:type="dcterms:W3CDTF">2021-09-19T15:18:48Z</dcterms:modified>
</cp:coreProperties>
</file>