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7" r:id="rId5"/>
    <p:sldId id="263" r:id="rId6"/>
    <p:sldId id="264" r:id="rId7"/>
    <p:sldId id="259" r:id="rId8"/>
    <p:sldId id="261" r:id="rId9"/>
    <p:sldId id="262" r:id="rId10"/>
    <p:sldId id="265" r:id="rId11"/>
    <p:sldId id="266" r:id="rId12"/>
    <p:sldId id="267" r:id="rId13"/>
    <p:sldId id="268" r:id="rId14"/>
  </p:sldIdLst>
  <p:sldSz cx="13004800" cy="97536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CD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52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C2F4F-BA4D-4853-95E1-F778B2A61B7B}" type="datetimeFigureOut">
              <a:rPr lang="en-GB"/>
              <a:pPr>
                <a:defRPr/>
              </a:pPr>
              <a:t>19/08/2021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4176B-85B4-441D-B994-733D233758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11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7A221-510D-4604-9D1A-E351A113171E}" type="datetimeFigureOut">
              <a:rPr lang="en-GB"/>
              <a:pPr>
                <a:defRPr/>
              </a:pPr>
              <a:t>19/08/2021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AB3A2-77EE-4A7C-B30C-36E1CE200F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603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560" y="519289"/>
            <a:ext cx="2804160" cy="8265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080" y="519289"/>
            <a:ext cx="8249920" cy="82657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9EA21-52FB-4609-9E18-04ABAD232C47}" type="datetimeFigureOut">
              <a:rPr lang="en-GB"/>
              <a:pPr>
                <a:defRPr/>
              </a:pPr>
              <a:t>19/08/2021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578F8-FFFA-4FB8-B2D0-60E18356E2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234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ECEAA-D1D8-4C1C-B8DF-74942AB70E5F}" type="datetimeFigureOut">
              <a:rPr lang="en-GB"/>
              <a:pPr>
                <a:defRPr/>
              </a:pPr>
              <a:t>19/08/2021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840B5-0010-4D21-B194-DFA34BAA94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75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307" y="2431629"/>
            <a:ext cx="11216640" cy="405722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307" y="6527239"/>
            <a:ext cx="11216640" cy="21335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49A7E-3AA8-49B7-9A73-F55BE136E688}" type="datetimeFigureOut">
              <a:rPr lang="en-GB"/>
              <a:pPr>
                <a:defRPr/>
              </a:pPr>
              <a:t>19/08/2021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4589C-C033-4BE6-8366-D100CCA17F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713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080" y="2596444"/>
            <a:ext cx="5527040" cy="61885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3680" y="2596444"/>
            <a:ext cx="5527040" cy="61885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A0344-7291-4AD5-A2BD-DBD3CB817591}" type="datetimeFigureOut">
              <a:rPr lang="en-GB"/>
              <a:pPr>
                <a:defRPr/>
              </a:pPr>
              <a:t>19/08/2021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88FF0-3942-4F30-BFF7-79E39C9BFA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968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519291"/>
            <a:ext cx="11216640" cy="18852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776" y="2390987"/>
            <a:ext cx="5501639" cy="117178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776" y="3562773"/>
            <a:ext cx="5501639" cy="5240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680" y="2390987"/>
            <a:ext cx="5528734" cy="117178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680" y="3562773"/>
            <a:ext cx="5528734" cy="5240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9543A-9AE5-4132-8D49-2B8E6841A58A}" type="datetimeFigureOut">
              <a:rPr lang="en-GB"/>
              <a:pPr>
                <a:defRPr/>
              </a:pPr>
              <a:t>19/08/2021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A51B1-A041-46F3-A60A-0BD496DF5E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660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74929-7CA6-4FDA-8A0B-8EDA2F16E5A4}" type="datetimeFigureOut">
              <a:rPr lang="en-GB"/>
              <a:pPr>
                <a:defRPr/>
              </a:pPr>
              <a:t>19/08/2021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AC267-96D9-431A-93AF-6940C80A43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923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EB766-BEAD-4124-87E8-CEB3BCF96EB4}" type="datetimeFigureOut">
              <a:rPr lang="en-GB"/>
              <a:pPr>
                <a:defRPr/>
              </a:pPr>
              <a:t>19/08/2021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D1246-6E84-4D74-89BF-CC4BD4F901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761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8734" y="1404340"/>
            <a:ext cx="6583680" cy="693137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3244B-9DC8-415B-A7CB-6628E62C4975}" type="datetimeFigureOut">
              <a:rPr lang="en-GB"/>
              <a:pPr>
                <a:defRPr/>
              </a:pPr>
              <a:t>19/08/2021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2D7A2-A118-4597-9B15-BFCBC6AB65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730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8734" y="1404340"/>
            <a:ext cx="6583680" cy="693137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ABA82-878C-480D-8FE2-79B6C3EA0528}" type="datetimeFigureOut">
              <a:rPr lang="en-GB"/>
              <a:pPr>
                <a:defRPr/>
              </a:pPr>
              <a:t>19/08/2021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E61C6-8C83-4763-BDA8-2213217328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351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93763" y="519113"/>
            <a:ext cx="112172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93763" y="2597150"/>
            <a:ext cx="11217275" cy="618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763" y="9040813"/>
            <a:ext cx="2925762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31ABD2C-EE2E-4820-96E2-88C6F86F1844}" type="datetimeFigureOut">
              <a:rPr lang="en-GB"/>
              <a:pPr>
                <a:defRPr/>
              </a:pPr>
              <a:t>19/08/2021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8475" y="9040813"/>
            <a:ext cx="4387850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5275" y="9040813"/>
            <a:ext cx="2925763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43C75F-DB91-4962-97DF-0BD18B2433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hp\Downloads\Video\&#1581;&#1583;&#1610;&#1602;&#1577;%20&#1575;&#1604;&#1581;&#1610;&#1608;&#1575;&#1606;&#1575;&#1578;%20&#1601;&#1610;%20&#1575;&#1604;&#1593;&#1610;&#1606;%20-%20YouTube.mkv" TargetMode="External"/><Relationship Id="rId1" Type="http://schemas.microsoft.com/office/2007/relationships/media" Target="file:///C:\Users\hp\Downloads\Video\&#1581;&#1583;&#1610;&#1602;&#1577;%20&#1575;&#1604;&#1581;&#1610;&#1608;&#1575;&#1606;&#1575;&#1578;%20&#1601;&#1610;%20&#1575;&#1604;&#1593;&#1610;&#1606;%20-%20YouTube.mkv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078"/>
          <p:cNvSpPr txBox="1">
            <a:spLocks noChangeArrowheads="1"/>
          </p:cNvSpPr>
          <p:nvPr/>
        </p:nvSpPr>
        <p:spPr bwMode="auto">
          <a:xfrm>
            <a:off x="1607425" y="4317379"/>
            <a:ext cx="468283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ar-S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الصـف : ال</a:t>
            </a:r>
            <a:r>
              <a:rPr lang="ar-AE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ثالث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 Box 3079"/>
          <p:cNvSpPr txBox="1">
            <a:spLocks noChangeArrowheads="1"/>
          </p:cNvSpPr>
          <p:nvPr/>
        </p:nvSpPr>
        <p:spPr bwMode="auto">
          <a:xfrm>
            <a:off x="84758" y="5293293"/>
            <a:ext cx="6788417" cy="82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المـــادة / </a:t>
            </a:r>
            <a:r>
              <a:rPr lang="ar-AE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</a:t>
            </a:r>
            <a:r>
              <a:rPr lang="ar-S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علــــــــــــــوم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788" dirty="0">
              <a:solidFill>
                <a:srgbClr val="FFFF00"/>
              </a:solidFill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2038" y="6658487"/>
            <a:ext cx="1838975" cy="12122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20"/>
          <a:stretch>
            <a:fillRect/>
          </a:stretch>
        </p:blipFill>
        <p:spPr bwMode="auto">
          <a:xfrm>
            <a:off x="865893" y="373680"/>
            <a:ext cx="1267277" cy="1003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478967" y="875339"/>
            <a:ext cx="56225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مراجعة النباتات والحيوانات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72" y="2344015"/>
            <a:ext cx="11674412" cy="65367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85678" y="648392"/>
            <a:ext cx="10099965" cy="1569660"/>
          </a:xfrm>
          <a:prstGeom prst="rect">
            <a:avLst/>
          </a:prstGeom>
          <a:solidFill>
            <a:srgbClr val="96CDE1"/>
          </a:solidFill>
          <a:ln w="317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AE" sz="2400" b="1" dirty="0">
                <a:solidFill>
                  <a:srgbClr val="FF0000"/>
                </a:solidFill>
              </a:rPr>
              <a:t>الدرس:    </a:t>
            </a:r>
            <a:r>
              <a:rPr lang="ar-AE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مراجعة النباتات والحيوانات</a:t>
            </a:r>
          </a:p>
          <a:p>
            <a:pPr algn="r" rtl="1"/>
            <a:r>
              <a:rPr lang="ar-AE" sz="2400" b="1" dirty="0">
                <a:solidFill>
                  <a:srgbClr val="FF0000"/>
                </a:solidFill>
              </a:rPr>
              <a:t>ناتج التعلم</a:t>
            </a:r>
            <a:r>
              <a:rPr lang="ar-AE" sz="2400" b="1" dirty="0">
                <a:solidFill>
                  <a:schemeClr val="tx1"/>
                </a:solidFill>
              </a:rPr>
              <a:t>: </a:t>
            </a:r>
            <a:r>
              <a:rPr lang="ar-AE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يطبق القدرة المعرفية في حل أسئلة متنوعة عن  حاجات النباتات والحيوانات لتبقى على قيد الحياة في البيئة .</a:t>
            </a:r>
          </a:p>
          <a:p>
            <a:pPr algn="r" rtl="1"/>
            <a:r>
              <a:rPr lang="ar-AE" sz="2400" b="1" dirty="0">
                <a:solidFill>
                  <a:srgbClr val="FF0000"/>
                </a:solidFill>
              </a:rPr>
              <a:t>المفردات:  </a:t>
            </a:r>
            <a:r>
              <a:rPr lang="ar-AE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البيئة – تستجيب – الخلايا - أعضاء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Oval 1"/>
          <p:cNvSpPr/>
          <p:nvPr/>
        </p:nvSpPr>
        <p:spPr>
          <a:xfrm>
            <a:off x="9670473" y="3754582"/>
            <a:ext cx="1219200" cy="92825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363678" y="5015346"/>
            <a:ext cx="1219200" cy="92825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396836" y="6359236"/>
            <a:ext cx="1219200" cy="92825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363678" y="7632584"/>
            <a:ext cx="1219200" cy="92825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4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462"/>
          <a:stretch/>
        </p:blipFill>
        <p:spPr>
          <a:xfrm>
            <a:off x="1007152" y="1965179"/>
            <a:ext cx="10689328" cy="67631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96515" y="288174"/>
            <a:ext cx="10099965" cy="1569660"/>
          </a:xfrm>
          <a:prstGeom prst="rect">
            <a:avLst/>
          </a:prstGeom>
          <a:solidFill>
            <a:srgbClr val="96CDE1"/>
          </a:solidFill>
          <a:ln w="317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AE" sz="2400" b="1" dirty="0">
                <a:solidFill>
                  <a:srgbClr val="FF0000"/>
                </a:solidFill>
              </a:rPr>
              <a:t>الدرس:    </a:t>
            </a:r>
            <a:r>
              <a:rPr lang="ar-AE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مراجعة النباتات والحيوانات</a:t>
            </a:r>
          </a:p>
          <a:p>
            <a:pPr algn="r" rtl="1"/>
            <a:r>
              <a:rPr lang="ar-AE" sz="2400" b="1" dirty="0">
                <a:solidFill>
                  <a:srgbClr val="FF0000"/>
                </a:solidFill>
              </a:rPr>
              <a:t>ناتج التعلم</a:t>
            </a:r>
            <a:r>
              <a:rPr lang="ar-AE" sz="2400" b="1" dirty="0">
                <a:solidFill>
                  <a:schemeClr val="tx1"/>
                </a:solidFill>
              </a:rPr>
              <a:t>: </a:t>
            </a:r>
            <a:r>
              <a:rPr lang="ar-AE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يطبق القدرة المعرفية في حل أسئلة متنوعة عن  حاجات النباتات والحيوانات لتبقى على قيد الحياة في البيئة .</a:t>
            </a:r>
          </a:p>
          <a:p>
            <a:pPr algn="r" rtl="1"/>
            <a:r>
              <a:rPr lang="ar-AE" sz="2400" b="1" dirty="0">
                <a:solidFill>
                  <a:srgbClr val="FF0000"/>
                </a:solidFill>
              </a:rPr>
              <a:t>المفردات:  </a:t>
            </a:r>
            <a:r>
              <a:rPr lang="ar-AE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البيئة – تستجيب – الخلايا - أعضاء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4137" y="3973386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أنيابها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500" y="5085161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يعوي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45082" y="6089264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جلودها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78682" y="3158104"/>
            <a:ext cx="98367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ar-AE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يعوي</a:t>
            </a:r>
            <a:endParaRPr lang="en-US" sz="32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20101" y="7118368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الرئتان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01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21" y="2078614"/>
            <a:ext cx="12460696" cy="66220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65788" y="371302"/>
            <a:ext cx="10099965" cy="1569660"/>
          </a:xfrm>
          <a:prstGeom prst="rect">
            <a:avLst/>
          </a:prstGeom>
          <a:solidFill>
            <a:srgbClr val="96CDE1"/>
          </a:solidFill>
          <a:ln w="317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AE" sz="2400" b="1" dirty="0">
                <a:solidFill>
                  <a:srgbClr val="FF0000"/>
                </a:solidFill>
              </a:rPr>
              <a:t>الدرس:    </a:t>
            </a:r>
            <a:r>
              <a:rPr lang="ar-AE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مراجعة النباتات والحيوانات</a:t>
            </a:r>
          </a:p>
          <a:p>
            <a:pPr algn="r" rtl="1"/>
            <a:r>
              <a:rPr lang="ar-AE" sz="2400" b="1" dirty="0">
                <a:solidFill>
                  <a:srgbClr val="FF0000"/>
                </a:solidFill>
              </a:rPr>
              <a:t>ناتج التعلم</a:t>
            </a:r>
            <a:r>
              <a:rPr lang="ar-AE" sz="2400" b="1" dirty="0">
                <a:solidFill>
                  <a:schemeClr val="tx1"/>
                </a:solidFill>
              </a:rPr>
              <a:t>: </a:t>
            </a:r>
            <a:r>
              <a:rPr lang="ar-AE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يطبق القدرة المعرفية في حل أسئلة متنوعة عن  حاجات النباتات والحيوانات لتبقى على قيد الحياة في البيئة .</a:t>
            </a:r>
          </a:p>
          <a:p>
            <a:pPr algn="r" rtl="1"/>
            <a:r>
              <a:rPr lang="ar-AE" sz="2400" b="1" dirty="0">
                <a:solidFill>
                  <a:srgbClr val="FF0000"/>
                </a:solidFill>
              </a:rPr>
              <a:t>المفردات:  </a:t>
            </a:r>
            <a:r>
              <a:rPr lang="ar-AE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البيئة – تستجيب – الخلايا - أعضاء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7495309" y="3629891"/>
            <a:ext cx="2036618" cy="264621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7800109" y="4807527"/>
            <a:ext cx="2036618" cy="264621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7135091" y="3754582"/>
            <a:ext cx="2396836" cy="25215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7135091" y="5112327"/>
            <a:ext cx="2469353" cy="26596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158836" y="3519055"/>
            <a:ext cx="3340233" cy="44647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867337" y="5201950"/>
            <a:ext cx="3145536" cy="92868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842538" y="5015345"/>
            <a:ext cx="3786862" cy="142680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691189" y="4003964"/>
            <a:ext cx="4010947" cy="39798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21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694"/>
          <a:stretch/>
        </p:blipFill>
        <p:spPr>
          <a:xfrm>
            <a:off x="203623" y="2444892"/>
            <a:ext cx="12621072" cy="47594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54952" y="579119"/>
            <a:ext cx="10099965" cy="1569660"/>
          </a:xfrm>
          <a:prstGeom prst="rect">
            <a:avLst/>
          </a:prstGeom>
          <a:solidFill>
            <a:srgbClr val="96CDE1"/>
          </a:solidFill>
          <a:ln w="317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AE" sz="2400" b="1" dirty="0">
                <a:solidFill>
                  <a:srgbClr val="FF0000"/>
                </a:solidFill>
              </a:rPr>
              <a:t>الدرس:    </a:t>
            </a:r>
            <a:r>
              <a:rPr lang="ar-AE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مراجعة النباتات والحيوانات</a:t>
            </a:r>
          </a:p>
          <a:p>
            <a:pPr algn="r" rtl="1"/>
            <a:r>
              <a:rPr lang="ar-AE" sz="2400" b="1" dirty="0">
                <a:solidFill>
                  <a:srgbClr val="FF0000"/>
                </a:solidFill>
              </a:rPr>
              <a:t>ناتج التعلم</a:t>
            </a:r>
            <a:r>
              <a:rPr lang="ar-AE" sz="2400" b="1" dirty="0">
                <a:solidFill>
                  <a:schemeClr val="tx1"/>
                </a:solidFill>
              </a:rPr>
              <a:t>: </a:t>
            </a:r>
            <a:r>
              <a:rPr lang="ar-AE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يطبق القدرة المعرفية في حل أسئلة متنوعة عن  حاجات النباتات والحيوانات لتبقى على قيد الحياة في البيئة .</a:t>
            </a:r>
          </a:p>
          <a:p>
            <a:pPr algn="r" rtl="1"/>
            <a:r>
              <a:rPr lang="ar-AE" sz="2400" b="1" dirty="0">
                <a:solidFill>
                  <a:srgbClr val="FF0000"/>
                </a:solidFill>
              </a:rPr>
              <a:t>المفردات:  </a:t>
            </a:r>
            <a:r>
              <a:rPr lang="ar-AE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البيئة – تستجيب – الخلايا - أعضاء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3557154" y="4374960"/>
            <a:ext cx="270163" cy="449667"/>
          </a:xfrm>
          <a:custGeom>
            <a:avLst/>
            <a:gdLst>
              <a:gd name="connsiteX0" fmla="*/ 0 w 484909"/>
              <a:gd name="connsiteY0" fmla="*/ 304800 h 631994"/>
              <a:gd name="connsiteX1" fmla="*/ 193963 w 484909"/>
              <a:gd name="connsiteY1" fmla="*/ 623455 h 631994"/>
              <a:gd name="connsiteX2" fmla="*/ 484909 w 484909"/>
              <a:gd name="connsiteY2" fmla="*/ 0 h 63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4909" h="631994">
                <a:moveTo>
                  <a:pt x="0" y="304800"/>
                </a:moveTo>
                <a:cubicBezTo>
                  <a:pt x="56572" y="489527"/>
                  <a:pt x="113145" y="674255"/>
                  <a:pt x="193963" y="623455"/>
                </a:cubicBezTo>
                <a:cubicBezTo>
                  <a:pt x="274781" y="572655"/>
                  <a:pt x="379845" y="286327"/>
                  <a:pt x="484909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74028" y="3494071"/>
            <a:ext cx="353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57154" y="6286707"/>
            <a:ext cx="353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</a:p>
        </p:txBody>
      </p:sp>
      <p:sp>
        <p:nvSpPr>
          <p:cNvPr id="7" name="Freeform 6"/>
          <p:cNvSpPr/>
          <p:nvPr/>
        </p:nvSpPr>
        <p:spPr>
          <a:xfrm>
            <a:off x="3567544" y="5191936"/>
            <a:ext cx="270163" cy="449667"/>
          </a:xfrm>
          <a:custGeom>
            <a:avLst/>
            <a:gdLst>
              <a:gd name="connsiteX0" fmla="*/ 0 w 484909"/>
              <a:gd name="connsiteY0" fmla="*/ 304800 h 631994"/>
              <a:gd name="connsiteX1" fmla="*/ 193963 w 484909"/>
              <a:gd name="connsiteY1" fmla="*/ 623455 h 631994"/>
              <a:gd name="connsiteX2" fmla="*/ 484909 w 484909"/>
              <a:gd name="connsiteY2" fmla="*/ 0 h 63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4909" h="631994">
                <a:moveTo>
                  <a:pt x="0" y="304800"/>
                </a:moveTo>
                <a:cubicBezTo>
                  <a:pt x="56572" y="489527"/>
                  <a:pt x="113145" y="674255"/>
                  <a:pt x="193963" y="623455"/>
                </a:cubicBezTo>
                <a:cubicBezTo>
                  <a:pt x="274781" y="572655"/>
                  <a:pt x="379845" y="286327"/>
                  <a:pt x="484909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56218" y="6286706"/>
            <a:ext cx="57055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ar-AE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إلى</a:t>
            </a:r>
            <a:endParaRPr 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326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0546" y="2027059"/>
            <a:ext cx="1151312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rtl="1"/>
            <a:endParaRPr lang="ar-AE" sz="2800" dirty="0">
              <a:solidFill>
                <a:srgbClr val="FF0000"/>
              </a:solidFill>
              <a:latin typeface="Tahoma" pitchFamily="34" charset="0"/>
              <a:ea typeface="Tahoma" pitchFamily="34" charset="0"/>
            </a:endParaRPr>
          </a:p>
          <a:p>
            <a:pPr algn="r" rtl="1"/>
            <a:r>
              <a:rPr lang="ar-A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ناتج التعلم:</a:t>
            </a:r>
            <a:endParaRPr lang="ar-AE" sz="9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rtl="1"/>
            <a:r>
              <a:rPr lang="ar-AE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يطبق القدرة المعرفية في حل أسئلة متنوعة عن  حاجات النباتات والحيوانات لتبقى على قيد الحياة في البيئة .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7846" y="861485"/>
            <a:ext cx="72860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مراجعة النباتات والحيوانات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26036" y="5005786"/>
            <a:ext cx="498763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algn="ctr" rtl="1"/>
            <a:endParaRPr lang="ar-AE" sz="2800" dirty="0">
              <a:solidFill>
                <a:srgbClr val="FF0000"/>
              </a:solidFill>
              <a:latin typeface="Tahoma" pitchFamily="34" charset="0"/>
              <a:ea typeface="Tahoma" pitchFamily="34" charset="0"/>
            </a:endParaRPr>
          </a:p>
          <a:p>
            <a:pPr algn="ctr" rtl="1"/>
            <a:r>
              <a:rPr lang="ar-A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كلمات الدرس:</a:t>
            </a:r>
            <a:endParaRPr lang="ar-AE" sz="9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1"/>
            <a:r>
              <a:rPr lang="ar-AE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البيئة – تستجيب – الخلايا</a:t>
            </a:r>
          </a:p>
          <a:p>
            <a:pPr algn="ctr" rtl="1"/>
            <a:r>
              <a:rPr lang="ar-AE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أعضاء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1" t="9829"/>
          <a:stretch/>
        </p:blipFill>
        <p:spPr>
          <a:xfrm>
            <a:off x="900545" y="4669960"/>
            <a:ext cx="5874328" cy="430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205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حديقة الحيوانات في العين - YouTube.mk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351" y="2581277"/>
            <a:ext cx="10211123" cy="5740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47309" y="1811836"/>
            <a:ext cx="3255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شاهد وتعلم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65819" y="796173"/>
            <a:ext cx="75908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مراجعة النباتات والحيوانات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99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742" y="551410"/>
            <a:ext cx="10099965" cy="1569660"/>
          </a:xfrm>
          <a:prstGeom prst="rect">
            <a:avLst/>
          </a:prstGeom>
          <a:solidFill>
            <a:srgbClr val="96CDE1"/>
          </a:solidFill>
          <a:ln w="317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AE" sz="2400" b="1" dirty="0">
                <a:solidFill>
                  <a:srgbClr val="FF0000"/>
                </a:solidFill>
              </a:rPr>
              <a:t>الدرس:    </a:t>
            </a:r>
            <a:r>
              <a:rPr lang="ar-AE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مراجعة النباتات والحيوانات</a:t>
            </a:r>
          </a:p>
          <a:p>
            <a:pPr algn="r" rtl="1"/>
            <a:r>
              <a:rPr lang="ar-AE" sz="2400" b="1" dirty="0">
                <a:solidFill>
                  <a:srgbClr val="FF0000"/>
                </a:solidFill>
              </a:rPr>
              <a:t>ناتج التعلم</a:t>
            </a:r>
            <a:r>
              <a:rPr lang="ar-AE" sz="2400" b="1" dirty="0">
                <a:solidFill>
                  <a:schemeClr val="tx1"/>
                </a:solidFill>
              </a:rPr>
              <a:t>: </a:t>
            </a:r>
            <a:r>
              <a:rPr lang="ar-AE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يطبق القدرة المعرفية في حل أسئلة متنوعة عن  حاجات النباتات والحيوانات لتبقى على قيد الحياة في البيئة .</a:t>
            </a:r>
          </a:p>
          <a:p>
            <a:pPr algn="r" rtl="1"/>
            <a:r>
              <a:rPr lang="ar-AE" sz="2400" b="1" dirty="0">
                <a:solidFill>
                  <a:srgbClr val="FF0000"/>
                </a:solidFill>
              </a:rPr>
              <a:t>المفردات:  </a:t>
            </a:r>
            <a:r>
              <a:rPr lang="ar-AE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البيئة – تستجيب – الخلايا - أعضاء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8" t="28342" b="41966"/>
          <a:stretch/>
        </p:blipFill>
        <p:spPr>
          <a:xfrm>
            <a:off x="278296" y="2236647"/>
            <a:ext cx="12258856" cy="73506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83176" y="3893127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الماء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3893128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الغذاء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1613" y="389763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الهواء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24107" y="6941128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النباتات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83176" y="758745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الماء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26873" y="80772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الجذور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83176" y="8587402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الأكسجين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44290" y="641707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الغذاء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97" b="19318"/>
          <a:stretch/>
        </p:blipFill>
        <p:spPr>
          <a:xfrm>
            <a:off x="845128" y="202986"/>
            <a:ext cx="10834253" cy="94903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24400" y="2410691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الملاحظة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35236" y="3057022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أطرح سؤال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78036" y="4349684"/>
            <a:ext cx="2826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اختبر الفرضية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14109" y="5042181"/>
            <a:ext cx="2396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النتائج تدعم الفرضية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6436" y="5042181"/>
            <a:ext cx="24522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النتائج التي لا تدعم الفرضية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32909" y="6144352"/>
            <a:ext cx="3809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استنتج الخلاصة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39200" y="7729964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الملاحظة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76108" y="7644764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التواصل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27762" y="7615854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القياس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929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7" t="30540" b="20028"/>
          <a:stretch/>
        </p:blipFill>
        <p:spPr>
          <a:xfrm>
            <a:off x="193964" y="471056"/>
            <a:ext cx="12552218" cy="91578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68691" y="299171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النمو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68691" y="351493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الاستجابة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68691" y="4022762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التكاثر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79528" y="4402072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الخلية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7891" y="2791655"/>
            <a:ext cx="1066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ar-A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الخلية )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03328" y="4781382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التصنيف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27128" y="5185179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البيئة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99964" y="8594698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كائن حي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63346" y="8618607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كائن غير حي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03273" y="8618607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كائن حي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13364" y="8733244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كائن غير حي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1610" y="871559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كائن حي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564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9" grpId="0"/>
      <p:bldP spid="10" grpId="0"/>
      <p:bldP spid="11" grpId="0"/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t="56795" r="4758" b="16335"/>
          <a:stretch/>
        </p:blipFill>
        <p:spPr>
          <a:xfrm>
            <a:off x="360217" y="2121070"/>
            <a:ext cx="12543284" cy="70104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57742" y="551410"/>
            <a:ext cx="10099965" cy="1569660"/>
          </a:xfrm>
          <a:prstGeom prst="rect">
            <a:avLst/>
          </a:prstGeom>
          <a:solidFill>
            <a:srgbClr val="96CDE1"/>
          </a:solidFill>
          <a:ln w="317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AE" sz="2400" b="1" dirty="0">
                <a:solidFill>
                  <a:srgbClr val="FF0000"/>
                </a:solidFill>
              </a:rPr>
              <a:t>الدرس:    </a:t>
            </a:r>
            <a:r>
              <a:rPr lang="ar-AE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مراجعة النباتات والحيوانات</a:t>
            </a:r>
          </a:p>
          <a:p>
            <a:pPr algn="r" rtl="1"/>
            <a:r>
              <a:rPr lang="ar-AE" sz="2400" b="1" dirty="0">
                <a:solidFill>
                  <a:srgbClr val="FF0000"/>
                </a:solidFill>
              </a:rPr>
              <a:t>ناتج التعلم</a:t>
            </a:r>
            <a:r>
              <a:rPr lang="ar-AE" sz="2400" b="1" dirty="0">
                <a:solidFill>
                  <a:schemeClr val="tx1"/>
                </a:solidFill>
              </a:rPr>
              <a:t>: </a:t>
            </a:r>
            <a:r>
              <a:rPr lang="ar-AE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يطبق القدرة المعرفية في حل أسئلة متنوعة عن  حاجات النباتات والحيوانات لتبقى على قيد الحياة في البيئة .</a:t>
            </a:r>
          </a:p>
          <a:p>
            <a:pPr algn="r" rtl="1"/>
            <a:r>
              <a:rPr lang="ar-AE" sz="2400" b="1" dirty="0">
                <a:solidFill>
                  <a:srgbClr val="FF0000"/>
                </a:solidFill>
              </a:rPr>
              <a:t>المفردات:  </a:t>
            </a:r>
            <a:r>
              <a:rPr lang="ar-AE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البيئة – تستجيب – الخلايا - أعضاء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923309" y="4862945"/>
            <a:ext cx="3200400" cy="96981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2923309" y="5832764"/>
            <a:ext cx="3484415" cy="257694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2604655" y="4862945"/>
            <a:ext cx="3269672" cy="177338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2923309" y="6802583"/>
            <a:ext cx="3200400" cy="59640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2286000" y="7536542"/>
            <a:ext cx="3380509" cy="73561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74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2" t="26421" b="21449"/>
          <a:stretch/>
        </p:blipFill>
        <p:spPr>
          <a:xfrm>
            <a:off x="1744473" y="748146"/>
            <a:ext cx="9837928" cy="86452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39891" y="287277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الورقة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0183" y="213848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الزهرة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0183" y="313438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الساق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27273" y="3898007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الجذر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06691" y="6284241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الساق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06691" y="6786258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الجذور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31382" y="7172559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الأوراق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31382" y="7537657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التربة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77490" y="8275145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الأكسجين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79673" y="8395797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الماء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174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90" t="30249" r="7350" b="22585"/>
          <a:stretch/>
        </p:blipFill>
        <p:spPr>
          <a:xfrm>
            <a:off x="1205344" y="632084"/>
            <a:ext cx="10515600" cy="89638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310256" y="5535775"/>
            <a:ext cx="67887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ar-A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الأسد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25737" y="2629495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المأوى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66856" y="3152715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الحوت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7618" y="3675935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الخياشيم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6328063" y="4961629"/>
            <a:ext cx="270163" cy="449667"/>
          </a:xfrm>
          <a:custGeom>
            <a:avLst/>
            <a:gdLst>
              <a:gd name="connsiteX0" fmla="*/ 0 w 484909"/>
              <a:gd name="connsiteY0" fmla="*/ 304800 h 631994"/>
              <a:gd name="connsiteX1" fmla="*/ 193963 w 484909"/>
              <a:gd name="connsiteY1" fmla="*/ 623455 h 631994"/>
              <a:gd name="connsiteX2" fmla="*/ 484909 w 484909"/>
              <a:gd name="connsiteY2" fmla="*/ 0 h 63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4909" h="631994">
                <a:moveTo>
                  <a:pt x="0" y="304800"/>
                </a:moveTo>
                <a:cubicBezTo>
                  <a:pt x="56572" y="489527"/>
                  <a:pt x="113145" y="674255"/>
                  <a:pt x="193963" y="623455"/>
                </a:cubicBezTo>
                <a:cubicBezTo>
                  <a:pt x="274781" y="572655"/>
                  <a:pt x="379845" y="286327"/>
                  <a:pt x="484909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6463144" y="5535775"/>
            <a:ext cx="270163" cy="449667"/>
          </a:xfrm>
          <a:custGeom>
            <a:avLst/>
            <a:gdLst>
              <a:gd name="connsiteX0" fmla="*/ 0 w 484909"/>
              <a:gd name="connsiteY0" fmla="*/ 304800 h 631994"/>
              <a:gd name="connsiteX1" fmla="*/ 193963 w 484909"/>
              <a:gd name="connsiteY1" fmla="*/ 623455 h 631994"/>
              <a:gd name="connsiteX2" fmla="*/ 484909 w 484909"/>
              <a:gd name="connsiteY2" fmla="*/ 0 h 63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4909" h="631994">
                <a:moveTo>
                  <a:pt x="0" y="304800"/>
                </a:moveTo>
                <a:cubicBezTo>
                  <a:pt x="56572" y="489527"/>
                  <a:pt x="113145" y="674255"/>
                  <a:pt x="193963" y="623455"/>
                </a:cubicBezTo>
                <a:cubicBezTo>
                  <a:pt x="274781" y="572655"/>
                  <a:pt x="379845" y="286327"/>
                  <a:pt x="484909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849092" y="6051179"/>
            <a:ext cx="353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55127" y="7242025"/>
            <a:ext cx="3512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أعضاء التنفس عند الأسماك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45527" y="7895779"/>
            <a:ext cx="3512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تحمي الأسماك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45527" y="8571810"/>
            <a:ext cx="3512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تحمي الحلزون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092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 animBg="1"/>
      <p:bldP spid="13" grpId="0" animBg="1"/>
      <p:bldP spid="14" grpId="0"/>
      <p:bldP spid="15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337</Words>
  <Application>Microsoft Office PowerPoint</Application>
  <PresentationFormat>Custom</PresentationFormat>
  <Paragraphs>86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Title Here</dc:title>
  <dc:creator>Deepak Malhotra</dc:creator>
  <cp:lastModifiedBy>May M</cp:lastModifiedBy>
  <cp:revision>21</cp:revision>
  <dcterms:created xsi:type="dcterms:W3CDTF">2017-05-08T11:41:35Z</dcterms:created>
  <dcterms:modified xsi:type="dcterms:W3CDTF">2021-08-19T10:58:34Z</dcterms:modified>
</cp:coreProperties>
</file>