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91" r:id="rId2"/>
    <p:sldId id="292" r:id="rId3"/>
    <p:sldId id="426" r:id="rId4"/>
    <p:sldId id="440" r:id="rId5"/>
    <p:sldId id="293" r:id="rId6"/>
    <p:sldId id="256" r:id="rId7"/>
    <p:sldId id="312" r:id="rId8"/>
    <p:sldId id="277" r:id="rId9"/>
    <p:sldId id="278" r:id="rId10"/>
    <p:sldId id="305" r:id="rId11"/>
    <p:sldId id="308" r:id="rId12"/>
    <p:sldId id="280" r:id="rId13"/>
    <p:sldId id="279" r:id="rId14"/>
    <p:sldId id="281" r:id="rId15"/>
    <p:sldId id="282" r:id="rId16"/>
    <p:sldId id="260" r:id="rId17"/>
    <p:sldId id="264" r:id="rId18"/>
    <p:sldId id="270" r:id="rId19"/>
    <p:sldId id="276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1" autoAdjust="0"/>
    <p:restoredTop sz="94660"/>
  </p:normalViewPr>
  <p:slideViewPr>
    <p:cSldViewPr>
      <p:cViewPr varScale="1">
        <p:scale>
          <a:sx n="68" d="100"/>
          <a:sy n="68" d="100"/>
        </p:scale>
        <p:origin x="150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8819B-8C9A-41CE-B8EB-7FDA09D1166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75379C-66CF-4D73-A987-DACD7B13B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0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995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12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29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518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5"/>
            <a:ext cx="9143244" cy="6857433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ED3D6733-6F27-4404-AB51-585418F146E5}" type="datetimeFigureOut">
              <a:rPr lang="ko-KR" altLang="en-US" smtClean="0"/>
              <a:pPr/>
              <a:t>2021-09-11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/>
          </p:nvPr>
        </p:nvSpPr>
        <p:spPr>
          <a:xfrm>
            <a:off x="570777" y="1340770"/>
            <a:ext cx="8006507" cy="201622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6858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en-US" altLang="ko-KR" sz="4050" kern="1200" baseline="0" dirty="0">
                <a:solidFill>
                  <a:srgbClr val="FFB7B9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2564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62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12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565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86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46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7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76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43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38FA1-A8BE-4DA9-AEC6-ED6E5F3B1CE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1FCAA39-AAB0-4A37-BC78-E9EFD0CC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0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ToCSHB64cc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3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80AA18E-F5EC-4E9A-AD54-6283598E79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1"/>
          <a:stretch/>
        </p:blipFill>
        <p:spPr>
          <a:xfrm>
            <a:off x="20" y="0"/>
            <a:ext cx="914397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28FCA-3E91-432F-8EB6-FAD7FC49F4BD}"/>
              </a:ext>
            </a:extLst>
          </p:cNvPr>
          <p:cNvSpPr txBox="1"/>
          <p:nvPr/>
        </p:nvSpPr>
        <p:spPr>
          <a:xfrm>
            <a:off x="1371600" y="10447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التمييز بين التراكيب والجمل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Shape 319">
            <a:extLst>
              <a:ext uri="{FF2B5EF4-FFF2-40B4-BE49-F238E27FC236}">
                <a16:creationId xmlns:a16="http://schemas.microsoft.com/office/drawing/2014/main" id="{8808E075-C6F7-4DEC-9A2E-5D9630322ABC}"/>
              </a:ext>
            </a:extLst>
          </p:cNvPr>
          <p:cNvSpPr/>
          <p:nvPr/>
        </p:nvSpPr>
        <p:spPr>
          <a:xfrm>
            <a:off x="3657600" y="1811099"/>
            <a:ext cx="274320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 rtl="1">
              <a:defRPr sz="5500">
                <a:solidFill>
                  <a:srgbClr val="941100"/>
                </a:solidFill>
              </a:defRPr>
            </a:lvl1pPr>
          </a:lstStyle>
          <a:p>
            <a:r>
              <a:rPr lang="ar-AE" sz="4400" b="1" u="sng" dirty="0">
                <a:solidFill>
                  <a:schemeClr val="bg1"/>
                </a:solidFill>
              </a:rPr>
              <a:t>نواتج التعلم: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B419E3-DAF7-4911-AD2B-962DD0B8561A}"/>
              </a:ext>
            </a:extLst>
          </p:cNvPr>
          <p:cNvSpPr/>
          <p:nvPr/>
        </p:nvSpPr>
        <p:spPr>
          <a:xfrm>
            <a:off x="-76200" y="2743200"/>
            <a:ext cx="6019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AE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</a:t>
            </a:r>
            <a:r>
              <a:rPr lang="ar-A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يميز المتعلم بين التركيب والجملة.</a:t>
            </a:r>
          </a:p>
          <a:p>
            <a:pPr algn="r"/>
            <a:r>
              <a:rPr lang="ar-A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AE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ar-A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يحوّل المتعلم التراكيب إلى جمل مفيدة</a:t>
            </a:r>
            <a:r>
              <a:rPr lang="ar-AE" sz="3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9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whiteboard&#10;&#10;Description automatically generated">
            <a:extLst>
              <a:ext uri="{FF2B5EF4-FFF2-40B4-BE49-F238E27FC236}">
                <a16:creationId xmlns:a16="http://schemas.microsoft.com/office/drawing/2014/main" id="{4E43A2A9-FDDE-4642-9051-0ABC7914B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736F642-8D3F-4BF6-8951-C73E3AC67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994451"/>
              </p:ext>
            </p:extLst>
          </p:nvPr>
        </p:nvGraphicFramePr>
        <p:xfrm>
          <a:off x="304800" y="3200400"/>
          <a:ext cx="6934200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726629384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235119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/>
                        <a:t>جملة</a:t>
                      </a:r>
                      <a:endParaRPr lang="en-US" sz="32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b="1" dirty="0"/>
                        <a:t>تركيب</a:t>
                      </a:r>
                      <a:endParaRPr lang="en-US" sz="3200" b="1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29079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هذا الرجل طيب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هذا الرجل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188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بدأت الحصة الأولى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الحصة الأولى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569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القصة التي كتبتها طويلة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القصة التي كتبتها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124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نلتقي بعد الظهر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بعد الظهر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32276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F1D9FC1-C6B7-4EA6-A354-C003CE39A2AD}"/>
              </a:ext>
            </a:extLst>
          </p:cNvPr>
          <p:cNvSpPr txBox="1"/>
          <p:nvPr/>
        </p:nvSpPr>
        <p:spPr>
          <a:xfrm>
            <a:off x="2667000" y="2146012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>
                <a:highlight>
                  <a:srgbClr val="FFFF00"/>
                </a:highlight>
              </a:rPr>
              <a:t>انظر الفرق بين المجموعتين:</a:t>
            </a:r>
            <a:endParaRPr lang="en-US" sz="3200" dirty="0">
              <a:highlight>
                <a:srgbClr val="FFFF00"/>
              </a:highlight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D814CF-CC80-4E94-93D2-95885B740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751878"/>
              </p:ext>
            </p:extLst>
          </p:nvPr>
        </p:nvGraphicFramePr>
        <p:xfrm>
          <a:off x="7239000" y="4323348"/>
          <a:ext cx="1315453" cy="1776663"/>
        </p:xfrm>
        <a:graphic>
          <a:graphicData uri="http://schemas.openxmlformats.org/drawingml/2006/table">
            <a:tbl>
              <a:tblPr/>
              <a:tblGrid>
                <a:gridCol w="1315453">
                  <a:extLst>
                    <a:ext uri="{9D8B030D-6E8A-4147-A177-3AD203B41FA5}">
                      <a16:colId xmlns:a16="http://schemas.microsoft.com/office/drawing/2014/main" val="376278109"/>
                    </a:ext>
                  </a:extLst>
                </a:gridCol>
              </a:tblGrid>
              <a:tr h="1776663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/>
                        <a:t>الحصة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50732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87910C-1841-4EE8-9396-59895F45B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824132"/>
              </p:ext>
            </p:extLst>
          </p:nvPr>
        </p:nvGraphicFramePr>
        <p:xfrm>
          <a:off x="7230979" y="3196390"/>
          <a:ext cx="1311442" cy="593558"/>
        </p:xfrm>
        <a:graphic>
          <a:graphicData uri="http://schemas.openxmlformats.org/drawingml/2006/table">
            <a:tbl>
              <a:tblPr/>
              <a:tblGrid>
                <a:gridCol w="1311442">
                  <a:extLst>
                    <a:ext uri="{9D8B030D-6E8A-4147-A177-3AD203B41FA5}">
                      <a16:colId xmlns:a16="http://schemas.microsoft.com/office/drawing/2014/main" val="2041801903"/>
                    </a:ext>
                  </a:extLst>
                </a:gridCol>
              </a:tblGrid>
              <a:tr h="593558">
                <a:tc>
                  <a:txBody>
                    <a:bodyPr/>
                    <a:lstStyle/>
                    <a:p>
                      <a:pPr algn="ctr"/>
                      <a:r>
                        <a:rPr lang="ar-AE" sz="3200" dirty="0"/>
                        <a:t>كلمة</a:t>
                      </a:r>
                      <a:endParaRPr lang="ar-AE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32258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AAF81B-29A9-4A07-8BFB-EEFD64591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730984"/>
              </p:ext>
            </p:extLst>
          </p:nvPr>
        </p:nvGraphicFramePr>
        <p:xfrm>
          <a:off x="7247021" y="3810001"/>
          <a:ext cx="1295400" cy="5334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147143307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/>
                        <a:t>هذا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16879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93A6A8-6579-46C0-85B4-E7FB98FE7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126171"/>
              </p:ext>
            </p:extLst>
          </p:nvPr>
        </p:nvGraphicFramePr>
        <p:xfrm>
          <a:off x="7255042" y="4965031"/>
          <a:ext cx="1323474" cy="533400"/>
        </p:xfrm>
        <a:graphic>
          <a:graphicData uri="http://schemas.openxmlformats.org/drawingml/2006/table">
            <a:tbl>
              <a:tblPr/>
              <a:tblGrid>
                <a:gridCol w="1323474">
                  <a:extLst>
                    <a:ext uri="{9D8B030D-6E8A-4147-A177-3AD203B41FA5}">
                      <a16:colId xmlns:a16="http://schemas.microsoft.com/office/drawing/2014/main" val="191301294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/>
                        <a:t>القصة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4168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FCC5B93-4EA6-4F17-A0D7-006BE9703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98078"/>
              </p:ext>
            </p:extLst>
          </p:nvPr>
        </p:nvGraphicFramePr>
        <p:xfrm>
          <a:off x="7230979" y="5498431"/>
          <a:ext cx="1347537" cy="617623"/>
        </p:xfrm>
        <a:graphic>
          <a:graphicData uri="http://schemas.openxmlformats.org/drawingml/2006/table">
            <a:tbl>
              <a:tblPr/>
              <a:tblGrid>
                <a:gridCol w="1347537">
                  <a:extLst>
                    <a:ext uri="{9D8B030D-6E8A-4147-A177-3AD203B41FA5}">
                      <a16:colId xmlns:a16="http://schemas.microsoft.com/office/drawing/2014/main" val="1621231346"/>
                    </a:ext>
                  </a:extLst>
                </a:gridCol>
              </a:tblGrid>
              <a:tr h="617623">
                <a:tc>
                  <a:txBody>
                    <a:bodyPr/>
                    <a:lstStyle/>
                    <a:p>
                      <a:pPr algn="ctr"/>
                      <a:r>
                        <a:rPr lang="ar-AE" sz="2800" dirty="0"/>
                        <a:t>بعد</a:t>
                      </a:r>
                      <a:endParaRPr lang="en-US" sz="28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864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055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1FE8927-DAF5-49FB-9202-6201FE22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89" y="0"/>
            <a:ext cx="649022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AC1C9-A4F8-4351-9560-B8067313337A}"/>
              </a:ext>
            </a:extLst>
          </p:cNvPr>
          <p:cNvSpPr txBox="1"/>
          <p:nvPr/>
        </p:nvSpPr>
        <p:spPr>
          <a:xfrm>
            <a:off x="3124200" y="3090208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ميز التركيب من الجمل فيما يلي: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97595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96DF88-0E4F-4581-BFD5-B30F5DA39F8E}"/>
              </a:ext>
            </a:extLst>
          </p:cNvPr>
          <p:cNvSpPr txBox="1"/>
          <p:nvPr/>
        </p:nvSpPr>
        <p:spPr>
          <a:xfrm>
            <a:off x="3276600" y="5936159"/>
            <a:ext cx="2565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/>
              <a:t>قصةً جميلةً.</a:t>
            </a:r>
            <a:endParaRPr lang="en-US" sz="4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5129B-480B-47E0-BEB0-DF8A3D997A15}"/>
              </a:ext>
            </a:extLst>
          </p:cNvPr>
          <p:cNvSpPr txBox="1"/>
          <p:nvPr/>
        </p:nvSpPr>
        <p:spPr>
          <a:xfrm>
            <a:off x="3793731" y="381000"/>
            <a:ext cx="1311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تركيب</a:t>
            </a:r>
            <a:endParaRPr lang="en-US" sz="4400" b="1" dirty="0">
              <a:highlight>
                <a:srgbClr val="FFFF00"/>
              </a:highlight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B111F1-B3C7-48A5-8F75-3D2DD844E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50" y="1981200"/>
            <a:ext cx="28067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ame, sport&#10;&#10;Description automatically generated">
            <a:extLst>
              <a:ext uri="{FF2B5EF4-FFF2-40B4-BE49-F238E27FC236}">
                <a16:creationId xmlns:a16="http://schemas.microsoft.com/office/drawing/2014/main" id="{DBC6F4EC-2A14-4A46-81E9-FA92D9B72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777"/>
          <a:stretch/>
        </p:blipFill>
        <p:spPr>
          <a:xfrm>
            <a:off x="628650" y="-3810"/>
            <a:ext cx="7446645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E23E3-3B6A-4C78-B735-59A4179BC737}"/>
              </a:ext>
            </a:extLst>
          </p:cNvPr>
          <p:cNvSpPr txBox="1"/>
          <p:nvPr/>
        </p:nvSpPr>
        <p:spPr>
          <a:xfrm>
            <a:off x="2360509" y="5555159"/>
            <a:ext cx="4573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/>
              <a:t>سجّل خالدٌ هدفًا ساحقًا.</a:t>
            </a:r>
            <a:endParaRPr lang="en-US" sz="4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875FF9-A749-47A5-BE8D-B5C94CC1259D}"/>
              </a:ext>
            </a:extLst>
          </p:cNvPr>
          <p:cNvSpPr txBox="1"/>
          <p:nvPr/>
        </p:nvSpPr>
        <p:spPr>
          <a:xfrm>
            <a:off x="6917931" y="381000"/>
            <a:ext cx="1311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جملة</a:t>
            </a:r>
            <a:endParaRPr lang="en-US" sz="4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465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4AD2B6EA-6787-4884-BF79-F7AE2F73F32E}"/>
              </a:ext>
            </a:extLst>
          </p:cNvPr>
          <p:cNvSpPr txBox="1"/>
          <p:nvPr/>
        </p:nvSpPr>
        <p:spPr>
          <a:xfrm>
            <a:off x="6172200" y="754559"/>
            <a:ext cx="1311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>
                <a:highlight>
                  <a:srgbClr val="FFFF00"/>
                </a:highlight>
              </a:rPr>
              <a:t>تركيب</a:t>
            </a:r>
            <a:endParaRPr lang="en-US" sz="4400" b="1" dirty="0"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E5F61-575C-4D7E-8C54-A7D19944791A}"/>
              </a:ext>
            </a:extLst>
          </p:cNvPr>
          <p:cNvSpPr txBox="1"/>
          <p:nvPr/>
        </p:nvSpPr>
        <p:spPr>
          <a:xfrm>
            <a:off x="2589109" y="5029200"/>
            <a:ext cx="2821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400" b="1" dirty="0"/>
              <a:t>من لحومها.</a:t>
            </a:r>
            <a:endParaRPr lang="en-US" sz="4400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A8A134A-DB59-4BA3-9412-B346239E3F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72" y="844577"/>
            <a:ext cx="2822728" cy="42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1"/>
          <a:stretch/>
        </p:blipFill>
        <p:spPr>
          <a:xfrm>
            <a:off x="-1" y="0"/>
            <a:ext cx="91621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581084" y="6019800"/>
            <a:ext cx="349611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32004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جملة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36970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B050"/>
                </a:solidFill>
              </a:rPr>
              <a:t>تركيب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0" y="42304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B050"/>
                </a:solidFill>
              </a:rPr>
              <a:t>تركيب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7638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B050"/>
                </a:solidFill>
              </a:rPr>
              <a:t>تركيب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2210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جملة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71E9D-FD59-443E-A99A-D057D0D61E6C}"/>
              </a:ext>
            </a:extLst>
          </p:cNvPr>
          <p:cNvSpPr txBox="1"/>
          <p:nvPr/>
        </p:nvSpPr>
        <p:spPr>
          <a:xfrm>
            <a:off x="990600" y="21336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كتاب الطالب صفحة: 59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563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/>
          <a:stretch/>
        </p:blipFill>
        <p:spPr>
          <a:xfrm>
            <a:off x="-28304" y="0"/>
            <a:ext cx="917230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67000" y="838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مركز التسوق مفتوح.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4110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السماء البعيدة مليئة بالنجوم.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9812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تجد الصديق الوفي عند الحاجة.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25540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عليك احترام الكبير.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4078069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اللغة العربية </a:t>
            </a:r>
            <a:r>
              <a:rPr lang="ar-AE" sz="3600" b="1" dirty="0">
                <a:solidFill>
                  <a:srgbClr val="00B050"/>
                </a:solidFill>
              </a:rPr>
              <a:t>هي</a:t>
            </a:r>
            <a:r>
              <a:rPr lang="ar-AE" sz="3600" b="1" dirty="0">
                <a:solidFill>
                  <a:srgbClr val="0070C0"/>
                </a:solidFill>
              </a:rPr>
              <a:t> </a:t>
            </a:r>
            <a:r>
              <a:rPr lang="ar-AE" sz="3600" b="1" dirty="0">
                <a:solidFill>
                  <a:srgbClr val="00B050"/>
                </a:solidFill>
              </a:rPr>
              <a:t>لغة القرآن الكريم.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52578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اللغة العربية </a:t>
            </a:r>
            <a:r>
              <a:rPr lang="ar-AE" sz="3600" b="1" dirty="0">
                <a:solidFill>
                  <a:srgbClr val="00B050"/>
                </a:solidFill>
              </a:rPr>
              <a:t>هي لغة أهل الجنة.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4648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اللغة العربية </a:t>
            </a:r>
            <a:r>
              <a:rPr lang="ar-AE" sz="3600" b="1" dirty="0">
                <a:solidFill>
                  <a:srgbClr val="00B050"/>
                </a:solidFill>
              </a:rPr>
              <a:t>هي أكثر اللغات تحدثًا.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B4EE2-1D0C-45E7-8E7D-91C7726B9EA9}"/>
              </a:ext>
            </a:extLst>
          </p:cNvPr>
          <p:cNvSpPr txBox="1"/>
          <p:nvPr/>
        </p:nvSpPr>
        <p:spPr>
          <a:xfrm>
            <a:off x="152400" y="10102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كتاب الطالب صفحة: 59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340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00"/>
          <a:stretch/>
        </p:blipFill>
        <p:spPr>
          <a:xfrm>
            <a:off x="0" y="0"/>
            <a:ext cx="917647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62200" y="3940314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جملة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100" y="5867400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تركيب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5235714"/>
            <a:ext cx="102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جملة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4100" y="4572000"/>
            <a:ext cx="133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تركيب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D47E3B-2861-4992-A168-26E57FBCD38C}"/>
              </a:ext>
            </a:extLst>
          </p:cNvPr>
          <p:cNvSpPr txBox="1"/>
          <p:nvPr/>
        </p:nvSpPr>
        <p:spPr>
          <a:xfrm>
            <a:off x="990600" y="21336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كتاب النشاط صفحة: 21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91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85900" y="1044714"/>
            <a:ext cx="392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المحبة في القلوب.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06914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0070C0"/>
                </a:solidFill>
              </a:rPr>
              <a:t>الوطن العظيم ينتظر أبناءه بكل شوق.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100" y="2797314"/>
            <a:ext cx="392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هذا الجمل سريع.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2098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0070C0"/>
                </a:solidFill>
              </a:rPr>
              <a:t>الوطن الذي يعيش فينا عظيمٌ.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701225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يعمل المواطنون الصالحون بإخلاص.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50" y="4245114"/>
            <a:ext cx="1962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حلاً فرديًّا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F6EAA-177F-41C1-B206-56EFF7FBDF6D}"/>
              </a:ext>
            </a:extLst>
          </p:cNvPr>
          <p:cNvSpPr txBox="1"/>
          <p:nvPr/>
        </p:nvSpPr>
        <p:spPr>
          <a:xfrm>
            <a:off x="0" y="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highlight>
                  <a:srgbClr val="FFFF00"/>
                </a:highlight>
              </a:rPr>
              <a:t>كتاب النشاط صفحة: 21</a:t>
            </a:r>
            <a:endParaRPr lang="en-US" sz="32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7055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158262" y="1452880"/>
            <a:ext cx="87299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135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الأول </a:t>
            </a:r>
          </a:p>
        </p:txBody>
      </p:sp>
      <p:sp>
        <p:nvSpPr>
          <p:cNvPr id="8" name="تمرير أفقي 24"/>
          <p:cNvSpPr/>
          <p:nvPr/>
        </p:nvSpPr>
        <p:spPr>
          <a:xfrm>
            <a:off x="3829929" y="1838471"/>
            <a:ext cx="4958862" cy="3486870"/>
          </a:xfrm>
          <a:prstGeom prst="horizontalScroll">
            <a:avLst/>
          </a:prstGeom>
          <a:solidFill>
            <a:srgbClr val="A5301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lnSpc>
                <a:spcPct val="150000"/>
              </a:lnSpc>
            </a:pPr>
            <a:endParaRPr lang="ar-AE" sz="21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97682" y="2339389"/>
            <a:ext cx="3618506" cy="37284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  <a:r>
              <a:rPr lang="ar-AE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الأحد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97682" y="2712229"/>
            <a:ext cx="3618506" cy="377114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11</a:t>
            </a:r>
            <a:r>
              <a:rPr lang="en-US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/</a:t>
            </a:r>
            <a:r>
              <a:rPr lang="ar-AE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09</a:t>
            </a:r>
            <a:r>
              <a:rPr lang="en-US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/2020 </a:t>
            </a:r>
            <a:r>
              <a:rPr lang="ar-AE" sz="202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97682" y="3069423"/>
            <a:ext cx="3618506" cy="337127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  </a:t>
            </a:r>
            <a:r>
              <a:rPr lang="ar-AE" sz="2025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 </a:t>
            </a:r>
            <a:endParaRPr lang="ar-SA" sz="202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597682" y="3406252"/>
            <a:ext cx="3618506" cy="327150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2025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الدرس </a:t>
            </a:r>
            <a:r>
              <a:rPr lang="ar-SA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r>
              <a:rPr lang="ar-AE" sz="202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التمييز بين الجملة والتركيب</a:t>
            </a:r>
            <a:endParaRPr lang="ar-SA" sz="2025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97682" y="3714925"/>
            <a:ext cx="3618506" cy="355943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2475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الصف</a:t>
            </a:r>
            <a:r>
              <a:rPr lang="ar-AE" sz="2475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: الرابع </a:t>
            </a:r>
            <a:endParaRPr lang="en-US" sz="2475" b="1" dirty="0">
              <a:solidFill>
                <a:schemeClr val="bg1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97682" y="4033667"/>
            <a:ext cx="3618506" cy="353369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defRPr>
                <a:uFillTx/>
              </a:defRPr>
            </a:pPr>
            <a:r>
              <a:rPr lang="ar-AE" sz="2025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المادة</a:t>
            </a:r>
            <a:r>
              <a:rPr lang="ar-AE" sz="202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: اللغة العربية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97682" y="4346743"/>
            <a:ext cx="3618506" cy="365918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effectLst/>
        </p:spPr>
        <p:txBody>
          <a:bodyPr vert="horz" lIns="51435" tIns="25718" rIns="51435" bIns="25718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defRPr>
                <a:uFillTx/>
              </a:defRPr>
            </a:pPr>
            <a:r>
              <a:rPr lang="ar-AE" sz="2475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معلمة المادة </a:t>
            </a:r>
            <a:r>
              <a:rPr lang="ar-AE" sz="2475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r>
              <a:rPr lang="ar-AE" sz="2475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عواطف المعدي </a:t>
            </a:r>
            <a:endParaRPr lang="ar-SA" sz="2475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1" y="1591380"/>
            <a:ext cx="2828048" cy="36804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961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36B15A42-FED7-454A-8710-518CF086C7B6}"/>
              </a:ext>
            </a:extLst>
          </p:cNvPr>
          <p:cNvSpPr/>
          <p:nvPr/>
        </p:nvSpPr>
        <p:spPr>
          <a:xfrm>
            <a:off x="533400" y="1219200"/>
            <a:ext cx="7924800" cy="4953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/>
              <a:t>الواجب</a:t>
            </a:r>
          </a:p>
          <a:p>
            <a:pPr algn="ctr"/>
            <a:r>
              <a:rPr lang="ar-AE" sz="6000" dirty="0"/>
              <a:t>حل صفحة كتاب النشاط ص 20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94776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4">
            <a:extLst>
              <a:ext uri="{FF2B5EF4-FFF2-40B4-BE49-F238E27FC236}">
                <a16:creationId xmlns:a16="http://schemas.microsoft.com/office/drawing/2014/main" id="{5B433D57-5683-4F4C-8AA4-1DA9E1148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9" y="1876308"/>
            <a:ext cx="8890490" cy="4015144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3" name="مربع نص 5">
            <a:extLst>
              <a:ext uri="{FF2B5EF4-FFF2-40B4-BE49-F238E27FC236}">
                <a16:creationId xmlns:a16="http://schemas.microsoft.com/office/drawing/2014/main" id="{229FA989-DD36-45C3-9444-8AED81C67A6C}"/>
              </a:ext>
            </a:extLst>
          </p:cNvPr>
          <p:cNvSpPr txBox="1"/>
          <p:nvPr/>
        </p:nvSpPr>
        <p:spPr>
          <a:xfrm>
            <a:off x="3049172" y="1114260"/>
            <a:ext cx="3439550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7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</p:spTree>
    <p:extLst>
      <p:ext uri="{BB962C8B-B14F-4D97-AF65-F5344CB8AC3E}">
        <p14:creationId xmlns:p14="http://schemas.microsoft.com/office/powerpoint/2010/main" val="887718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E094DD-94D5-4AD6-89D9-6043E28B5FCA}"/>
              </a:ext>
            </a:extLst>
          </p:cNvPr>
          <p:cNvSpPr txBox="1"/>
          <p:nvPr/>
        </p:nvSpPr>
        <p:spPr>
          <a:xfrm>
            <a:off x="2227298" y="931284"/>
            <a:ext cx="4453950" cy="784830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AE" sz="45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قوانين الغرفة الصفية</a:t>
            </a:r>
            <a:endParaRPr lang="en-US" sz="45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1F5A5-24C6-4802-9D92-A26324C51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67" y="1880648"/>
            <a:ext cx="2638031" cy="149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3D144-9188-4BAB-88D9-A283AA03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29" y="1940743"/>
            <a:ext cx="2652542" cy="141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086001-55E8-4108-9F29-266FE2AE0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72" y="1963360"/>
            <a:ext cx="2447362" cy="139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275614-E7EC-4B0B-8625-39D9BAA1C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905" y="3723293"/>
            <a:ext cx="2591893" cy="141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C99EB5-00BA-437E-BB1C-C54657BC8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644" y="3760051"/>
            <a:ext cx="2638031" cy="1394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EBEA8-668F-41D7-9AE1-DAF234ED5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73" y="3723293"/>
            <a:ext cx="2652542" cy="143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27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0D1E35A-8A33-4D18-87B2-78592514AAB6}"/>
              </a:ext>
            </a:extLst>
          </p:cNvPr>
          <p:cNvSpPr txBox="1"/>
          <p:nvPr/>
        </p:nvSpPr>
        <p:spPr>
          <a:xfrm>
            <a:off x="3467595" y="1034166"/>
            <a:ext cx="2358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 latinLnBrk="0"/>
            <a:r>
              <a:rPr lang="ar-AE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السلام الوطني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6697E43E-E216-466B-898F-64ADBC2FE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252" y="1916832"/>
            <a:ext cx="6069496" cy="3414092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00C7F144-F848-4AC9-94F9-2429BDC5C5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55" y="1088151"/>
            <a:ext cx="516791" cy="668175"/>
          </a:xfrm>
          <a:prstGeom prst="rect">
            <a:avLst/>
          </a:prstGeom>
        </p:spPr>
      </p:pic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D3E2C7DC-E0EA-47CE-90D8-15F12BA932D6}"/>
              </a:ext>
            </a:extLst>
          </p:cNvPr>
          <p:cNvSpPr/>
          <p:nvPr/>
        </p:nvSpPr>
        <p:spPr>
          <a:xfrm>
            <a:off x="2990566" y="1014799"/>
            <a:ext cx="3162869" cy="814882"/>
          </a:xfrm>
          <a:prstGeom prst="flowChartAlternateProcess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rtl="1"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B8958E5C-1224-4157-B4BC-4AC48F5D72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23913" r="28011" b="42825"/>
          <a:stretch/>
        </p:blipFill>
        <p:spPr>
          <a:xfrm>
            <a:off x="2151051" y="1167255"/>
            <a:ext cx="588857" cy="509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 Download Short Video Clips - Video Logo , Free Transparent Clipart  - ClipartKey">
            <a:extLst>
              <a:ext uri="{FF2B5EF4-FFF2-40B4-BE49-F238E27FC236}">
                <a16:creationId xmlns:a16="http://schemas.microsoft.com/office/drawing/2014/main" id="{A452DDA2-815E-4270-9376-D1BD96D15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97" b="1"/>
          <a:stretch/>
        </p:blipFill>
        <p:spPr bwMode="auto"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17F1B74-AF5E-462C-BCE1-525B43B9880E}"/>
              </a:ext>
            </a:extLst>
          </p:cNvPr>
          <p:cNvSpPr/>
          <p:nvPr/>
        </p:nvSpPr>
        <p:spPr>
          <a:xfrm rot="19722179">
            <a:off x="4159141" y="4490615"/>
            <a:ext cx="4343400" cy="91440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ركز على مقطع الفيديو الآتي: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6099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التمييز بين الجملة والتركيب | الصف الرابع | النحو">
            <a:hlinkClick r:id="" action="ppaction://media"/>
            <a:extLst>
              <a:ext uri="{FF2B5EF4-FFF2-40B4-BE49-F238E27FC236}">
                <a16:creationId xmlns:a16="http://schemas.microsoft.com/office/drawing/2014/main" id="{8584E569-43C9-4806-8F42-B3A6D15E6F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759" y="480060"/>
            <a:ext cx="8428482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deo Clip Clipart - Clip Art Video, HD Png Download , Transparent Png  Image - PNGitem">
            <a:extLst>
              <a:ext uri="{FF2B5EF4-FFF2-40B4-BE49-F238E27FC236}">
                <a16:creationId xmlns:a16="http://schemas.microsoft.com/office/drawing/2014/main" id="{E122F1E2-8365-4DE8-B093-60A73961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1210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94DA6C-D4EE-4B62-94E9-9B5EC1BBA2D1}"/>
              </a:ext>
            </a:extLst>
          </p:cNvPr>
          <p:cNvSpPr txBox="1"/>
          <p:nvPr/>
        </p:nvSpPr>
        <p:spPr>
          <a:xfrm rot="19554038">
            <a:off x="2783107" y="1845352"/>
            <a:ext cx="26522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ما الذي استنتجته من خلال مقطع الفيديو السابق؟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31874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nitor, bus, appliance, microwave&#10;&#10;Description automatically generated">
            <a:extLst>
              <a:ext uri="{FF2B5EF4-FFF2-40B4-BE49-F238E27FC236}">
                <a16:creationId xmlns:a16="http://schemas.microsoft.com/office/drawing/2014/main" id="{F7EA0367-0A3C-4163-A20E-7CAFEBC56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43989-7157-438C-9570-AC946FAF1BF8}"/>
              </a:ext>
            </a:extLst>
          </p:cNvPr>
          <p:cNvSpPr txBox="1"/>
          <p:nvPr/>
        </p:nvSpPr>
        <p:spPr>
          <a:xfrm rot="21417126">
            <a:off x="801643" y="72676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u="sng" dirty="0">
                <a:solidFill>
                  <a:schemeClr val="bg1"/>
                </a:solidFill>
              </a:rPr>
              <a:t>التركيب</a:t>
            </a:r>
            <a:r>
              <a:rPr lang="ar-AE" sz="3200" b="1" dirty="0">
                <a:solidFill>
                  <a:schemeClr val="bg1"/>
                </a:solidFill>
              </a:rPr>
              <a:t>: هو مجموعة من الكلمات يرتبط بعضها ببعض لكنها لا تُكَوِّنُ معنىً مكتملاً.</a:t>
            </a:r>
          </a:p>
          <a:p>
            <a:pPr algn="r"/>
            <a:r>
              <a:rPr lang="ar-AE" sz="3200" b="1" dirty="0">
                <a:solidFill>
                  <a:schemeClr val="bg1"/>
                </a:solidFill>
              </a:rPr>
              <a:t>مثل: على الأبواب / الشمسُ الساطعةُ / هذا الباب.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76610-25D4-434A-B5AF-384395F5BE3B}"/>
              </a:ext>
            </a:extLst>
          </p:cNvPr>
          <p:cNvSpPr txBox="1"/>
          <p:nvPr/>
        </p:nvSpPr>
        <p:spPr>
          <a:xfrm rot="21417126">
            <a:off x="760065" y="2820544"/>
            <a:ext cx="7509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u="sng" dirty="0">
                <a:solidFill>
                  <a:schemeClr val="bg1"/>
                </a:solidFill>
              </a:rPr>
              <a:t>الجملة</a:t>
            </a:r>
            <a:r>
              <a:rPr lang="ar-AE" sz="3200" b="1" dirty="0">
                <a:solidFill>
                  <a:schemeClr val="bg1"/>
                </a:solidFill>
              </a:rPr>
              <a:t>: هي مجموعة من الكلمات يرتبط بعضها ببعضٍ فَتُكَوِّنُ معنىً مكتملاً.</a:t>
            </a:r>
          </a:p>
          <a:p>
            <a:pPr algn="r"/>
            <a:r>
              <a:rPr lang="ar-AE" sz="3200" b="1" dirty="0">
                <a:solidFill>
                  <a:schemeClr val="bg1"/>
                </a:solidFill>
              </a:rPr>
              <a:t>مثل: ـ الجمل مكتوبة على الأبواب.</a:t>
            </a:r>
          </a:p>
          <a:p>
            <a:pPr algn="r"/>
            <a:r>
              <a:rPr lang="ar-AE" sz="3200" b="1" dirty="0">
                <a:solidFill>
                  <a:schemeClr val="bg1"/>
                </a:solidFill>
              </a:rPr>
              <a:t>      ـ رأيت الشمسَ الساطعةَ في اسماء.</a:t>
            </a:r>
          </a:p>
          <a:p>
            <a:pPr algn="r"/>
            <a:r>
              <a:rPr lang="ar-AE" sz="3200" b="1" dirty="0">
                <a:solidFill>
                  <a:schemeClr val="bg1"/>
                </a:solidFill>
              </a:rPr>
              <a:t>      ـ من أغلق هذا الباب؟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206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26</TotalTime>
  <Words>300</Words>
  <Application>Microsoft Office PowerPoint</Application>
  <PresentationFormat>On-screen Show (4:3)</PresentationFormat>
  <Paragraphs>75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굴림체</vt:lpstr>
      <vt:lpstr>Arial</vt:lpstr>
      <vt:lpstr>Calibri</vt:lpstr>
      <vt:lpstr>Gill Sans MT</vt:lpstr>
      <vt:lpstr>Sakkal Majalla</vt:lpstr>
      <vt:lpstr>Traditional Arabic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عائشه يوسف المنصوري</dc:creator>
  <cp:lastModifiedBy>Awatif AlMaadi</cp:lastModifiedBy>
  <cp:revision>9</cp:revision>
  <dcterms:created xsi:type="dcterms:W3CDTF">2020-09-15T09:37:18Z</dcterms:created>
  <dcterms:modified xsi:type="dcterms:W3CDTF">2021-09-11T11:53:52Z</dcterms:modified>
</cp:coreProperties>
</file>