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webextensions/webextension1.xml" ContentType="application/vnd.ms-office.webextens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00" r:id="rId2"/>
    <p:sldId id="605" r:id="rId3"/>
    <p:sldId id="607" r:id="rId4"/>
    <p:sldId id="615" r:id="rId5"/>
    <p:sldId id="638" r:id="rId6"/>
    <p:sldId id="639" r:id="rId7"/>
    <p:sldId id="640" r:id="rId8"/>
    <p:sldId id="641" r:id="rId9"/>
    <p:sldId id="636" r:id="rId10"/>
    <p:sldId id="644" r:id="rId11"/>
    <p:sldId id="642" r:id="rId12"/>
    <p:sldId id="643" r:id="rId13"/>
    <p:sldId id="619" r:id="rId14"/>
    <p:sldId id="634" r:id="rId15"/>
    <p:sldId id="625" r:id="rId16"/>
    <p:sldId id="637" r:id="rId17"/>
    <p:sldId id="635" r:id="rId18"/>
    <p:sldId id="60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82" autoAdjust="0"/>
    <p:restoredTop sz="94660"/>
  </p:normalViewPr>
  <p:slideViewPr>
    <p:cSldViewPr snapToGrid="0">
      <p:cViewPr varScale="1">
        <p:scale>
          <a:sx n="72" d="100"/>
          <a:sy n="72" d="100"/>
        </p:scale>
        <p:origin x="4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639BD9-4240-4A45-9971-C9D4E639F252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6E0153-A9B2-4C49-AD9A-D9DDAAC8E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377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95B543-0236-4AEE-9F15-C7CF1150485F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0733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06C92-4681-4B5F-9D75-DACE98DDC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A81F7B-CE70-4C4B-9208-FBC1E27BE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A7D4B6-62C6-4A2C-99BF-4F5B85EAD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9758-E3FD-481D-B300-A68072251689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397D89-D342-4A6B-ADC5-C74BD176C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5EBE60-EB54-4B55-BB2D-BD56FF0DC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ABB9-B57D-4317-9E4F-3CCA60C4A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656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83498-A05F-4371-99AF-55B304F11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2FD1C6-CF05-4382-8596-54586E09C7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D84F8-4578-4274-8119-376C35CB4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9758-E3FD-481D-B300-A68072251689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1BD248-ADED-4CF3-AD13-E1D968127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EE10A7-16E5-4A90-B4B5-0906811A0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ABB9-B57D-4317-9E4F-3CCA60C4A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797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4EF71F-73A0-40F6-9255-461653F70B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842CF0-06B0-4E16-9A58-33FBF6BF9D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37B3D-65F1-44DC-BAC7-A1D0391CB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9758-E3FD-481D-B300-A68072251689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1E960-1155-4CA3-BBDB-ABFD95640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F6EDC5-FCF9-4A45-8108-3BF78D9C0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ABB9-B57D-4317-9E4F-3CCA60C4A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800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BC114-7E7F-4C43-8A28-8CE28A4D6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1C6FD-1ACC-4D2C-8D5A-F43CF92C02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6348B-0ED5-4F25-92CC-36C404B7A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9758-E3FD-481D-B300-A68072251689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5ADD8A-2A4A-4DC1-9ECC-3597E3E6D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3CF65D-5339-4C11-9F72-9398EF4B4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ABB9-B57D-4317-9E4F-3CCA60C4A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400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6E00D-75FD-46C4-AA16-03295C403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782052-55BA-4339-B053-841DCB40F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0C57E-0F3A-4A20-A4FA-7280F65BA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9758-E3FD-481D-B300-A68072251689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EA1992-4006-43EB-AF73-F492B12B6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897789-A936-4A2B-B114-E6D970E12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ABB9-B57D-4317-9E4F-3CCA60C4A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91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B2C60-C566-48DC-8EFF-145AE33C0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51220-073E-4571-9975-B538D791E7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D0D561-7D3E-4D0D-AB13-10656AA230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737E22-176A-41DD-A3BF-4F5772BF1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9758-E3FD-481D-B300-A68072251689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70B97E-B2A3-43C4-8CA1-2986948AF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C2EB3E-DABA-4120-B6FD-7B67A54C2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ABB9-B57D-4317-9E4F-3CCA60C4A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321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AF8BB-7E53-40DB-9BE0-B1478BED1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C17831-6C82-4F95-A440-27E89C0E07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205EFF-F4BC-414C-B195-B8271F61C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1BE712-3137-4394-8541-3F3239B965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4F2849-52E6-4625-9AC7-2679D17752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E09216-065A-4C51-8E7A-3F90216DC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9758-E3FD-481D-B300-A68072251689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800076-92C2-45AA-8636-9E29AFF73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BE917D-7FB1-4939-9AF5-038FD21F3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ABB9-B57D-4317-9E4F-3CCA60C4A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036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5E5CE-B87E-49ED-957C-489A3CF32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30D3DA-0E3B-4303-986E-A9F07E0AE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9758-E3FD-481D-B300-A68072251689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7C6112-26F6-498D-9C70-EBA0831C7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E504C4-3B0B-417C-B9E6-651356857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ABB9-B57D-4317-9E4F-3CCA60C4A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021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7CC5A3-A757-40E5-A4CB-9E2D6E56D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9758-E3FD-481D-B300-A68072251689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A42CF6-91B8-49AD-B38E-EF8A24B1C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58EF4-B581-472E-9CE6-179C47BDA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ABB9-B57D-4317-9E4F-3CCA60C4A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23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9A8A7-1F56-4D25-9977-C98B0C519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27709-6D89-4D71-A88A-6F6FD89B6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2239FB-2FF7-41C2-84B4-A9D219C270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0B9DDA-8CD4-4787-BD4A-1F94977F1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9758-E3FD-481D-B300-A68072251689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62B8B2-9C2C-4E4C-8D82-E5A029D76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0B1EEC-ABE2-4762-9152-DC17F11C8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ABB9-B57D-4317-9E4F-3CCA60C4A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082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08A23-3845-471E-806E-54CBF6B4C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96DA8D-635A-45B5-BF8D-2823D2104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8AFCDF-F9FE-4431-AC7B-2C762B27C7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7A3D34-61E0-47ED-80BD-1BBEE0C6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9758-E3FD-481D-B300-A68072251689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191C6B-4FD4-49BC-B0E5-F61249B04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CEAB5C-867F-4C98-9037-B736778BE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ABB9-B57D-4317-9E4F-3CCA60C4A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599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ABDC88-B7F6-4528-85A3-1351A884D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A25B57-F535-4142-BE3C-BDCA693B19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CD410-C7C0-47E6-9B14-116651D168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89758-E3FD-481D-B300-A68072251689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B4D58-C447-4881-8F0D-3FE9CD3848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385E2F-35FE-4B8D-AE49-73EB0422B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CABB9-B57D-4317-9E4F-3CCA60C4A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004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microsoft.com/office/2011/relationships/webextension" Target="../webextensions/webextension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20F95502-65C6-482A-9B40-DDCB8DAA9D75}"/>
              </a:ext>
            </a:extLst>
          </p:cNvPr>
          <p:cNvGrpSpPr/>
          <p:nvPr/>
        </p:nvGrpSpPr>
        <p:grpSpPr>
          <a:xfrm>
            <a:off x="0" y="0"/>
            <a:ext cx="12192000" cy="1152939"/>
            <a:chOff x="-324644" y="2222500"/>
            <a:chExt cx="22261685" cy="1302327"/>
          </a:xfrm>
        </p:grpSpPr>
        <p:sp>
          <p:nvSpPr>
            <p:cNvPr id="2" name="object 2"/>
            <p:cNvSpPr/>
            <p:nvPr/>
          </p:nvSpPr>
          <p:spPr>
            <a:xfrm>
              <a:off x="-324644" y="2222500"/>
              <a:ext cx="3813766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009EF3"/>
            </a:solidFill>
          </p:spPr>
          <p:txBody>
            <a:bodyPr wrap="square" lIns="0" tIns="0" rIns="0" bIns="0" rtlCol="0"/>
            <a:lstStyle/>
            <a:p>
              <a:endParaRPr sz="865" dirty="0"/>
            </a:p>
          </p:txBody>
        </p:sp>
        <p:sp>
          <p:nvSpPr>
            <p:cNvPr id="3" name="object 3"/>
            <p:cNvSpPr/>
            <p:nvPr/>
          </p:nvSpPr>
          <p:spPr>
            <a:xfrm>
              <a:off x="14821668" y="2222500"/>
              <a:ext cx="7115373" cy="1302327"/>
            </a:xfrm>
            <a:custGeom>
              <a:avLst/>
              <a:gdLst/>
              <a:ahLst/>
              <a:cxnLst/>
              <a:rect l="l" t="t" r="r" b="b"/>
              <a:pathLst>
                <a:path w="1883409" h="440055">
                  <a:moveTo>
                    <a:pt x="0" y="0"/>
                  </a:moveTo>
                  <a:lnTo>
                    <a:pt x="0" y="439737"/>
                  </a:lnTo>
                  <a:lnTo>
                    <a:pt x="1883155" y="439737"/>
                  </a:lnTo>
                  <a:lnTo>
                    <a:pt x="18831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200"/>
            </a:solidFill>
          </p:spPr>
          <p:txBody>
            <a:bodyPr wrap="square" lIns="0" tIns="0" rIns="0" bIns="0" rtlCol="0"/>
            <a:lstStyle/>
            <a:p>
              <a:endParaRPr sz="865" dirty="0"/>
            </a:p>
          </p:txBody>
        </p:sp>
        <p:sp>
          <p:nvSpPr>
            <p:cNvPr id="22" name="object 2">
              <a:extLst>
                <a:ext uri="{FF2B5EF4-FFF2-40B4-BE49-F238E27FC236}">
                  <a16:creationId xmlns:a16="http://schemas.microsoft.com/office/drawing/2014/main" id="{3708B453-DDCE-42C1-9AB9-A8D5DDCA46AD}"/>
                </a:ext>
              </a:extLst>
            </p:cNvPr>
            <p:cNvSpPr/>
            <p:nvPr/>
          </p:nvSpPr>
          <p:spPr>
            <a:xfrm>
              <a:off x="3489123" y="2222500"/>
              <a:ext cx="5353958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BF00"/>
            </a:solidFill>
          </p:spPr>
          <p:txBody>
            <a:bodyPr wrap="square" lIns="0" tIns="0" rIns="0" bIns="0" rtlCol="0"/>
            <a:lstStyle/>
            <a:p>
              <a:endParaRPr sz="865" dirty="0"/>
            </a:p>
          </p:txBody>
        </p:sp>
        <p:sp>
          <p:nvSpPr>
            <p:cNvPr id="23" name="object 2">
              <a:extLst>
                <a:ext uri="{FF2B5EF4-FFF2-40B4-BE49-F238E27FC236}">
                  <a16:creationId xmlns:a16="http://schemas.microsoft.com/office/drawing/2014/main" id="{7D360C87-DA57-4F00-96B5-35199AD11657}"/>
                </a:ext>
              </a:extLst>
            </p:cNvPr>
            <p:cNvSpPr/>
            <p:nvPr/>
          </p:nvSpPr>
          <p:spPr>
            <a:xfrm>
              <a:off x="8843080" y="2222500"/>
              <a:ext cx="5978587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A100"/>
            </a:solidFill>
          </p:spPr>
          <p:txBody>
            <a:bodyPr wrap="square" lIns="0" tIns="0" rIns="0" bIns="0" rtlCol="0"/>
            <a:lstStyle/>
            <a:p>
              <a:endParaRPr sz="865" dirty="0"/>
            </a:p>
          </p:txBody>
        </p:sp>
      </p:grpSp>
      <p:sp>
        <p:nvSpPr>
          <p:cNvPr id="4" name="object 4"/>
          <p:cNvSpPr txBox="1"/>
          <p:nvPr/>
        </p:nvSpPr>
        <p:spPr>
          <a:xfrm>
            <a:off x="646671" y="362452"/>
            <a:ext cx="1844900" cy="437056"/>
          </a:xfrm>
          <a:prstGeom prst="rect">
            <a:avLst/>
          </a:prstGeom>
        </p:spPr>
        <p:txBody>
          <a:bodyPr vert="horz" wrap="square" lIns="0" tIns="6109" rIns="0" bIns="0" rtlCol="0">
            <a:spAutoFit/>
          </a:bodyPr>
          <a:lstStyle/>
          <a:p>
            <a:pPr marL="6109">
              <a:spcBef>
                <a:spcPts val="48"/>
              </a:spcBef>
            </a:pPr>
            <a:r>
              <a:rPr lang="en-US" sz="2800" b="1" spc="-5" dirty="0">
                <a:solidFill>
                  <a:srgbClr val="FFFFFF"/>
                </a:solidFill>
                <a:cs typeface="Source Sans Pro Light"/>
              </a:rPr>
              <a:t>6A2</a:t>
            </a:r>
            <a:endParaRPr sz="2800" b="1" dirty="0">
              <a:cs typeface="Source Sans Pro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08628" y="317394"/>
            <a:ext cx="2188480" cy="473449"/>
          </a:xfrm>
          <a:prstGeom prst="rect">
            <a:avLst/>
          </a:prstGeom>
          <a:noFill/>
        </p:spPr>
        <p:txBody>
          <a:bodyPr vert="horz" wrap="square" lIns="0" tIns="42150" rIns="0" bIns="0" rtlCol="0">
            <a:spAutoFit/>
          </a:bodyPr>
          <a:lstStyle/>
          <a:p>
            <a:pPr marL="238227">
              <a:spcBef>
                <a:spcPts val="332"/>
              </a:spcBef>
            </a:pPr>
            <a:r>
              <a:rPr lang="en-US" sz="2800" b="1" spc="-5" dirty="0">
                <a:solidFill>
                  <a:srgbClr val="FFFFFF"/>
                </a:solidFill>
                <a:cs typeface="Source Sans Pro Light"/>
              </a:rPr>
              <a:t>6/9/2021</a:t>
            </a:r>
            <a:endParaRPr sz="2800" b="1" dirty="0">
              <a:cs typeface="Source Sans Pro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91583" y="185531"/>
            <a:ext cx="3294287" cy="781225"/>
          </a:xfrm>
          <a:prstGeom prst="rect">
            <a:avLst/>
          </a:prstGeom>
          <a:noFill/>
        </p:spPr>
        <p:txBody>
          <a:bodyPr vert="horz" wrap="square" lIns="0" tIns="42150" rIns="0" bIns="0" rtlCol="0">
            <a:spAutoFit/>
          </a:bodyPr>
          <a:lstStyle/>
          <a:p>
            <a:pPr marL="195468">
              <a:spcBef>
                <a:spcPts val="332"/>
              </a:spcBef>
            </a:pPr>
            <a:r>
              <a:rPr lang="en-US" sz="2400" b="1" spc="-2" dirty="0">
                <a:solidFill>
                  <a:srgbClr val="FFFFFF"/>
                </a:solidFill>
                <a:cs typeface="Source Sans Pro Light"/>
              </a:rPr>
              <a:t>Chapter 2:   Life - Structure and Function</a:t>
            </a:r>
            <a:endParaRPr sz="2400" b="1" dirty="0">
              <a:cs typeface="Source Sans Pro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85235" y="260903"/>
            <a:ext cx="3401965" cy="375501"/>
          </a:xfrm>
          <a:prstGeom prst="rect">
            <a:avLst/>
          </a:prstGeom>
        </p:spPr>
        <p:txBody>
          <a:bodyPr vert="horz" wrap="square" lIns="0" tIns="6109" rIns="0" bIns="0" rtlCol="0">
            <a:spAutoFit/>
          </a:bodyPr>
          <a:lstStyle/>
          <a:p>
            <a:pPr marL="6109">
              <a:spcBef>
                <a:spcPts val="48"/>
              </a:spcBef>
            </a:pPr>
            <a:r>
              <a:rPr lang="en-US" sz="2400" b="1" spc="-8" dirty="0">
                <a:solidFill>
                  <a:srgbClr val="FFFFFF"/>
                </a:solidFill>
                <a:cs typeface="Source Sans Pro Light"/>
              </a:rPr>
              <a:t>Section 1:  Exploring Life</a:t>
            </a:r>
            <a:endParaRPr lang="en-US" sz="2400" b="1" dirty="0">
              <a:cs typeface="Source Sans Pro Ligh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24000" y="1718100"/>
            <a:ext cx="9024730" cy="1093069"/>
          </a:xfrm>
          <a:prstGeom prst="rect">
            <a:avLst/>
          </a:prstGeom>
        </p:spPr>
        <p:txBody>
          <a:bodyPr vert="horz" wrap="square" lIns="0" tIns="6109" rIns="0" bIns="0" rtlCol="0">
            <a:spAutoFit/>
          </a:bodyPr>
          <a:lstStyle/>
          <a:p>
            <a:pPr marL="588237" marR="2444" indent="-582434" algn="ctr">
              <a:spcBef>
                <a:spcPts val="48"/>
              </a:spcBef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Cell and its Organization  </a:t>
            </a:r>
          </a:p>
          <a:p>
            <a:pPr marL="588237" marR="2444" indent="-582434" algn="ctr">
              <a:spcBef>
                <a:spcPts val="48"/>
              </a:spcBef>
            </a:pPr>
            <a:r>
              <a:rPr lang="en-US" sz="3463" spc="-2" dirty="0">
                <a:solidFill>
                  <a:srgbClr val="00318B"/>
                </a:solidFill>
                <a:cs typeface="Source Sans Pro"/>
              </a:rPr>
              <a:t> </a:t>
            </a:r>
            <a:endParaRPr lang="cs-CZ" sz="3463" dirty="0">
              <a:cs typeface="Source Sans Pro"/>
            </a:endParaRPr>
          </a:p>
        </p:txBody>
      </p:sp>
      <p:sp>
        <p:nvSpPr>
          <p:cNvPr id="19" name="object 19"/>
          <p:cNvSpPr/>
          <p:nvPr/>
        </p:nvSpPr>
        <p:spPr>
          <a:xfrm flipV="1">
            <a:off x="4006836" y="2329441"/>
            <a:ext cx="3701854" cy="131947"/>
          </a:xfrm>
          <a:custGeom>
            <a:avLst/>
            <a:gdLst/>
            <a:ahLst/>
            <a:cxnLst/>
            <a:rect l="l" t="t" r="r" b="b"/>
            <a:pathLst>
              <a:path w="4686300">
                <a:moveTo>
                  <a:pt x="0" y="0"/>
                </a:moveTo>
                <a:lnTo>
                  <a:pt x="4686300" y="0"/>
                </a:lnTo>
              </a:path>
            </a:pathLst>
          </a:custGeom>
          <a:ln w="8466">
            <a:solidFill>
              <a:srgbClr val="002E8E"/>
            </a:solidFill>
          </a:ln>
        </p:spPr>
        <p:txBody>
          <a:bodyPr wrap="square" lIns="0" tIns="0" rIns="0" bIns="0" rtlCol="0"/>
          <a:lstStyle/>
          <a:p>
            <a:pPr algn="ctr"/>
            <a:endParaRPr sz="865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64D221-1467-42AF-9040-1B5DA8906879}"/>
              </a:ext>
            </a:extLst>
          </p:cNvPr>
          <p:cNvSpPr txBox="1"/>
          <p:nvPr/>
        </p:nvSpPr>
        <p:spPr>
          <a:xfrm>
            <a:off x="556592" y="2944648"/>
            <a:ext cx="7604804" cy="3585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63" dirty="0">
                <a:solidFill>
                  <a:srgbClr val="003399"/>
                </a:solidFill>
              </a:rPr>
              <a:t>For this lesson you will need your…</a:t>
            </a:r>
          </a:p>
          <a:p>
            <a:pPr marL="439804" lvl="1" indent="-219902">
              <a:buAutoNum type="arabicPeriod"/>
            </a:pPr>
            <a:r>
              <a:rPr lang="en-US" sz="3463" dirty="0">
                <a:solidFill>
                  <a:srgbClr val="003399"/>
                </a:solidFill>
              </a:rPr>
              <a:t>Science notebook</a:t>
            </a:r>
          </a:p>
          <a:p>
            <a:pPr marL="439804" lvl="1" indent="-219902">
              <a:buAutoNum type="arabicPeriod"/>
            </a:pPr>
            <a:r>
              <a:rPr lang="en-US" sz="3463" dirty="0">
                <a:solidFill>
                  <a:srgbClr val="003399"/>
                </a:solidFill>
              </a:rPr>
              <a:t>Pencil case</a:t>
            </a:r>
          </a:p>
          <a:p>
            <a:pPr marL="439804" lvl="1" indent="-219902">
              <a:buAutoNum type="arabicPeriod"/>
            </a:pPr>
            <a:r>
              <a:rPr lang="en-US" sz="3463" dirty="0">
                <a:solidFill>
                  <a:srgbClr val="003399"/>
                </a:solidFill>
              </a:rPr>
              <a:t>Textbook  </a:t>
            </a:r>
          </a:p>
          <a:p>
            <a:pPr marL="219902" lvl="1"/>
            <a:r>
              <a:rPr lang="en-US" sz="3463" dirty="0" err="1">
                <a:solidFill>
                  <a:srgbClr val="003399"/>
                </a:solidFill>
                <a:highlight>
                  <a:srgbClr val="FFFF00"/>
                </a:highlight>
              </a:rPr>
              <a:t>Wifi</a:t>
            </a:r>
            <a:r>
              <a:rPr lang="en-US" sz="3463" dirty="0">
                <a:solidFill>
                  <a:srgbClr val="003399"/>
                </a:solidFill>
                <a:highlight>
                  <a:srgbClr val="FFFF00"/>
                </a:highlight>
              </a:rPr>
              <a:t> MOESTAFF</a:t>
            </a:r>
          </a:p>
          <a:p>
            <a:pPr marL="219902" lvl="1"/>
            <a:r>
              <a:rPr lang="en-US" sz="3463" dirty="0">
                <a:solidFill>
                  <a:srgbClr val="003399"/>
                </a:solidFill>
              </a:rPr>
              <a:t>password-MOESt@ff2020</a:t>
            </a:r>
          </a:p>
          <a:p>
            <a:endParaRPr lang="en-US" sz="1924" dirty="0"/>
          </a:p>
        </p:txBody>
      </p:sp>
      <p:sp>
        <p:nvSpPr>
          <p:cNvPr id="14" name="Teardrop 13">
            <a:extLst>
              <a:ext uri="{FF2B5EF4-FFF2-40B4-BE49-F238E27FC236}">
                <a16:creationId xmlns:a16="http://schemas.microsoft.com/office/drawing/2014/main" id="{F8F1D024-75BF-4195-B120-1FB2B1BE8A90}"/>
              </a:ext>
            </a:extLst>
          </p:cNvPr>
          <p:cNvSpPr/>
          <p:nvPr/>
        </p:nvSpPr>
        <p:spPr>
          <a:xfrm>
            <a:off x="10760765" y="1139686"/>
            <a:ext cx="1431235" cy="848139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9902">
              <a:defRPr/>
            </a:pPr>
            <a:r>
              <a:rPr lang="en-GB" sz="2700" b="1" dirty="0">
                <a:solidFill>
                  <a:prstClr val="white"/>
                </a:solidFill>
                <a:latin typeface="Calibri" panose="020F0502020204030204"/>
              </a:rPr>
              <a:t>Page 15</a:t>
            </a:r>
          </a:p>
        </p:txBody>
      </p:sp>
      <p:pic>
        <p:nvPicPr>
          <p:cNvPr id="2052" name="Picture 4" descr="What is an Animal Cell? | Definition and Functions | Twinkl">
            <a:extLst>
              <a:ext uri="{FF2B5EF4-FFF2-40B4-BE49-F238E27FC236}">
                <a16:creationId xmlns:a16="http://schemas.microsoft.com/office/drawing/2014/main" id="{B0750A8E-03CF-4B72-BC08-AD2339FFD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815" y="2363857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triated Muscle Fiber High Resolution Stock Photography and Images - Alamy">
            <a:extLst>
              <a:ext uri="{FF2B5EF4-FFF2-40B4-BE49-F238E27FC236}">
                <a16:creationId xmlns:a16="http://schemas.microsoft.com/office/drawing/2014/main" id="{A913813D-99B5-4D7C-80CD-08EDE6B50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858" y="4233449"/>
            <a:ext cx="2095500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5ED1FF-54D6-4BA7-8908-984AB7391CC0}"/>
              </a:ext>
            </a:extLst>
          </p:cNvPr>
          <p:cNvSpPr/>
          <p:nvPr/>
        </p:nvSpPr>
        <p:spPr>
          <a:xfrm>
            <a:off x="3652808" y="345691"/>
            <a:ext cx="26513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99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</a:rPr>
              <a:t>Quick check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779E0B3-320B-4A13-9192-DCDF025CBB7E}"/>
              </a:ext>
            </a:extLst>
          </p:cNvPr>
          <p:cNvSpPr/>
          <p:nvPr/>
        </p:nvSpPr>
        <p:spPr>
          <a:xfrm>
            <a:off x="-79022" y="-11289"/>
            <a:ext cx="6486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define cells and explain what they are made of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7213D20-0F22-4BC0-8E49-03B6AD15A82C}"/>
              </a:ext>
            </a:extLst>
          </p:cNvPr>
          <p:cNvGrpSpPr/>
          <p:nvPr/>
        </p:nvGrpSpPr>
        <p:grpSpPr>
          <a:xfrm>
            <a:off x="0" y="613749"/>
            <a:ext cx="1703540" cy="398262"/>
            <a:chOff x="2266858" y="8642689"/>
            <a:chExt cx="1794167" cy="439424"/>
          </a:xfrm>
        </p:grpSpPr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C6CED382-ECE7-46C0-ACF6-AA38FE8606BE}"/>
                </a:ext>
              </a:extLst>
            </p:cNvPr>
            <p:cNvSpPr/>
            <p:nvPr/>
          </p:nvSpPr>
          <p:spPr>
            <a:xfrm>
              <a:off x="2266858" y="8642693"/>
              <a:ext cx="1578066" cy="439420"/>
            </a:xfrm>
            <a:custGeom>
              <a:avLst/>
              <a:gdLst/>
              <a:ahLst/>
              <a:cxnLst/>
              <a:rect l="l" t="t" r="r" b="b"/>
              <a:pathLst>
                <a:path w="3844925" h="439420">
                  <a:moveTo>
                    <a:pt x="0" y="439204"/>
                  </a:moveTo>
                  <a:lnTo>
                    <a:pt x="3844798" y="439204"/>
                  </a:lnTo>
                  <a:lnTo>
                    <a:pt x="3844798" y="0"/>
                  </a:lnTo>
                  <a:lnTo>
                    <a:pt x="0" y="0"/>
                  </a:lnTo>
                  <a:lnTo>
                    <a:pt x="0" y="439204"/>
                  </a:lnTo>
                  <a:close/>
                </a:path>
              </a:pathLst>
            </a:custGeom>
            <a:solidFill>
              <a:srgbClr val="00A0EF"/>
            </a:solidFill>
          </p:spPr>
          <p:txBody>
            <a:bodyPr wrap="square" lIns="0" tIns="0" rIns="0" bIns="0" rtlCol="0"/>
            <a:lstStyle/>
            <a:p>
              <a:endParaRPr sz="865" dirty="0"/>
            </a:p>
          </p:txBody>
        </p:sp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ED77A29E-EC0A-46EE-A617-4D3D10F5AD08}"/>
                </a:ext>
              </a:extLst>
            </p:cNvPr>
            <p:cNvSpPr/>
            <p:nvPr/>
          </p:nvSpPr>
          <p:spPr>
            <a:xfrm>
              <a:off x="3621605" y="8642689"/>
              <a:ext cx="439420" cy="439420"/>
            </a:xfrm>
            <a:custGeom>
              <a:avLst/>
              <a:gdLst/>
              <a:ahLst/>
              <a:cxnLst/>
              <a:rect l="l" t="t" r="r" b="b"/>
              <a:pathLst>
                <a:path w="439420" h="439420">
                  <a:moveTo>
                    <a:pt x="219595" y="0"/>
                  </a:moveTo>
                  <a:lnTo>
                    <a:pt x="175337" y="4461"/>
                  </a:lnTo>
                  <a:lnTo>
                    <a:pt x="134116" y="17257"/>
                  </a:lnTo>
                  <a:lnTo>
                    <a:pt x="96815" y="37505"/>
                  </a:lnTo>
                  <a:lnTo>
                    <a:pt x="64315" y="64320"/>
                  </a:lnTo>
                  <a:lnTo>
                    <a:pt x="37502" y="96820"/>
                  </a:lnTo>
                  <a:lnTo>
                    <a:pt x="17256" y="134122"/>
                  </a:lnTo>
                  <a:lnTo>
                    <a:pt x="4461" y="175341"/>
                  </a:lnTo>
                  <a:lnTo>
                    <a:pt x="0" y="219595"/>
                  </a:lnTo>
                  <a:lnTo>
                    <a:pt x="4461" y="263854"/>
                  </a:lnTo>
                  <a:lnTo>
                    <a:pt x="17256" y="305076"/>
                  </a:lnTo>
                  <a:lnTo>
                    <a:pt x="37502" y="342380"/>
                  </a:lnTo>
                  <a:lnTo>
                    <a:pt x="64315" y="374881"/>
                  </a:lnTo>
                  <a:lnTo>
                    <a:pt x="96815" y="401698"/>
                  </a:lnTo>
                  <a:lnTo>
                    <a:pt x="134116" y="421945"/>
                  </a:lnTo>
                  <a:lnTo>
                    <a:pt x="175337" y="434742"/>
                  </a:lnTo>
                  <a:lnTo>
                    <a:pt x="219595" y="439204"/>
                  </a:lnTo>
                  <a:lnTo>
                    <a:pt x="263854" y="434742"/>
                  </a:lnTo>
                  <a:lnTo>
                    <a:pt x="305076" y="421945"/>
                  </a:lnTo>
                  <a:lnTo>
                    <a:pt x="342380" y="401698"/>
                  </a:lnTo>
                  <a:lnTo>
                    <a:pt x="374881" y="374881"/>
                  </a:lnTo>
                  <a:lnTo>
                    <a:pt x="401698" y="342380"/>
                  </a:lnTo>
                  <a:lnTo>
                    <a:pt x="421945" y="305076"/>
                  </a:lnTo>
                  <a:lnTo>
                    <a:pt x="434742" y="263854"/>
                  </a:lnTo>
                  <a:lnTo>
                    <a:pt x="439204" y="219595"/>
                  </a:lnTo>
                  <a:lnTo>
                    <a:pt x="434742" y="175341"/>
                  </a:lnTo>
                  <a:lnTo>
                    <a:pt x="421945" y="134122"/>
                  </a:lnTo>
                  <a:lnTo>
                    <a:pt x="401698" y="96820"/>
                  </a:lnTo>
                  <a:lnTo>
                    <a:pt x="374881" y="64320"/>
                  </a:lnTo>
                  <a:lnTo>
                    <a:pt x="342380" y="37505"/>
                  </a:lnTo>
                  <a:lnTo>
                    <a:pt x="305076" y="17257"/>
                  </a:lnTo>
                  <a:lnTo>
                    <a:pt x="263854" y="4461"/>
                  </a:lnTo>
                  <a:lnTo>
                    <a:pt x="219595" y="0"/>
                  </a:lnTo>
                  <a:close/>
                </a:path>
              </a:pathLst>
            </a:custGeom>
            <a:solidFill>
              <a:srgbClr val="00A0EF"/>
            </a:solidFill>
          </p:spPr>
          <p:txBody>
            <a:bodyPr wrap="square" lIns="0" tIns="0" rIns="0" bIns="0" rtlCol="0"/>
            <a:lstStyle/>
            <a:p>
              <a:endParaRPr sz="865" dirty="0"/>
            </a:p>
          </p:txBody>
        </p:sp>
      </p:grpSp>
      <p:sp>
        <p:nvSpPr>
          <p:cNvPr id="10" name="object 9">
            <a:extLst>
              <a:ext uri="{FF2B5EF4-FFF2-40B4-BE49-F238E27FC236}">
                <a16:creationId xmlns:a16="http://schemas.microsoft.com/office/drawing/2014/main" id="{606A8C69-E7AD-428F-9FCF-7D858DBCB6E2}"/>
              </a:ext>
            </a:extLst>
          </p:cNvPr>
          <p:cNvSpPr txBox="1"/>
          <p:nvPr/>
        </p:nvSpPr>
        <p:spPr>
          <a:xfrm>
            <a:off x="293732" y="682782"/>
            <a:ext cx="1722629" cy="331771"/>
          </a:xfrm>
          <a:prstGeom prst="rect">
            <a:avLst/>
          </a:prstGeom>
        </p:spPr>
        <p:txBody>
          <a:bodyPr vert="horz" wrap="square" lIns="0" tIns="6109" rIns="0" bIns="0" rtlCol="0">
            <a:spAutoFit/>
          </a:bodyPr>
          <a:lstStyle/>
          <a:p>
            <a:pPr marL="6109">
              <a:spcBef>
                <a:spcPts val="48"/>
              </a:spcBef>
            </a:pPr>
            <a:r>
              <a:rPr lang="cs-CZ" sz="2116" b="1" dirty="0">
                <a:solidFill>
                  <a:srgbClr val="FFFFFF"/>
                </a:solidFill>
                <a:cs typeface="Source Sans Pro Light"/>
              </a:rPr>
              <a:t>EVALUATE</a:t>
            </a:r>
            <a:endParaRPr lang="cs-CZ" sz="2116" b="1" dirty="0">
              <a:cs typeface="Source Sans Pro Ligh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85D607-FCF5-4345-8DA9-EFCDED026F64}"/>
              </a:ext>
            </a:extLst>
          </p:cNvPr>
          <p:cNvSpPr txBox="1"/>
          <p:nvPr/>
        </p:nvSpPr>
        <p:spPr>
          <a:xfrm>
            <a:off x="5811078" y="1280995"/>
            <a:ext cx="61622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https://www.liveworksheets.com/c?a=s&amp;t=on35kk2jy2&amp;sr=n&amp;ms=uz&amp;l=lz&amp;i=uouofxs&amp;r=fj&amp;db=0&amp;f=dzduznzx&amp;cd=pjl08cc5qi5lagxjxjempeq2ngnxglgmxg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ACE81B-66D4-45E4-B0D9-2807FA2C7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6391" y="1549054"/>
            <a:ext cx="2466975" cy="3362325"/>
          </a:xfrm>
          <a:prstGeom prst="rect">
            <a:avLst/>
          </a:prstGeom>
        </p:spPr>
      </p:pic>
      <p:pic>
        <p:nvPicPr>
          <p:cNvPr id="8196" name="Picture 4" descr="Levels of Organization">
            <a:extLst>
              <a:ext uri="{FF2B5EF4-FFF2-40B4-BE49-F238E27FC236}">
                <a16:creationId xmlns:a16="http://schemas.microsoft.com/office/drawing/2014/main" id="{F9DD98B1-0CFD-47D1-8780-A89991865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156" y="2808633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20986B6-B688-43A5-A11C-5ED7E8C7BD4C}"/>
              </a:ext>
            </a:extLst>
          </p:cNvPr>
          <p:cNvSpPr txBox="1"/>
          <p:nvPr/>
        </p:nvSpPr>
        <p:spPr>
          <a:xfrm>
            <a:off x="5771322" y="6010724"/>
            <a:ext cx="61622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https://wordwall.net/play/8502/229/788</a:t>
            </a:r>
          </a:p>
        </p:txBody>
      </p:sp>
    </p:spTree>
    <p:extLst>
      <p:ext uri="{BB962C8B-B14F-4D97-AF65-F5344CB8AC3E}">
        <p14:creationId xmlns:p14="http://schemas.microsoft.com/office/powerpoint/2010/main" val="2816502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D8052F-ACB8-4111-8C26-20A21A4DD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62" y="500062"/>
            <a:ext cx="7762875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737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7B5F28-82BE-4258-8024-CDDFAB769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937" y="528637"/>
            <a:ext cx="7858125" cy="580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277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F5CAEA49-CA87-4873-ACEA-CB7A3817F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622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5ED1FF-54D6-4BA7-8908-984AB7391CC0}"/>
              </a:ext>
            </a:extLst>
          </p:cNvPr>
          <p:cNvSpPr/>
          <p:nvPr/>
        </p:nvSpPr>
        <p:spPr>
          <a:xfrm>
            <a:off x="3652808" y="345691"/>
            <a:ext cx="26513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99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</a:rPr>
              <a:t>Quick check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779E0B3-320B-4A13-9192-DCDF025CBB7E}"/>
              </a:ext>
            </a:extLst>
          </p:cNvPr>
          <p:cNvSpPr/>
          <p:nvPr/>
        </p:nvSpPr>
        <p:spPr>
          <a:xfrm>
            <a:off x="-79022" y="-11289"/>
            <a:ext cx="6486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define cells and explain what they are made of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7213D20-0F22-4BC0-8E49-03B6AD15A82C}"/>
              </a:ext>
            </a:extLst>
          </p:cNvPr>
          <p:cNvGrpSpPr/>
          <p:nvPr/>
        </p:nvGrpSpPr>
        <p:grpSpPr>
          <a:xfrm>
            <a:off x="0" y="613749"/>
            <a:ext cx="1703540" cy="398262"/>
            <a:chOff x="2266858" y="8642689"/>
            <a:chExt cx="1794167" cy="439424"/>
          </a:xfrm>
        </p:grpSpPr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C6CED382-ECE7-46C0-ACF6-AA38FE8606BE}"/>
                </a:ext>
              </a:extLst>
            </p:cNvPr>
            <p:cNvSpPr/>
            <p:nvPr/>
          </p:nvSpPr>
          <p:spPr>
            <a:xfrm>
              <a:off x="2266858" y="8642693"/>
              <a:ext cx="1578066" cy="439420"/>
            </a:xfrm>
            <a:custGeom>
              <a:avLst/>
              <a:gdLst/>
              <a:ahLst/>
              <a:cxnLst/>
              <a:rect l="l" t="t" r="r" b="b"/>
              <a:pathLst>
                <a:path w="3844925" h="439420">
                  <a:moveTo>
                    <a:pt x="0" y="439204"/>
                  </a:moveTo>
                  <a:lnTo>
                    <a:pt x="3844798" y="439204"/>
                  </a:lnTo>
                  <a:lnTo>
                    <a:pt x="3844798" y="0"/>
                  </a:lnTo>
                  <a:lnTo>
                    <a:pt x="0" y="0"/>
                  </a:lnTo>
                  <a:lnTo>
                    <a:pt x="0" y="439204"/>
                  </a:lnTo>
                  <a:close/>
                </a:path>
              </a:pathLst>
            </a:custGeom>
            <a:solidFill>
              <a:srgbClr val="00A0EF"/>
            </a:solidFill>
          </p:spPr>
          <p:txBody>
            <a:bodyPr wrap="square" lIns="0" tIns="0" rIns="0" bIns="0" rtlCol="0"/>
            <a:lstStyle/>
            <a:p>
              <a:endParaRPr sz="865" dirty="0"/>
            </a:p>
          </p:txBody>
        </p:sp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ED77A29E-EC0A-46EE-A617-4D3D10F5AD08}"/>
                </a:ext>
              </a:extLst>
            </p:cNvPr>
            <p:cNvSpPr/>
            <p:nvPr/>
          </p:nvSpPr>
          <p:spPr>
            <a:xfrm>
              <a:off x="3621605" y="8642689"/>
              <a:ext cx="439420" cy="439420"/>
            </a:xfrm>
            <a:custGeom>
              <a:avLst/>
              <a:gdLst/>
              <a:ahLst/>
              <a:cxnLst/>
              <a:rect l="l" t="t" r="r" b="b"/>
              <a:pathLst>
                <a:path w="439420" h="439420">
                  <a:moveTo>
                    <a:pt x="219595" y="0"/>
                  </a:moveTo>
                  <a:lnTo>
                    <a:pt x="175337" y="4461"/>
                  </a:lnTo>
                  <a:lnTo>
                    <a:pt x="134116" y="17257"/>
                  </a:lnTo>
                  <a:lnTo>
                    <a:pt x="96815" y="37505"/>
                  </a:lnTo>
                  <a:lnTo>
                    <a:pt x="64315" y="64320"/>
                  </a:lnTo>
                  <a:lnTo>
                    <a:pt x="37502" y="96820"/>
                  </a:lnTo>
                  <a:lnTo>
                    <a:pt x="17256" y="134122"/>
                  </a:lnTo>
                  <a:lnTo>
                    <a:pt x="4461" y="175341"/>
                  </a:lnTo>
                  <a:lnTo>
                    <a:pt x="0" y="219595"/>
                  </a:lnTo>
                  <a:lnTo>
                    <a:pt x="4461" y="263854"/>
                  </a:lnTo>
                  <a:lnTo>
                    <a:pt x="17256" y="305076"/>
                  </a:lnTo>
                  <a:lnTo>
                    <a:pt x="37502" y="342380"/>
                  </a:lnTo>
                  <a:lnTo>
                    <a:pt x="64315" y="374881"/>
                  </a:lnTo>
                  <a:lnTo>
                    <a:pt x="96815" y="401698"/>
                  </a:lnTo>
                  <a:lnTo>
                    <a:pt x="134116" y="421945"/>
                  </a:lnTo>
                  <a:lnTo>
                    <a:pt x="175337" y="434742"/>
                  </a:lnTo>
                  <a:lnTo>
                    <a:pt x="219595" y="439204"/>
                  </a:lnTo>
                  <a:lnTo>
                    <a:pt x="263854" y="434742"/>
                  </a:lnTo>
                  <a:lnTo>
                    <a:pt x="305076" y="421945"/>
                  </a:lnTo>
                  <a:lnTo>
                    <a:pt x="342380" y="401698"/>
                  </a:lnTo>
                  <a:lnTo>
                    <a:pt x="374881" y="374881"/>
                  </a:lnTo>
                  <a:lnTo>
                    <a:pt x="401698" y="342380"/>
                  </a:lnTo>
                  <a:lnTo>
                    <a:pt x="421945" y="305076"/>
                  </a:lnTo>
                  <a:lnTo>
                    <a:pt x="434742" y="263854"/>
                  </a:lnTo>
                  <a:lnTo>
                    <a:pt x="439204" y="219595"/>
                  </a:lnTo>
                  <a:lnTo>
                    <a:pt x="434742" y="175341"/>
                  </a:lnTo>
                  <a:lnTo>
                    <a:pt x="421945" y="134122"/>
                  </a:lnTo>
                  <a:lnTo>
                    <a:pt x="401698" y="96820"/>
                  </a:lnTo>
                  <a:lnTo>
                    <a:pt x="374881" y="64320"/>
                  </a:lnTo>
                  <a:lnTo>
                    <a:pt x="342380" y="37505"/>
                  </a:lnTo>
                  <a:lnTo>
                    <a:pt x="305076" y="17257"/>
                  </a:lnTo>
                  <a:lnTo>
                    <a:pt x="263854" y="4461"/>
                  </a:lnTo>
                  <a:lnTo>
                    <a:pt x="219595" y="0"/>
                  </a:lnTo>
                  <a:close/>
                </a:path>
              </a:pathLst>
            </a:custGeom>
            <a:solidFill>
              <a:srgbClr val="00A0EF"/>
            </a:solidFill>
          </p:spPr>
          <p:txBody>
            <a:bodyPr wrap="square" lIns="0" tIns="0" rIns="0" bIns="0" rtlCol="0"/>
            <a:lstStyle/>
            <a:p>
              <a:endParaRPr sz="865" dirty="0"/>
            </a:p>
          </p:txBody>
        </p:sp>
      </p:grpSp>
      <p:sp>
        <p:nvSpPr>
          <p:cNvPr id="10" name="object 9">
            <a:extLst>
              <a:ext uri="{FF2B5EF4-FFF2-40B4-BE49-F238E27FC236}">
                <a16:creationId xmlns:a16="http://schemas.microsoft.com/office/drawing/2014/main" id="{606A8C69-E7AD-428F-9FCF-7D858DBCB6E2}"/>
              </a:ext>
            </a:extLst>
          </p:cNvPr>
          <p:cNvSpPr txBox="1"/>
          <p:nvPr/>
        </p:nvSpPr>
        <p:spPr>
          <a:xfrm>
            <a:off x="293732" y="682782"/>
            <a:ext cx="1722629" cy="331771"/>
          </a:xfrm>
          <a:prstGeom prst="rect">
            <a:avLst/>
          </a:prstGeom>
        </p:spPr>
        <p:txBody>
          <a:bodyPr vert="horz" wrap="square" lIns="0" tIns="6109" rIns="0" bIns="0" rtlCol="0">
            <a:spAutoFit/>
          </a:bodyPr>
          <a:lstStyle/>
          <a:p>
            <a:pPr marL="6109">
              <a:spcBef>
                <a:spcPts val="48"/>
              </a:spcBef>
            </a:pPr>
            <a:r>
              <a:rPr lang="cs-CZ" sz="2116" b="1" dirty="0">
                <a:solidFill>
                  <a:srgbClr val="FFFFFF"/>
                </a:solidFill>
                <a:cs typeface="Source Sans Pro Light"/>
              </a:rPr>
              <a:t>EVALUATE</a:t>
            </a:r>
            <a:endParaRPr lang="cs-CZ" sz="2116" b="1" dirty="0">
              <a:cs typeface="Source Sans Pro Ligh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5B27A5-6EB7-4CFE-BC6E-CE9F95D2F64C}"/>
              </a:ext>
            </a:extLst>
          </p:cNvPr>
          <p:cNvSpPr txBox="1"/>
          <p:nvPr/>
        </p:nvSpPr>
        <p:spPr>
          <a:xfrm>
            <a:off x="2524539" y="1174977"/>
            <a:ext cx="61622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https://www.liveworksheets.com/c?a=s&amp;t=on35kk2jy2&amp;sr=n&amp;ms=uz&amp;l=pt&amp;i=ufzdncn&amp;r=ys&amp;db=0&amp;f=dzduznzx&amp;cd=pjl08cc5qi5lhzxegnlklip2ngnxglgmxg</a:t>
            </a:r>
          </a:p>
        </p:txBody>
      </p:sp>
      <p:pic>
        <p:nvPicPr>
          <p:cNvPr id="23554" name="Picture 2" descr="Interactive worksheet Levels or organization of living things">
            <a:extLst>
              <a:ext uri="{FF2B5EF4-FFF2-40B4-BE49-F238E27FC236}">
                <a16:creationId xmlns:a16="http://schemas.microsoft.com/office/drawing/2014/main" id="{FE34006C-39C1-4FDE-BD83-255CA06EA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426" y="2583140"/>
            <a:ext cx="2286000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C5F30FB-A28F-41E3-8226-1F525FDA490D}"/>
              </a:ext>
            </a:extLst>
          </p:cNvPr>
          <p:cNvSpPr txBox="1"/>
          <p:nvPr/>
        </p:nvSpPr>
        <p:spPr>
          <a:xfrm>
            <a:off x="6407427" y="5255351"/>
            <a:ext cx="61622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https://wordwall.net/play/8533/775/2782</a:t>
            </a:r>
          </a:p>
        </p:txBody>
      </p:sp>
    </p:spTree>
    <p:extLst>
      <p:ext uri="{BB962C8B-B14F-4D97-AF65-F5344CB8AC3E}">
        <p14:creationId xmlns:p14="http://schemas.microsoft.com/office/powerpoint/2010/main" val="1064365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A285506B-3FB6-4E2B-9B15-46167E24A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147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5861BE-314F-485E-AE1A-FB9AC97078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830" y="643467"/>
            <a:ext cx="7930340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C32D96B-FF52-4331-868F-C906269E3AFE}"/>
              </a:ext>
            </a:extLst>
          </p:cNvPr>
          <p:cNvSpPr txBox="1"/>
          <p:nvPr/>
        </p:nvSpPr>
        <p:spPr>
          <a:xfrm>
            <a:off x="3833192" y="6070360"/>
            <a:ext cx="61026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https://wordwall.net/play/5106/189/205</a:t>
            </a:r>
          </a:p>
        </p:txBody>
      </p:sp>
    </p:spTree>
    <p:extLst>
      <p:ext uri="{BB962C8B-B14F-4D97-AF65-F5344CB8AC3E}">
        <p14:creationId xmlns:p14="http://schemas.microsoft.com/office/powerpoint/2010/main" val="346000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5ED1FF-54D6-4BA7-8908-984AB7391CC0}"/>
              </a:ext>
            </a:extLst>
          </p:cNvPr>
          <p:cNvSpPr/>
          <p:nvPr/>
        </p:nvSpPr>
        <p:spPr>
          <a:xfrm>
            <a:off x="3652808" y="345691"/>
            <a:ext cx="26513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99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</a:rPr>
              <a:t>Quick check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779E0B3-320B-4A13-9192-DCDF025CBB7E}"/>
              </a:ext>
            </a:extLst>
          </p:cNvPr>
          <p:cNvSpPr/>
          <p:nvPr/>
        </p:nvSpPr>
        <p:spPr>
          <a:xfrm>
            <a:off x="-79022" y="-11289"/>
            <a:ext cx="6486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define cells and explain what they are made of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7213D20-0F22-4BC0-8E49-03B6AD15A82C}"/>
              </a:ext>
            </a:extLst>
          </p:cNvPr>
          <p:cNvGrpSpPr/>
          <p:nvPr/>
        </p:nvGrpSpPr>
        <p:grpSpPr>
          <a:xfrm>
            <a:off x="0" y="613749"/>
            <a:ext cx="1703540" cy="398262"/>
            <a:chOff x="2266858" y="8642689"/>
            <a:chExt cx="1794167" cy="439424"/>
          </a:xfrm>
        </p:grpSpPr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C6CED382-ECE7-46C0-ACF6-AA38FE8606BE}"/>
                </a:ext>
              </a:extLst>
            </p:cNvPr>
            <p:cNvSpPr/>
            <p:nvPr/>
          </p:nvSpPr>
          <p:spPr>
            <a:xfrm>
              <a:off x="2266858" y="8642693"/>
              <a:ext cx="1578066" cy="439420"/>
            </a:xfrm>
            <a:custGeom>
              <a:avLst/>
              <a:gdLst/>
              <a:ahLst/>
              <a:cxnLst/>
              <a:rect l="l" t="t" r="r" b="b"/>
              <a:pathLst>
                <a:path w="3844925" h="439420">
                  <a:moveTo>
                    <a:pt x="0" y="439204"/>
                  </a:moveTo>
                  <a:lnTo>
                    <a:pt x="3844798" y="439204"/>
                  </a:lnTo>
                  <a:lnTo>
                    <a:pt x="3844798" y="0"/>
                  </a:lnTo>
                  <a:lnTo>
                    <a:pt x="0" y="0"/>
                  </a:lnTo>
                  <a:lnTo>
                    <a:pt x="0" y="439204"/>
                  </a:lnTo>
                  <a:close/>
                </a:path>
              </a:pathLst>
            </a:custGeom>
            <a:solidFill>
              <a:srgbClr val="00A0EF"/>
            </a:solidFill>
          </p:spPr>
          <p:txBody>
            <a:bodyPr wrap="square" lIns="0" tIns="0" rIns="0" bIns="0" rtlCol="0"/>
            <a:lstStyle/>
            <a:p>
              <a:endParaRPr sz="865" dirty="0"/>
            </a:p>
          </p:txBody>
        </p:sp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ED77A29E-EC0A-46EE-A617-4D3D10F5AD08}"/>
                </a:ext>
              </a:extLst>
            </p:cNvPr>
            <p:cNvSpPr/>
            <p:nvPr/>
          </p:nvSpPr>
          <p:spPr>
            <a:xfrm>
              <a:off x="3621605" y="8642689"/>
              <a:ext cx="439420" cy="439420"/>
            </a:xfrm>
            <a:custGeom>
              <a:avLst/>
              <a:gdLst/>
              <a:ahLst/>
              <a:cxnLst/>
              <a:rect l="l" t="t" r="r" b="b"/>
              <a:pathLst>
                <a:path w="439420" h="439420">
                  <a:moveTo>
                    <a:pt x="219595" y="0"/>
                  </a:moveTo>
                  <a:lnTo>
                    <a:pt x="175337" y="4461"/>
                  </a:lnTo>
                  <a:lnTo>
                    <a:pt x="134116" y="17257"/>
                  </a:lnTo>
                  <a:lnTo>
                    <a:pt x="96815" y="37505"/>
                  </a:lnTo>
                  <a:lnTo>
                    <a:pt x="64315" y="64320"/>
                  </a:lnTo>
                  <a:lnTo>
                    <a:pt x="37502" y="96820"/>
                  </a:lnTo>
                  <a:lnTo>
                    <a:pt x="17256" y="134122"/>
                  </a:lnTo>
                  <a:lnTo>
                    <a:pt x="4461" y="175341"/>
                  </a:lnTo>
                  <a:lnTo>
                    <a:pt x="0" y="219595"/>
                  </a:lnTo>
                  <a:lnTo>
                    <a:pt x="4461" y="263854"/>
                  </a:lnTo>
                  <a:lnTo>
                    <a:pt x="17256" y="305076"/>
                  </a:lnTo>
                  <a:lnTo>
                    <a:pt x="37502" y="342380"/>
                  </a:lnTo>
                  <a:lnTo>
                    <a:pt x="64315" y="374881"/>
                  </a:lnTo>
                  <a:lnTo>
                    <a:pt x="96815" y="401698"/>
                  </a:lnTo>
                  <a:lnTo>
                    <a:pt x="134116" y="421945"/>
                  </a:lnTo>
                  <a:lnTo>
                    <a:pt x="175337" y="434742"/>
                  </a:lnTo>
                  <a:lnTo>
                    <a:pt x="219595" y="439204"/>
                  </a:lnTo>
                  <a:lnTo>
                    <a:pt x="263854" y="434742"/>
                  </a:lnTo>
                  <a:lnTo>
                    <a:pt x="305076" y="421945"/>
                  </a:lnTo>
                  <a:lnTo>
                    <a:pt x="342380" y="401698"/>
                  </a:lnTo>
                  <a:lnTo>
                    <a:pt x="374881" y="374881"/>
                  </a:lnTo>
                  <a:lnTo>
                    <a:pt x="401698" y="342380"/>
                  </a:lnTo>
                  <a:lnTo>
                    <a:pt x="421945" y="305076"/>
                  </a:lnTo>
                  <a:lnTo>
                    <a:pt x="434742" y="263854"/>
                  </a:lnTo>
                  <a:lnTo>
                    <a:pt x="439204" y="219595"/>
                  </a:lnTo>
                  <a:lnTo>
                    <a:pt x="434742" y="175341"/>
                  </a:lnTo>
                  <a:lnTo>
                    <a:pt x="421945" y="134122"/>
                  </a:lnTo>
                  <a:lnTo>
                    <a:pt x="401698" y="96820"/>
                  </a:lnTo>
                  <a:lnTo>
                    <a:pt x="374881" y="64320"/>
                  </a:lnTo>
                  <a:lnTo>
                    <a:pt x="342380" y="37505"/>
                  </a:lnTo>
                  <a:lnTo>
                    <a:pt x="305076" y="17257"/>
                  </a:lnTo>
                  <a:lnTo>
                    <a:pt x="263854" y="4461"/>
                  </a:lnTo>
                  <a:lnTo>
                    <a:pt x="219595" y="0"/>
                  </a:lnTo>
                  <a:close/>
                </a:path>
              </a:pathLst>
            </a:custGeom>
            <a:solidFill>
              <a:srgbClr val="00A0EF"/>
            </a:solidFill>
          </p:spPr>
          <p:txBody>
            <a:bodyPr wrap="square" lIns="0" tIns="0" rIns="0" bIns="0" rtlCol="0"/>
            <a:lstStyle/>
            <a:p>
              <a:endParaRPr sz="865" dirty="0"/>
            </a:p>
          </p:txBody>
        </p:sp>
      </p:grpSp>
      <p:sp>
        <p:nvSpPr>
          <p:cNvPr id="10" name="object 9">
            <a:extLst>
              <a:ext uri="{FF2B5EF4-FFF2-40B4-BE49-F238E27FC236}">
                <a16:creationId xmlns:a16="http://schemas.microsoft.com/office/drawing/2014/main" id="{606A8C69-E7AD-428F-9FCF-7D858DBCB6E2}"/>
              </a:ext>
            </a:extLst>
          </p:cNvPr>
          <p:cNvSpPr txBox="1"/>
          <p:nvPr/>
        </p:nvSpPr>
        <p:spPr>
          <a:xfrm>
            <a:off x="293732" y="682782"/>
            <a:ext cx="1722629" cy="331771"/>
          </a:xfrm>
          <a:prstGeom prst="rect">
            <a:avLst/>
          </a:prstGeom>
        </p:spPr>
        <p:txBody>
          <a:bodyPr vert="horz" wrap="square" lIns="0" tIns="6109" rIns="0" bIns="0" rtlCol="0">
            <a:spAutoFit/>
          </a:bodyPr>
          <a:lstStyle/>
          <a:p>
            <a:pPr marL="6109">
              <a:spcBef>
                <a:spcPts val="48"/>
              </a:spcBef>
            </a:pPr>
            <a:r>
              <a:rPr lang="cs-CZ" sz="2116" b="1" dirty="0">
                <a:solidFill>
                  <a:srgbClr val="FFFFFF"/>
                </a:solidFill>
                <a:cs typeface="Source Sans Pro Light"/>
              </a:rPr>
              <a:t>EVALUATE</a:t>
            </a:r>
            <a:endParaRPr lang="cs-CZ" sz="2116" b="1" dirty="0">
              <a:cs typeface="Source Sans Pro Ligh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C57D86-BDB2-4A94-9931-269812AEF6A9}"/>
              </a:ext>
            </a:extLst>
          </p:cNvPr>
          <p:cNvSpPr txBox="1"/>
          <p:nvPr/>
        </p:nvSpPr>
        <p:spPr>
          <a:xfrm>
            <a:off x="1437862" y="1465230"/>
            <a:ext cx="61622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https://wordwall.net/play/6784/171/8506</a:t>
            </a:r>
          </a:p>
        </p:txBody>
      </p:sp>
      <p:pic>
        <p:nvPicPr>
          <p:cNvPr id="7170" name="Picture 2" descr="Levels of Organization">
            <a:extLst>
              <a:ext uri="{FF2B5EF4-FFF2-40B4-BE49-F238E27FC236}">
                <a16:creationId xmlns:a16="http://schemas.microsoft.com/office/drawing/2014/main" id="{1CA7D788-2686-426A-A42B-5B75D07ED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051" y="2530337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Levels of Organization">
            <a:extLst>
              <a:ext uri="{FF2B5EF4-FFF2-40B4-BE49-F238E27FC236}">
                <a16:creationId xmlns:a16="http://schemas.microsoft.com/office/drawing/2014/main" id="{7C2EDA56-3389-47ED-A508-B27FDF515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670" y="2623103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6364225-3377-4465-B55A-4FEBB5CF3607}"/>
              </a:ext>
            </a:extLst>
          </p:cNvPr>
          <p:cNvSpPr txBox="1"/>
          <p:nvPr/>
        </p:nvSpPr>
        <p:spPr>
          <a:xfrm>
            <a:off x="6407426" y="5838447"/>
            <a:ext cx="61622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https://wordwall.net/play/5595/504/1706</a:t>
            </a:r>
          </a:p>
        </p:txBody>
      </p:sp>
    </p:spTree>
    <p:extLst>
      <p:ext uri="{BB962C8B-B14F-4D97-AF65-F5344CB8AC3E}">
        <p14:creationId xmlns:p14="http://schemas.microsoft.com/office/powerpoint/2010/main" val="14339132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0BD6D-1C30-43E9-9AE1-A1DBFFD25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1864" y="1536700"/>
            <a:ext cx="5248275" cy="9842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75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Plenary/ Exit ticket</a:t>
            </a:r>
            <a:b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b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endParaRPr lang="en-US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2531" name="Picture 2" descr="Image result for self assessment emoji">
            <a:extLst>
              <a:ext uri="{FF2B5EF4-FFF2-40B4-BE49-F238E27FC236}">
                <a16:creationId xmlns:a16="http://schemas.microsoft.com/office/drawing/2014/main" id="{19A47439-A648-483A-B9DC-25104F0FE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9" t="15503" r="11487" b="7697"/>
          <a:stretch>
            <a:fillRect/>
          </a:stretch>
        </p:blipFill>
        <p:spPr bwMode="auto">
          <a:xfrm>
            <a:off x="3814763" y="2671764"/>
            <a:ext cx="1820862" cy="280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92CC702-C3F1-44A3-9B3E-E4AE20FA1893}"/>
              </a:ext>
            </a:extLst>
          </p:cNvPr>
          <p:cNvSpPr txBox="1"/>
          <p:nvPr/>
        </p:nvSpPr>
        <p:spPr>
          <a:xfrm>
            <a:off x="2900364" y="1855788"/>
            <a:ext cx="6391275" cy="6461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algn="ctr" defTabSz="685777">
              <a:defRPr/>
            </a:pPr>
            <a:r>
              <a:rPr lang="en-US" b="1" u="sng" dirty="0">
                <a:solidFill>
                  <a:srgbClr val="00B0F0"/>
                </a:solidFill>
                <a:latin typeface="Century Gothic" panose="020B0502020202020204" pitchFamily="34" charset="0"/>
              </a:rPr>
              <a:t>Self assessment</a:t>
            </a:r>
            <a:br>
              <a:rPr lang="en-US" b="1" u="sng" dirty="0">
                <a:solidFill>
                  <a:srgbClr val="00B0F0"/>
                </a:solidFill>
                <a:latin typeface="Century Gothic" panose="020B0502020202020204" pitchFamily="34" charset="0"/>
              </a:rPr>
            </a:br>
            <a:r>
              <a:rPr lang="en-US" i="1" dirty="0">
                <a:solidFill>
                  <a:srgbClr val="00B0F0"/>
                </a:solidFill>
                <a:latin typeface="Century Gothic" panose="020B0502020202020204" pitchFamily="34" charset="0"/>
              </a:rPr>
              <a:t>Type your name and self-assessment in the chat box.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649CA6-E81F-4462-876F-8F151C9868BD}"/>
              </a:ext>
            </a:extLst>
          </p:cNvPr>
          <p:cNvSpPr txBox="1"/>
          <p:nvPr/>
        </p:nvSpPr>
        <p:spPr>
          <a:xfrm>
            <a:off x="5778500" y="2817813"/>
            <a:ext cx="2941638" cy="50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777">
              <a:defRPr/>
            </a:pPr>
            <a:r>
              <a:rPr lang="en-US" sz="1350" b="1" dirty="0">
                <a:solidFill>
                  <a:srgbClr val="7030A0"/>
                </a:solidFill>
                <a:latin typeface="Century Gothic" panose="020B0502020202020204" pitchFamily="34" charset="0"/>
              </a:rPr>
              <a:t>I totally understand! -  9 or 10/10  or 5/5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2FB4F4-A555-48F6-B9C9-7C3C0DD83339}"/>
              </a:ext>
            </a:extLst>
          </p:cNvPr>
          <p:cNvSpPr txBox="1"/>
          <p:nvPr/>
        </p:nvSpPr>
        <p:spPr>
          <a:xfrm>
            <a:off x="5778500" y="3481388"/>
            <a:ext cx="2235200" cy="50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777">
              <a:defRPr/>
            </a:pPr>
            <a:r>
              <a:rPr lang="en-US" sz="1350" b="1" dirty="0">
                <a:solidFill>
                  <a:srgbClr val="7030A0"/>
                </a:solidFill>
                <a:latin typeface="Century Gothic" panose="020B0502020202020204" pitchFamily="34" charset="0"/>
              </a:rPr>
              <a:t>I get it! –  7 or 8 /10</a:t>
            </a:r>
          </a:p>
          <a:p>
            <a:pPr>
              <a:defRPr/>
            </a:pPr>
            <a:r>
              <a:rPr lang="en-US" sz="1350" b="1" dirty="0">
                <a:solidFill>
                  <a:srgbClr val="7030A0"/>
                </a:solidFill>
                <a:latin typeface="Century Gothic" panose="020B0502020202020204" pitchFamily="34" charset="0"/>
              </a:rPr>
              <a:t>or 4/5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44B1F6-EDF8-4FA5-AAE0-F64336D6D171}"/>
              </a:ext>
            </a:extLst>
          </p:cNvPr>
          <p:cNvSpPr txBox="1"/>
          <p:nvPr/>
        </p:nvSpPr>
        <p:spPr>
          <a:xfrm>
            <a:off x="5778501" y="4189413"/>
            <a:ext cx="2613025" cy="50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777">
              <a:defRPr/>
            </a:pPr>
            <a:r>
              <a:rPr lang="en-US" sz="1350" b="1" dirty="0">
                <a:solidFill>
                  <a:srgbClr val="7030A0"/>
                </a:solidFill>
                <a:latin typeface="Century Gothic" panose="020B0502020202020204" pitchFamily="34" charset="0"/>
              </a:rPr>
              <a:t>I’m nearly there! -  5 or 6 / 10</a:t>
            </a:r>
          </a:p>
          <a:p>
            <a:pPr>
              <a:defRPr/>
            </a:pPr>
            <a:r>
              <a:rPr lang="en-US" sz="1350" b="1" dirty="0">
                <a:solidFill>
                  <a:srgbClr val="7030A0"/>
                </a:solidFill>
                <a:latin typeface="Century Gothic" panose="020B0502020202020204" pitchFamily="34" charset="0"/>
              </a:rPr>
              <a:t>or 3/5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13CF46-4ADF-4EC2-9318-76AAEA2EB2AD}"/>
              </a:ext>
            </a:extLst>
          </p:cNvPr>
          <p:cNvSpPr txBox="1"/>
          <p:nvPr/>
        </p:nvSpPr>
        <p:spPr>
          <a:xfrm>
            <a:off x="5778501" y="4887913"/>
            <a:ext cx="3578225" cy="50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777">
              <a:defRPr/>
            </a:pPr>
            <a:r>
              <a:rPr lang="en-US" sz="1350" b="1" dirty="0">
                <a:solidFill>
                  <a:srgbClr val="7030A0"/>
                </a:solidFill>
                <a:latin typeface="Century Gothic" panose="020B0502020202020204" pitchFamily="34" charset="0"/>
              </a:rPr>
              <a:t>I need more help please! – 4 or less</a:t>
            </a:r>
          </a:p>
          <a:p>
            <a:pPr>
              <a:defRPr/>
            </a:pPr>
            <a:r>
              <a:rPr lang="en-US" sz="1350" b="1" dirty="0">
                <a:solidFill>
                  <a:srgbClr val="7030A0"/>
                </a:solidFill>
                <a:latin typeface="Century Gothic" panose="020B0502020202020204" pitchFamily="34" charset="0"/>
              </a:rPr>
              <a:t>or 2/5 or less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173684-D34D-4C13-AB2E-5EE2670FE7E3}"/>
              </a:ext>
            </a:extLst>
          </p:cNvPr>
          <p:cNvSpPr txBox="1"/>
          <p:nvPr/>
        </p:nvSpPr>
        <p:spPr>
          <a:xfrm>
            <a:off x="1020418" y="5528318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https://www.liveworksheets.com/c?a=s&amp;t=on35kk2jy2&amp;sr=n&amp;ms=uz&amp;l=xb&amp;i=utuudnc&amp;r=sr&amp;db=0&amp;f=dzduznzx&amp;cd=pjl08cc5qi5lmfxzxxnlkps2ngnxglgmxg</a:t>
            </a:r>
          </a:p>
        </p:txBody>
      </p:sp>
    </p:spTree>
    <p:extLst>
      <p:ext uri="{BB962C8B-B14F-4D97-AF65-F5344CB8AC3E}">
        <p14:creationId xmlns:p14="http://schemas.microsoft.com/office/powerpoint/2010/main" val="3487904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10AC73C5-368A-4992-917B-0C0A1838E3CA}"/>
              </a:ext>
            </a:extLst>
          </p:cNvPr>
          <p:cNvGrpSpPr/>
          <p:nvPr/>
        </p:nvGrpSpPr>
        <p:grpSpPr>
          <a:xfrm>
            <a:off x="0" y="0"/>
            <a:ext cx="3379304" cy="628267"/>
            <a:chOff x="0" y="8642689"/>
            <a:chExt cx="4336348" cy="439424"/>
          </a:xfrm>
          <a:solidFill>
            <a:srgbClr val="FFBF00"/>
          </a:solidFill>
        </p:grpSpPr>
        <p:sp>
          <p:nvSpPr>
            <p:cNvPr id="57" name="object 4">
              <a:extLst>
                <a:ext uri="{FF2B5EF4-FFF2-40B4-BE49-F238E27FC236}">
                  <a16:creationId xmlns:a16="http://schemas.microsoft.com/office/drawing/2014/main" id="{52033DA7-B496-435D-A3DB-E45BD45E4B7C}"/>
                </a:ext>
              </a:extLst>
            </p:cNvPr>
            <p:cNvSpPr/>
            <p:nvPr/>
          </p:nvSpPr>
          <p:spPr>
            <a:xfrm>
              <a:off x="0" y="8642693"/>
              <a:ext cx="3923363" cy="439420"/>
            </a:xfrm>
            <a:custGeom>
              <a:avLst/>
              <a:gdLst/>
              <a:ahLst/>
              <a:cxnLst/>
              <a:rect l="l" t="t" r="r" b="b"/>
              <a:pathLst>
                <a:path w="3844925" h="439420">
                  <a:moveTo>
                    <a:pt x="0" y="439204"/>
                  </a:moveTo>
                  <a:lnTo>
                    <a:pt x="3844798" y="439204"/>
                  </a:lnTo>
                  <a:lnTo>
                    <a:pt x="3844798" y="0"/>
                  </a:lnTo>
                  <a:lnTo>
                    <a:pt x="0" y="0"/>
                  </a:lnTo>
                  <a:lnTo>
                    <a:pt x="0" y="43920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865" dirty="0"/>
            </a:p>
          </p:txBody>
        </p:sp>
        <p:sp>
          <p:nvSpPr>
            <p:cNvPr id="58" name="object 5">
              <a:extLst>
                <a:ext uri="{FF2B5EF4-FFF2-40B4-BE49-F238E27FC236}">
                  <a16:creationId xmlns:a16="http://schemas.microsoft.com/office/drawing/2014/main" id="{892C04EB-8963-4611-98BC-C2BD5AD407A8}"/>
                </a:ext>
              </a:extLst>
            </p:cNvPr>
            <p:cNvSpPr/>
            <p:nvPr/>
          </p:nvSpPr>
          <p:spPr>
            <a:xfrm>
              <a:off x="3621605" y="8642689"/>
              <a:ext cx="714743" cy="439420"/>
            </a:xfrm>
            <a:custGeom>
              <a:avLst/>
              <a:gdLst/>
              <a:ahLst/>
              <a:cxnLst/>
              <a:rect l="l" t="t" r="r" b="b"/>
              <a:pathLst>
                <a:path w="439420" h="439420">
                  <a:moveTo>
                    <a:pt x="219595" y="0"/>
                  </a:moveTo>
                  <a:lnTo>
                    <a:pt x="175337" y="4461"/>
                  </a:lnTo>
                  <a:lnTo>
                    <a:pt x="134116" y="17257"/>
                  </a:lnTo>
                  <a:lnTo>
                    <a:pt x="96815" y="37505"/>
                  </a:lnTo>
                  <a:lnTo>
                    <a:pt x="64315" y="64320"/>
                  </a:lnTo>
                  <a:lnTo>
                    <a:pt x="37502" y="96820"/>
                  </a:lnTo>
                  <a:lnTo>
                    <a:pt x="17256" y="134122"/>
                  </a:lnTo>
                  <a:lnTo>
                    <a:pt x="4461" y="175341"/>
                  </a:lnTo>
                  <a:lnTo>
                    <a:pt x="0" y="219595"/>
                  </a:lnTo>
                  <a:lnTo>
                    <a:pt x="4461" y="263854"/>
                  </a:lnTo>
                  <a:lnTo>
                    <a:pt x="17256" y="305076"/>
                  </a:lnTo>
                  <a:lnTo>
                    <a:pt x="37502" y="342380"/>
                  </a:lnTo>
                  <a:lnTo>
                    <a:pt x="64315" y="374881"/>
                  </a:lnTo>
                  <a:lnTo>
                    <a:pt x="96815" y="401698"/>
                  </a:lnTo>
                  <a:lnTo>
                    <a:pt x="134116" y="421945"/>
                  </a:lnTo>
                  <a:lnTo>
                    <a:pt x="175337" y="434742"/>
                  </a:lnTo>
                  <a:lnTo>
                    <a:pt x="219595" y="439204"/>
                  </a:lnTo>
                  <a:lnTo>
                    <a:pt x="263854" y="434742"/>
                  </a:lnTo>
                  <a:lnTo>
                    <a:pt x="305076" y="421945"/>
                  </a:lnTo>
                  <a:lnTo>
                    <a:pt x="342380" y="401698"/>
                  </a:lnTo>
                  <a:lnTo>
                    <a:pt x="374881" y="374881"/>
                  </a:lnTo>
                  <a:lnTo>
                    <a:pt x="401698" y="342380"/>
                  </a:lnTo>
                  <a:lnTo>
                    <a:pt x="421945" y="305076"/>
                  </a:lnTo>
                  <a:lnTo>
                    <a:pt x="434742" y="263854"/>
                  </a:lnTo>
                  <a:lnTo>
                    <a:pt x="439204" y="219595"/>
                  </a:lnTo>
                  <a:lnTo>
                    <a:pt x="434742" y="175341"/>
                  </a:lnTo>
                  <a:lnTo>
                    <a:pt x="421945" y="134122"/>
                  </a:lnTo>
                  <a:lnTo>
                    <a:pt x="401698" y="96820"/>
                  </a:lnTo>
                  <a:lnTo>
                    <a:pt x="374881" y="64320"/>
                  </a:lnTo>
                  <a:lnTo>
                    <a:pt x="342380" y="37505"/>
                  </a:lnTo>
                  <a:lnTo>
                    <a:pt x="305076" y="17257"/>
                  </a:lnTo>
                  <a:lnTo>
                    <a:pt x="263854" y="4461"/>
                  </a:lnTo>
                  <a:lnTo>
                    <a:pt x="21959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865" dirty="0"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69334" y="130930"/>
            <a:ext cx="3127513" cy="375501"/>
          </a:xfrm>
          <a:prstGeom prst="rect">
            <a:avLst/>
          </a:prstGeom>
        </p:spPr>
        <p:txBody>
          <a:bodyPr vert="horz" wrap="square" lIns="0" tIns="6109" rIns="0" bIns="0" rtlCol="0">
            <a:spAutoFit/>
          </a:bodyPr>
          <a:lstStyle/>
          <a:p>
            <a:pPr marL="6109">
              <a:spcBef>
                <a:spcPts val="48"/>
              </a:spcBef>
            </a:pPr>
            <a:r>
              <a:rPr lang="en-US" sz="2400" b="1" spc="-5" dirty="0">
                <a:solidFill>
                  <a:srgbClr val="FFFFFF"/>
                </a:solidFill>
                <a:cs typeface="Source Sans Pro Light"/>
              </a:rPr>
              <a:t>Learning</a:t>
            </a:r>
            <a:r>
              <a:rPr lang="en-US" sz="2400" b="1" spc="-17" dirty="0">
                <a:solidFill>
                  <a:srgbClr val="FFFFFF"/>
                </a:solidFill>
                <a:cs typeface="Source Sans Pro Light"/>
              </a:rPr>
              <a:t> </a:t>
            </a:r>
            <a:r>
              <a:rPr lang="en-US" sz="2400" b="1" spc="-2" dirty="0">
                <a:solidFill>
                  <a:srgbClr val="FFFFFF"/>
                </a:solidFill>
                <a:cs typeface="Source Sans Pro Light"/>
              </a:rPr>
              <a:t>Objectives:</a:t>
            </a:r>
            <a:endParaRPr lang="en-US" sz="2400" b="1" dirty="0">
              <a:cs typeface="Source Sans Pro Light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D743BB0-F760-4639-92C9-9D37D1405502}"/>
              </a:ext>
            </a:extLst>
          </p:cNvPr>
          <p:cNvGrpSpPr/>
          <p:nvPr/>
        </p:nvGrpSpPr>
        <p:grpSpPr>
          <a:xfrm>
            <a:off x="0" y="3275966"/>
            <a:ext cx="1566492" cy="423944"/>
            <a:chOff x="107814" y="3153015"/>
            <a:chExt cx="3256756" cy="881385"/>
          </a:xfrm>
        </p:grpSpPr>
        <p:sp>
          <p:nvSpPr>
            <p:cNvPr id="23" name="object 23"/>
            <p:cNvSpPr/>
            <p:nvPr/>
          </p:nvSpPr>
          <p:spPr>
            <a:xfrm>
              <a:off x="107814" y="3206400"/>
              <a:ext cx="3256756" cy="828000"/>
            </a:xfrm>
            <a:custGeom>
              <a:avLst/>
              <a:gdLst/>
              <a:ahLst/>
              <a:cxnLst/>
              <a:rect l="l" t="t" r="r" b="b"/>
              <a:pathLst>
                <a:path w="1909445" h="437514">
                  <a:moveTo>
                    <a:pt x="1690241" y="0"/>
                  </a:moveTo>
                  <a:lnTo>
                    <a:pt x="0" y="0"/>
                  </a:lnTo>
                  <a:lnTo>
                    <a:pt x="0" y="437154"/>
                  </a:lnTo>
                  <a:lnTo>
                    <a:pt x="1690241" y="437154"/>
                  </a:lnTo>
                  <a:lnTo>
                    <a:pt x="1740359" y="431381"/>
                  </a:lnTo>
                  <a:lnTo>
                    <a:pt x="1786366" y="414937"/>
                  </a:lnTo>
                  <a:lnTo>
                    <a:pt x="1826950" y="389135"/>
                  </a:lnTo>
                  <a:lnTo>
                    <a:pt x="1860800" y="355285"/>
                  </a:lnTo>
                  <a:lnTo>
                    <a:pt x="1886602" y="314701"/>
                  </a:lnTo>
                  <a:lnTo>
                    <a:pt x="1903046" y="268694"/>
                  </a:lnTo>
                  <a:lnTo>
                    <a:pt x="1908818" y="218577"/>
                  </a:lnTo>
                  <a:lnTo>
                    <a:pt x="1903046" y="168459"/>
                  </a:lnTo>
                  <a:lnTo>
                    <a:pt x="1886602" y="122452"/>
                  </a:lnTo>
                  <a:lnTo>
                    <a:pt x="1860800" y="81868"/>
                  </a:lnTo>
                  <a:lnTo>
                    <a:pt x="1826950" y="48018"/>
                  </a:lnTo>
                  <a:lnTo>
                    <a:pt x="1786366" y="22216"/>
                  </a:lnTo>
                  <a:lnTo>
                    <a:pt x="1740359" y="5772"/>
                  </a:lnTo>
                  <a:lnTo>
                    <a:pt x="1690241" y="0"/>
                  </a:lnTo>
                  <a:close/>
                </a:path>
              </a:pathLst>
            </a:custGeom>
            <a:solidFill>
              <a:srgbClr val="FFA001"/>
            </a:solidFill>
          </p:spPr>
          <p:txBody>
            <a:bodyPr wrap="square" lIns="0" tIns="0" rIns="0" bIns="0" rtlCol="0"/>
            <a:lstStyle/>
            <a:p>
              <a:endParaRPr sz="865" dirty="0"/>
            </a:p>
          </p:txBody>
        </p:sp>
        <p:sp>
          <p:nvSpPr>
            <p:cNvPr id="24" name="object 24"/>
            <p:cNvSpPr txBox="1"/>
            <p:nvPr/>
          </p:nvSpPr>
          <p:spPr>
            <a:xfrm>
              <a:off x="497188" y="3153015"/>
              <a:ext cx="2867382" cy="690155"/>
            </a:xfrm>
            <a:prstGeom prst="rect">
              <a:avLst/>
            </a:prstGeom>
          </p:spPr>
          <p:txBody>
            <a:bodyPr vert="horz" wrap="square" lIns="0" tIns="6109" rIns="0" bIns="0" rtlCol="0">
              <a:spAutoFit/>
            </a:bodyPr>
            <a:lstStyle/>
            <a:p>
              <a:pPr marL="6109">
                <a:spcBef>
                  <a:spcPts val="48"/>
                </a:spcBef>
              </a:pPr>
              <a:r>
                <a:rPr sz="2117" b="1" spc="2" dirty="0">
                  <a:solidFill>
                    <a:srgbClr val="FFFFFF"/>
                  </a:solidFill>
                  <a:cs typeface="Source Sans Pro Light"/>
                </a:rPr>
                <a:t>K</a:t>
              </a:r>
              <a:r>
                <a:rPr sz="2117" b="1" spc="12" dirty="0">
                  <a:solidFill>
                    <a:srgbClr val="FFFFFF"/>
                  </a:solidFill>
                  <a:cs typeface="Source Sans Pro Light"/>
                </a:rPr>
                <a:t>e</a:t>
              </a:r>
              <a:r>
                <a:rPr sz="2117" b="1" dirty="0">
                  <a:solidFill>
                    <a:srgbClr val="FFFFFF"/>
                  </a:solidFill>
                  <a:cs typeface="Source Sans Pro Light"/>
                </a:rPr>
                <a:t>ywo</a:t>
              </a:r>
              <a:r>
                <a:rPr sz="2117" b="1" spc="-10" dirty="0">
                  <a:solidFill>
                    <a:srgbClr val="FFFFFF"/>
                  </a:solidFill>
                  <a:cs typeface="Source Sans Pro Light"/>
                </a:rPr>
                <a:t>r</a:t>
              </a:r>
              <a:r>
                <a:rPr sz="2117" b="1" dirty="0">
                  <a:solidFill>
                    <a:srgbClr val="FFFFFF"/>
                  </a:solidFill>
                  <a:cs typeface="Source Sans Pro Light"/>
                </a:rPr>
                <a:t>d</a:t>
              </a:r>
              <a:r>
                <a:rPr lang="en-US" sz="2117" b="1" dirty="0">
                  <a:solidFill>
                    <a:srgbClr val="FFFFFF"/>
                  </a:solidFill>
                  <a:cs typeface="Source Sans Pro Light"/>
                </a:rPr>
                <a:t>s</a:t>
              </a:r>
              <a:endParaRPr sz="2117" b="1" dirty="0">
                <a:cs typeface="Source Sans Pro Light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ADB73937-DCE5-4245-9B02-1861E3C96A56}"/>
              </a:ext>
            </a:extLst>
          </p:cNvPr>
          <p:cNvSpPr/>
          <p:nvPr/>
        </p:nvSpPr>
        <p:spPr>
          <a:xfrm>
            <a:off x="250669" y="1040848"/>
            <a:ext cx="99770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highlight>
                  <a:srgbClr val="00FFFF"/>
                </a:highlight>
              </a:rPr>
              <a:t>Students are expected to</a:t>
            </a:r>
            <a:r>
              <a:rPr lang="en-US" sz="2400" dirty="0"/>
              <a:t>:</a:t>
            </a:r>
          </a:p>
          <a:p>
            <a:endParaRPr lang="en-US" sz="2800" dirty="0">
              <a:highlight>
                <a:srgbClr val="FFFF00"/>
              </a:highlight>
            </a:endParaRPr>
          </a:p>
          <a:p>
            <a:r>
              <a:rPr lang="en-US" sz="2800" dirty="0">
                <a:highlight>
                  <a:srgbClr val="FFFF00"/>
                </a:highlight>
              </a:rPr>
              <a:t>define cells and explain what they are made of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0B14D6-A123-4714-A19F-A17AADA5E365}"/>
              </a:ext>
            </a:extLst>
          </p:cNvPr>
          <p:cNvSpPr/>
          <p:nvPr/>
        </p:nvSpPr>
        <p:spPr>
          <a:xfrm>
            <a:off x="2575136" y="4161207"/>
            <a:ext cx="3000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 </a:t>
            </a:r>
            <a:endParaRPr lang="en-US" sz="2117" b="1" dirty="0">
              <a:solidFill>
                <a:srgbClr val="FF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1D3EA8-270D-40BC-963A-BFC48124E42A}"/>
              </a:ext>
            </a:extLst>
          </p:cNvPr>
          <p:cNvSpPr/>
          <p:nvPr/>
        </p:nvSpPr>
        <p:spPr>
          <a:xfrm>
            <a:off x="2604962" y="4024622"/>
            <a:ext cx="343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6B8CB2-01BF-44E3-95F4-0A90FB238380}"/>
              </a:ext>
            </a:extLst>
          </p:cNvPr>
          <p:cNvSpPr/>
          <p:nvPr/>
        </p:nvSpPr>
        <p:spPr>
          <a:xfrm>
            <a:off x="3231318" y="2958337"/>
            <a:ext cx="84320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MMFAZ Y+ That"/>
              </a:rPr>
              <a:t>Tissue, organ, organ system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074" name="Picture 2" descr="Unit 2 Organisation of the organism - MYP Science and DP Biology resources">
            <a:extLst>
              <a:ext uri="{FF2B5EF4-FFF2-40B4-BE49-F238E27FC236}">
                <a16:creationId xmlns:a16="http://schemas.microsoft.com/office/drawing/2014/main" id="{80AA9E45-ADDA-45B4-B053-D6310F599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909" y="3843545"/>
            <a:ext cx="845820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389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21AA422-D8C5-4A46-878A-6F1AB540F039}"/>
              </a:ext>
            </a:extLst>
          </p:cNvPr>
          <p:cNvGrpSpPr/>
          <p:nvPr/>
        </p:nvGrpSpPr>
        <p:grpSpPr>
          <a:xfrm>
            <a:off x="0" y="0"/>
            <a:ext cx="2133600" cy="483575"/>
            <a:chOff x="0" y="5270500"/>
            <a:chExt cx="3256757" cy="828000"/>
          </a:xfrm>
        </p:grpSpPr>
        <p:sp>
          <p:nvSpPr>
            <p:cNvPr id="6" name="object 25">
              <a:extLst>
                <a:ext uri="{FF2B5EF4-FFF2-40B4-BE49-F238E27FC236}">
                  <a16:creationId xmlns:a16="http://schemas.microsoft.com/office/drawing/2014/main" id="{AF408E21-8EE3-4D21-9625-F0856682C3B0}"/>
                </a:ext>
              </a:extLst>
            </p:cNvPr>
            <p:cNvSpPr/>
            <p:nvPr/>
          </p:nvSpPr>
          <p:spPr>
            <a:xfrm>
              <a:off x="0" y="5270500"/>
              <a:ext cx="3256757" cy="828000"/>
            </a:xfrm>
            <a:custGeom>
              <a:avLst/>
              <a:gdLst/>
              <a:ahLst/>
              <a:cxnLst/>
              <a:rect l="l" t="t" r="r" b="b"/>
              <a:pathLst>
                <a:path w="1955164" h="437514">
                  <a:moveTo>
                    <a:pt x="1736031" y="0"/>
                  </a:moveTo>
                  <a:lnTo>
                    <a:pt x="0" y="0"/>
                  </a:lnTo>
                  <a:lnTo>
                    <a:pt x="0" y="437153"/>
                  </a:lnTo>
                  <a:lnTo>
                    <a:pt x="1736031" y="437153"/>
                  </a:lnTo>
                  <a:lnTo>
                    <a:pt x="1786148" y="431380"/>
                  </a:lnTo>
                  <a:lnTo>
                    <a:pt x="1832155" y="414936"/>
                  </a:lnTo>
                  <a:lnTo>
                    <a:pt x="1872739" y="389134"/>
                  </a:lnTo>
                  <a:lnTo>
                    <a:pt x="1906588" y="355285"/>
                  </a:lnTo>
                  <a:lnTo>
                    <a:pt x="1932391" y="314701"/>
                  </a:lnTo>
                  <a:lnTo>
                    <a:pt x="1948834" y="268694"/>
                  </a:lnTo>
                  <a:lnTo>
                    <a:pt x="1954607" y="218577"/>
                  </a:lnTo>
                  <a:lnTo>
                    <a:pt x="1948834" y="168459"/>
                  </a:lnTo>
                  <a:lnTo>
                    <a:pt x="1932391" y="122452"/>
                  </a:lnTo>
                  <a:lnTo>
                    <a:pt x="1906588" y="81868"/>
                  </a:lnTo>
                  <a:lnTo>
                    <a:pt x="1872739" y="48018"/>
                  </a:lnTo>
                  <a:lnTo>
                    <a:pt x="1832155" y="22216"/>
                  </a:lnTo>
                  <a:lnTo>
                    <a:pt x="1786148" y="5772"/>
                  </a:lnTo>
                  <a:lnTo>
                    <a:pt x="1736031" y="0"/>
                  </a:lnTo>
                  <a:close/>
                </a:path>
              </a:pathLst>
            </a:custGeom>
            <a:solidFill>
              <a:srgbClr val="FF8201"/>
            </a:solidFill>
          </p:spPr>
          <p:txBody>
            <a:bodyPr wrap="square" lIns="0" tIns="0" rIns="0" bIns="0" rtlCol="0"/>
            <a:lstStyle/>
            <a:p>
              <a:endParaRPr sz="865" dirty="0"/>
            </a:p>
          </p:txBody>
        </p:sp>
        <p:sp>
          <p:nvSpPr>
            <p:cNvPr id="7" name="object 26">
              <a:extLst>
                <a:ext uri="{FF2B5EF4-FFF2-40B4-BE49-F238E27FC236}">
                  <a16:creationId xmlns:a16="http://schemas.microsoft.com/office/drawing/2014/main" id="{48770D05-3456-4A7B-86F2-D94F19DBFC92}"/>
                </a:ext>
              </a:extLst>
            </p:cNvPr>
            <p:cNvSpPr txBox="1"/>
            <p:nvPr/>
          </p:nvSpPr>
          <p:spPr>
            <a:xfrm>
              <a:off x="157215" y="5400259"/>
              <a:ext cx="2942062" cy="466957"/>
            </a:xfrm>
            <a:prstGeom prst="rect">
              <a:avLst/>
            </a:prstGeom>
          </p:spPr>
          <p:txBody>
            <a:bodyPr vert="horz" wrap="square" lIns="0" tIns="6109" rIns="0" bIns="0" rtlCol="0">
              <a:spAutoFit/>
            </a:bodyPr>
            <a:lstStyle/>
            <a:p>
              <a:pPr marL="6109">
                <a:spcBef>
                  <a:spcPts val="48"/>
                </a:spcBef>
              </a:pPr>
              <a:r>
                <a:rPr lang="en-US" sz="1732" b="1" spc="-14" dirty="0">
                  <a:solidFill>
                    <a:srgbClr val="FFFFFF"/>
                  </a:solidFill>
                  <a:cs typeface="Source Sans Pro Light"/>
                </a:rPr>
                <a:t>Lesson Starter</a:t>
              </a:r>
              <a:endParaRPr sz="1732" b="1" dirty="0">
                <a:cs typeface="Source Sans Pro Light"/>
              </a:endParaRPr>
            </a:p>
          </p:txBody>
        </p:sp>
      </p:grp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11" name="Add-in 10" title="Slice Timer">
                <a:extLst>
                  <a:ext uri="{FF2B5EF4-FFF2-40B4-BE49-F238E27FC236}">
                    <a16:creationId xmlns:a16="http://schemas.microsoft.com/office/drawing/2014/main" id="{3E4CDD26-A363-4321-B46D-1634F33DE15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0157709" y="-11359"/>
              <a:ext cx="2062485" cy="1395211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11" name="Add-in 10" title="Slice Timer">
                <a:extLst>
                  <a:ext uri="{FF2B5EF4-FFF2-40B4-BE49-F238E27FC236}">
                    <a16:creationId xmlns:a16="http://schemas.microsoft.com/office/drawing/2014/main" id="{3E4CDD26-A363-4321-B46D-1634F33DE15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57709" y="-11359"/>
                <a:ext cx="2062485" cy="1395211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992C4B00-5249-4F6B-8470-8E5FEE1B107F}"/>
              </a:ext>
            </a:extLst>
          </p:cNvPr>
          <p:cNvSpPr txBox="1"/>
          <p:nvPr/>
        </p:nvSpPr>
        <p:spPr>
          <a:xfrm>
            <a:off x="0" y="452444"/>
            <a:ext cx="9606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ighlight>
                  <a:srgbClr val="00FFFF"/>
                </a:highlight>
              </a:rPr>
              <a:t> Write your answer in chat box.</a:t>
            </a:r>
          </a:p>
        </p:txBody>
      </p:sp>
      <p:pic>
        <p:nvPicPr>
          <p:cNvPr id="1026" name="Picture 2" descr="Plant and Animal Cells online exercise">
            <a:extLst>
              <a:ext uri="{FF2B5EF4-FFF2-40B4-BE49-F238E27FC236}">
                <a16:creationId xmlns:a16="http://schemas.microsoft.com/office/drawing/2014/main" id="{7F124290-BB12-4822-964B-C947881BD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513" y="1590261"/>
            <a:ext cx="5311775" cy="536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90B9FF7-E75E-4CAB-8C2E-15024C122AA5}"/>
              </a:ext>
            </a:extLst>
          </p:cNvPr>
          <p:cNvSpPr txBox="1"/>
          <p:nvPr/>
        </p:nvSpPr>
        <p:spPr>
          <a:xfrm>
            <a:off x="4363278" y="326839"/>
            <a:ext cx="62351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https://www.liveworksheets.com/c?a=s&amp;t=on35kk2jy2&amp;sr=n&amp;ms=uz&amp;l=zr&amp;i=uctttnc&amp;r=hn&amp;db=0&amp;f=dzduznzx&amp;cd=pjl08cc5qi5lgsxkzzzlkwl2ngnxglgmxg</a:t>
            </a:r>
          </a:p>
        </p:txBody>
      </p:sp>
    </p:spTree>
    <p:extLst>
      <p:ext uri="{BB962C8B-B14F-4D97-AF65-F5344CB8AC3E}">
        <p14:creationId xmlns:p14="http://schemas.microsoft.com/office/powerpoint/2010/main" val="4257447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D15CB50A-E9F4-4BF4-A994-E2E09B818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135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11EBD6-4206-4466-BEE4-BDBFAF5CA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97" y="557212"/>
            <a:ext cx="6105525" cy="4981575"/>
          </a:xfrm>
          <a:prstGeom prst="rect">
            <a:avLst/>
          </a:prstGeom>
        </p:spPr>
      </p:pic>
      <p:pic>
        <p:nvPicPr>
          <p:cNvPr id="6150" name="Picture 6" descr="Different Types Of Human Cells">
            <a:extLst>
              <a:ext uri="{FF2B5EF4-FFF2-40B4-BE49-F238E27FC236}">
                <a16:creationId xmlns:a16="http://schemas.microsoft.com/office/drawing/2014/main" id="{233CA349-9B84-46C8-AA9F-FC7D23059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320" y="409575"/>
            <a:ext cx="6370320" cy="573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522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32DA6A-E609-45FF-84B3-055A06C4A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133" y="643467"/>
            <a:ext cx="7211734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491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77FC78-6C6D-4E14-A65A-F083D4CBC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842" y="643467"/>
            <a:ext cx="7306316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293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468E34-C86D-44E4-952F-27D7443683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805" y="643467"/>
            <a:ext cx="7142390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373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PT - Cell Structure and Cell Organisation PowerPoint Presentation, free  download - ID:2046273">
            <a:extLst>
              <a:ext uri="{FF2B5EF4-FFF2-40B4-BE49-F238E27FC236}">
                <a16:creationId xmlns:a16="http://schemas.microsoft.com/office/drawing/2014/main" id="{83A2F50D-030B-4885-B2A1-4ADA0A0F4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104" y="0"/>
            <a:ext cx="69838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E8A1EC7-A0E0-4F02-A1A4-A0BEC6EFFD6C}"/>
              </a:ext>
            </a:extLst>
          </p:cNvPr>
          <p:cNvSpPr txBox="1">
            <a:spLocks noChangeArrowheads="1"/>
          </p:cNvSpPr>
          <p:nvPr/>
        </p:nvSpPr>
        <p:spPr>
          <a:xfrm>
            <a:off x="221975" y="1563757"/>
            <a:ext cx="5834268" cy="21965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FF0000"/>
                </a:solidFill>
              </a:rPr>
              <a:t>Cells</a:t>
            </a:r>
            <a:r>
              <a:rPr lang="en-US" altLang="en-US" sz="3200" dirty="0"/>
              <a:t> produce </a:t>
            </a:r>
            <a:r>
              <a:rPr lang="en-US" altLang="en-US" sz="3200" dirty="0">
                <a:solidFill>
                  <a:schemeClr val="accent1"/>
                </a:solidFill>
              </a:rPr>
              <a:t>tissues.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dirty="0"/>
              <a:t>Tissues produce </a:t>
            </a:r>
            <a:r>
              <a:rPr lang="en-US" altLang="en-US" sz="3200" dirty="0">
                <a:solidFill>
                  <a:schemeClr val="accent2"/>
                </a:solidFill>
              </a:rPr>
              <a:t>organs.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dirty="0"/>
              <a:t>Organs produce </a:t>
            </a:r>
            <a:r>
              <a:rPr lang="en-US" altLang="en-US" sz="3200" dirty="0">
                <a:solidFill>
                  <a:schemeClr val="accent4">
                    <a:lumMod val="75000"/>
                  </a:schemeClr>
                </a:solidFill>
              </a:rPr>
              <a:t>organ systems</a:t>
            </a:r>
            <a:r>
              <a:rPr lang="en-US" altLang="en-US" sz="320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dirty="0"/>
              <a:t>Organs systems produce </a:t>
            </a:r>
            <a:r>
              <a:rPr lang="en-US" altLang="en-US" sz="3200" dirty="0">
                <a:solidFill>
                  <a:srgbClr val="FF0000"/>
                </a:solidFill>
              </a:rPr>
              <a:t>organisms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790038-9F7E-449D-B9FD-C00B992FB00F}"/>
              </a:ext>
            </a:extLst>
          </p:cNvPr>
          <p:cNvSpPr txBox="1"/>
          <p:nvPr/>
        </p:nvSpPr>
        <p:spPr>
          <a:xfrm>
            <a:off x="463826" y="5666818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https://www.edumedia-sciences.com/en/media/931-from-the-cell-to-the-organism</a:t>
            </a:r>
          </a:p>
        </p:txBody>
      </p:sp>
    </p:spTree>
    <p:extLst>
      <p:ext uri="{BB962C8B-B14F-4D97-AF65-F5344CB8AC3E}">
        <p14:creationId xmlns:p14="http://schemas.microsoft.com/office/powerpoint/2010/main" val="1952920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webextensions/webextension1.xml><?xml version="1.0" encoding="utf-8"?>
<we:webextension xmlns:we="http://schemas.microsoft.com/office/webextensions/webextension/2010/11" id="{B9225F3F-AA45-41F1-B49F-11799EA582B7}">
  <we:reference id="wa104218071" version="1.0.0.0" store="en-US" storeType="OMEX"/>
  <we:alternateReferences>
    <we:reference id="wa104218071" version="1.0.0.0" store="wa104218071" storeType="OMEX"/>
  </we:alternateReferences>
  <we:properties>
    <we:property name="countdown" value="120"/>
    <we:property name="autostart" value="false"/>
  </we:properties>
  <we:bindings/>
  <we:snapshot xmlns:r="http://schemas.openxmlformats.org/officeDocument/2006/relationships" r:embed="rId1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1578</TotalTime>
  <Words>452</Words>
  <Application>Microsoft Office PowerPoint</Application>
  <PresentationFormat>Widescreen</PresentationFormat>
  <Paragraphs>56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MMFAZ Y+ That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Plenary/ Exit ticket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Afaque Ahmed Khan</dc:creator>
  <cp:lastModifiedBy>Afaque Ahmed Khan</cp:lastModifiedBy>
  <cp:revision>78</cp:revision>
  <dcterms:created xsi:type="dcterms:W3CDTF">2021-04-18T02:25:56Z</dcterms:created>
  <dcterms:modified xsi:type="dcterms:W3CDTF">2021-09-07T07:48:10Z</dcterms:modified>
</cp:coreProperties>
</file>