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44" r:id="rId2"/>
    <p:sldMasterId id="2147483768" r:id="rId3"/>
    <p:sldMasterId id="2147483780" r:id="rId4"/>
    <p:sldMasterId id="2147483792" r:id="rId5"/>
    <p:sldMasterId id="2147483804" r:id="rId6"/>
  </p:sldMasterIdLst>
  <p:notesMasterIdLst>
    <p:notesMasterId r:id="rId39"/>
  </p:notesMasterIdLst>
  <p:sldIdLst>
    <p:sldId id="1068" r:id="rId7"/>
    <p:sldId id="410" r:id="rId8"/>
    <p:sldId id="411" r:id="rId9"/>
    <p:sldId id="343" r:id="rId10"/>
    <p:sldId id="414" r:id="rId11"/>
    <p:sldId id="1091" r:id="rId12"/>
    <p:sldId id="417" r:id="rId13"/>
    <p:sldId id="418" r:id="rId14"/>
    <p:sldId id="419" r:id="rId15"/>
    <p:sldId id="1085" r:id="rId16"/>
    <p:sldId id="1086" r:id="rId17"/>
    <p:sldId id="1087" r:id="rId18"/>
    <p:sldId id="1088" r:id="rId19"/>
    <p:sldId id="1090" r:id="rId20"/>
    <p:sldId id="1089" r:id="rId21"/>
    <p:sldId id="958" r:id="rId22"/>
    <p:sldId id="1009" r:id="rId23"/>
    <p:sldId id="1092" r:id="rId24"/>
    <p:sldId id="1093" r:id="rId25"/>
    <p:sldId id="1094" r:id="rId26"/>
    <p:sldId id="1095" r:id="rId27"/>
    <p:sldId id="1096" r:id="rId28"/>
    <p:sldId id="973" r:id="rId29"/>
    <p:sldId id="974" r:id="rId30"/>
    <p:sldId id="373" r:id="rId31"/>
    <p:sldId id="1097" r:id="rId32"/>
    <p:sldId id="437" r:id="rId33"/>
    <p:sldId id="347" r:id="rId34"/>
    <p:sldId id="364" r:id="rId35"/>
    <p:sldId id="408" r:id="rId36"/>
    <p:sldId id="1628" r:id="rId37"/>
    <p:sldId id="1624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0066"/>
    <a:srgbClr val="FF69FF"/>
    <a:srgbClr val="92FF0D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2" autoAdjust="0"/>
    <p:restoredTop sz="94660"/>
  </p:normalViewPr>
  <p:slideViewPr>
    <p:cSldViewPr>
      <p:cViewPr varScale="1">
        <p:scale>
          <a:sx n="68" d="100"/>
          <a:sy n="68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1AAC7EC6-DDD4-43A2-9698-BF23B141E7B3}" type="datetimeFigureOut">
              <a:rPr lang="ar-AE" smtClean="0"/>
              <a:t>01/03/1443</a:t>
            </a:fld>
            <a:endParaRPr lang="ar-A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A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6C7A2FA3-F1A3-4BF4-8191-4E37D916C8B8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230221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874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906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825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3224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5288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9086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5555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6646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7565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1066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584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5082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2408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4322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2600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33D3C-2D20-4DE7-9AFC-94CA483FA4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39EF1D-8603-497D-912A-C06898048C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C89683-DC1D-48FD-85F1-6C9638D26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DA48E1-5FE6-4120-9337-5338226B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566A8-754A-4DDA-BB85-2CB2F239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2675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051A5-4A03-4E5F-A337-908734235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EF486-7243-4E54-A906-5B1782D617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AF8D4-8C99-47D0-BFFF-F3B99BCFC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B00ED-6536-402E-935C-CFC78E905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117BC-3DB0-4B09-B457-5743271EB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4853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49643-856E-4B3A-A7B2-304873BE2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D52D90-7EA9-45E1-AA2C-EBA0619D4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75773-3506-4D60-A4A3-77422977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443B90-CF4A-49C2-A22C-2E2CBAA1E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CECED-725F-4DCE-B551-733D5D941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9077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2A281-44DC-447E-86D6-279E1CF66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58CE4-759D-4FD0-BA1E-7B66029208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CABAA2-DB27-41B6-ABE6-0D54D37A7C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CC3988-4DF3-4167-9C71-4A943384B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3624FF-90EB-44AC-8754-082ABFEA4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97B4F-C22A-4D5C-A164-4B78A026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1073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D5AE0-427E-46A6-98B7-E6AB983BF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9A1EA0-13E1-4C2F-BA2C-C96310EAA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B6CD81-551D-43A4-A334-0DC6BED7F2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C79761-9C3B-4D8F-907C-296193E510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70FE53-E784-472E-AAC4-513B3B4D84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72DA3E-7934-469A-B098-18D64F2E6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8539B1-A10D-46DD-A79E-70755485F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7C7B1F-B6D4-4FD4-8DD9-A78F7CD2B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8258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55F04-FD88-4B04-8150-DA9C87576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C576D4-C866-452A-A5E1-7921FFDE4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107494-62E6-4248-BD0B-DD6AC45FE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F771B5-397F-40B0-A141-F201B8759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464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85250D-EE15-441C-8FED-AF0D069C1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2F1A20-9277-49EA-8FB7-C5F80ADC2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00E55B-46EF-4629-A35C-918A73698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029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0487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97192-E44E-49CF-B036-0F9C5BA7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D979FB-E8EA-43A1-BC85-4B4E3A1A4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0040E6-D879-436A-B1B9-E03EAD0A67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6BA023-3126-44C3-923D-F36347BD8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15BE90-FBB8-4323-9BEE-FB28E0B94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27A1ED-3386-48F6-9BA1-0FCEEDAAE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6872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FED2B-68A6-40B1-9F07-DA42E33D8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E889BB-39CD-4FA0-B243-3CD801D5AB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13ACBD-91A6-44EC-AEEE-995FF1D0FD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6E2330-DB60-4277-B8BF-BDE87124A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3C6069-117A-45E8-8B79-A34ED1681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A5AFBE-BFF3-4C77-B71C-8B3133D37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9850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9806D-BDAE-46B4-B320-8EF058824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B71924-9268-4C64-AB4F-D5838FF0E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4C3DB-81F4-48D7-8EE0-5B25AB901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9EB9E2-8065-48C8-BABB-136E3774B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6BAD1-8493-4717-B9E5-414A75F08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1384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BE0382-CE57-4D46-A6F5-8BF890E4DE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B40217-C31A-4220-A7AB-67EF5FBF83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8B39EC-388D-4954-B580-994166A3B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912C7-BE71-4C21-8E41-6CBAA0580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034D9C-3B6D-43B6-8A7D-6342745B2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7637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120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6070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4794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7862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3875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004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4635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0218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695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3153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2457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8843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7334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161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0601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7494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829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5295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5781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1259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0878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2854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3218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78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4028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5615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1558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721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5959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0728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2198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373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3976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88137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34991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017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286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607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9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8E317-92AB-4BF9-B244-55FC0AA9CBD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308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8E317-92AB-4BF9-B244-55FC0AA9CBD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652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1C9BF6-FB20-40B5-AD3F-CE30148A1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44FA8B-6864-4465-8069-98BC0131BE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8B1D1F-FA27-4A9A-9CF6-A2FC3240CB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A49992-C722-4B42-B35F-45A615922843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01C8E-9275-4D30-9D1B-68083AB2B6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076CD5-F201-4D32-9DDB-C2761AFBC8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86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4FBFA-2801-4CF7-B30B-0EB887DFDC9B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772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8E317-92AB-4BF9-B244-55FC0AA9CBD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093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BC594-43A5-45D7-9E44-C74A839BE82C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488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0.png"/><Relationship Id="rId5" Type="http://schemas.openxmlformats.org/officeDocument/2006/relationships/image" Target="../media/image19.emf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9.emf"/><Relationship Id="rId5" Type="http://schemas.openxmlformats.org/officeDocument/2006/relationships/image" Target="../media/image20.png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9.emf"/><Relationship Id="rId5" Type="http://schemas.openxmlformats.org/officeDocument/2006/relationships/image" Target="../media/image20.pn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8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.jpg"/><Relationship Id="rId5" Type="http://schemas.openxmlformats.org/officeDocument/2006/relationships/image" Target="../media/image19.emf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8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.jpg"/><Relationship Id="rId5" Type="http://schemas.openxmlformats.org/officeDocument/2006/relationships/image" Target="../media/image19.emf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2.emf"/><Relationship Id="rId5" Type="http://schemas.openxmlformats.org/officeDocument/2006/relationships/image" Target="../media/image20.png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4.pn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4.wav"/><Relationship Id="rId7" Type="http://schemas.microsoft.com/office/2007/relationships/hdphoto" Target="../media/hdphoto2.wdp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6.pn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4.wav"/><Relationship Id="rId7" Type="http://schemas.microsoft.com/office/2007/relationships/hdphoto" Target="../media/hdphoto3.wdp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7.pn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jpg"/><Relationship Id="rId5" Type="http://schemas.microsoft.com/office/2007/relationships/hdphoto" Target="../media/hdphoto4.wdp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5.wdp"/><Relationship Id="rId5" Type="http://schemas.openxmlformats.org/officeDocument/2006/relationships/image" Target="../media/image29.png"/><Relationship Id="rId4" Type="http://schemas.openxmlformats.org/officeDocument/2006/relationships/image" Target="../media/image7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1.emf"/><Relationship Id="rId4" Type="http://schemas.openxmlformats.org/officeDocument/2006/relationships/image" Target="../media/image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16.emf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12" Type="http://schemas.openxmlformats.org/officeDocument/2006/relationships/image" Target="../media/image15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jpg"/><Relationship Id="rId11" Type="http://schemas.openxmlformats.org/officeDocument/2006/relationships/image" Target="../media/image14.png"/><Relationship Id="rId5" Type="http://schemas.openxmlformats.org/officeDocument/2006/relationships/image" Target="../media/image8.jpg"/><Relationship Id="rId10" Type="http://schemas.openxmlformats.org/officeDocument/2006/relationships/image" Target="../media/image13.png"/><Relationship Id="rId4" Type="http://schemas.openxmlformats.org/officeDocument/2006/relationships/image" Target="../media/image7.jpg"/><Relationship Id="rId9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0" y="63829"/>
            <a:ext cx="9144000" cy="674136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583668" y="2708920"/>
            <a:ext cx="6768752" cy="1464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حَلزونٌ يَجدُ له صَديقا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EC1A013-C645-4010-9318-B587AC1EB6C7}"/>
              </a:ext>
            </a:extLst>
          </p:cNvPr>
          <p:cNvSpPr txBox="1">
            <a:spLocks/>
          </p:cNvSpPr>
          <p:nvPr/>
        </p:nvSpPr>
        <p:spPr>
          <a:xfrm>
            <a:off x="107504" y="4450512"/>
            <a:ext cx="676875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إعداد أحلام فوزي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5547BBF-A0EA-45BA-A291-0D0AC0723C7B}"/>
              </a:ext>
            </a:extLst>
          </p:cNvPr>
          <p:cNvSpPr txBox="1">
            <a:spLocks/>
          </p:cNvSpPr>
          <p:nvPr/>
        </p:nvSpPr>
        <p:spPr>
          <a:xfrm>
            <a:off x="1583668" y="3627534"/>
            <a:ext cx="7272808" cy="10554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الحركات الطويلة </a:t>
            </a: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( التجريد الكتابي </a:t>
            </a: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ح</a:t>
            </a: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 </a:t>
            </a: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49EFC6E-0AB2-4212-A2C6-CF89FE960F4D}"/>
              </a:ext>
            </a:extLst>
          </p:cNvPr>
          <p:cNvSpPr txBox="1">
            <a:spLocks/>
          </p:cNvSpPr>
          <p:nvPr/>
        </p:nvSpPr>
        <p:spPr>
          <a:xfrm>
            <a:off x="1679771" y="1892130"/>
            <a:ext cx="6768752" cy="1464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اللغة العربية / الصف الأول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217577C-5B8A-4F36-B28A-ECB6FB45E775}"/>
              </a:ext>
            </a:extLst>
          </p:cNvPr>
          <p:cNvSpPr txBox="1">
            <a:spLocks/>
          </p:cNvSpPr>
          <p:nvPr/>
        </p:nvSpPr>
        <p:spPr>
          <a:xfrm>
            <a:off x="905413" y="5248763"/>
            <a:ext cx="676875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مدرسة وروضة الجوري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2022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80FBFF3-EAEA-43A2-887B-E63DF992B9F4}"/>
              </a:ext>
            </a:extLst>
          </p:cNvPr>
          <p:cNvSpPr txBox="1">
            <a:spLocks/>
          </p:cNvSpPr>
          <p:nvPr/>
        </p:nvSpPr>
        <p:spPr>
          <a:xfrm>
            <a:off x="779430" y="5631361"/>
            <a:ext cx="676875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مديرة المدرسة / هند الكعبي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022393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572D73-D451-4580-A41D-C9BF34401A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556" t="24768" r="123556" b="-16307"/>
          <a:stretch/>
        </p:blipFill>
        <p:spPr>
          <a:xfrm>
            <a:off x="3690937" y="1793478"/>
            <a:ext cx="1762125" cy="23802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F63439-079E-4426-BF4D-3D7C77C335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bright="-20000" contrast="40000"/>
          </a:blip>
          <a:srcRect l="11356" t="14068" r="1938" b="-850"/>
          <a:stretch/>
        </p:blipFill>
        <p:spPr>
          <a:xfrm>
            <a:off x="755576" y="656692"/>
            <a:ext cx="7920880" cy="5544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BC0193-3F97-4EFE-B506-438610C67E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7566"/>
            <a:ext cx="943762" cy="115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00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572D73-D451-4580-A41D-C9BF34401A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556" t="24768" r="123556" b="-16307"/>
          <a:stretch/>
        </p:blipFill>
        <p:spPr>
          <a:xfrm>
            <a:off x="3690937" y="1793478"/>
            <a:ext cx="1762125" cy="23802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BC0193-3F97-4EFE-B506-438610C67E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765" y="5157192"/>
            <a:ext cx="943762" cy="11582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4A07BD-D638-4052-9569-4E4DD6EFDDB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lum bright="-20000" contrast="40000"/>
          </a:blip>
          <a:srcRect l="11356" t="14068" r="1938" b="65082"/>
          <a:stretch/>
        </p:blipFill>
        <p:spPr>
          <a:xfrm>
            <a:off x="467544" y="2064963"/>
            <a:ext cx="8208912" cy="1332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42F0B5-9D8A-4659-9A96-F5164D3CFD9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/>
          <a:srcRect l="18899" t="8472" r="48495" b="51321"/>
          <a:stretch/>
        </p:blipFill>
        <p:spPr>
          <a:xfrm>
            <a:off x="1835696" y="3728048"/>
            <a:ext cx="5678860" cy="2087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9694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572D73-D451-4580-A41D-C9BF34401A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556" t="24768" r="123556" b="-16307"/>
          <a:stretch/>
        </p:blipFill>
        <p:spPr>
          <a:xfrm>
            <a:off x="3690937" y="1793478"/>
            <a:ext cx="1762125" cy="23802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BC0193-3F97-4EFE-B506-438610C67E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695" y="5229200"/>
            <a:ext cx="943762" cy="11582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BD60DA-C28D-4A6D-B69E-56FEDB4CFD7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lum bright="-20000" contrast="40000"/>
          </a:blip>
          <a:srcRect l="11356" t="33791" r="1938" b="42541"/>
          <a:stretch/>
        </p:blipFill>
        <p:spPr>
          <a:xfrm>
            <a:off x="755576" y="1916832"/>
            <a:ext cx="7920880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7621E9E-7A8A-4197-BCEC-898598A013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86" t="-35484" r="1786" b="35484"/>
          <a:stretch/>
        </p:blipFill>
        <p:spPr>
          <a:xfrm>
            <a:off x="2915816" y="2996952"/>
            <a:ext cx="4032448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92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CBC0193-3F97-4EFE-B506-438610C67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5157192"/>
            <a:ext cx="943762" cy="11582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A0E9E5-C6F0-4573-9896-89B6BD0312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bright="-20000" contrast="40000"/>
          </a:blip>
          <a:srcRect l="11356" t="57459" r="1938" b="18873"/>
          <a:stretch/>
        </p:blipFill>
        <p:spPr>
          <a:xfrm>
            <a:off x="539552" y="1793478"/>
            <a:ext cx="8424936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1F72E30B-2934-498D-8D67-69D880603F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3501">
            <a:off x="5325875" y="4099759"/>
            <a:ext cx="2509567" cy="1504707"/>
          </a:xfrm>
          <a:prstGeom prst="rect">
            <a:avLst/>
          </a:prstGeom>
        </p:spPr>
      </p:pic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50949C90-4372-4476-A25A-0EDBDE15D1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5602">
            <a:off x="2656758" y="4017544"/>
            <a:ext cx="2272384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17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CBC0193-3F97-4EFE-B506-438610C67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5157192"/>
            <a:ext cx="943762" cy="11582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A0E9E5-C6F0-4573-9896-89B6BD0312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bright="-20000" contrast="40000"/>
          </a:blip>
          <a:srcRect l="11356" t="79157" r="1938" b="-1090"/>
          <a:stretch/>
        </p:blipFill>
        <p:spPr>
          <a:xfrm>
            <a:off x="467544" y="1778424"/>
            <a:ext cx="8424936" cy="1401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1F72E30B-2934-498D-8D67-69D880603F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3501">
            <a:off x="5325875" y="4099759"/>
            <a:ext cx="2509567" cy="1504707"/>
          </a:xfrm>
          <a:prstGeom prst="rect">
            <a:avLst/>
          </a:prstGeom>
        </p:spPr>
      </p:pic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50949C90-4372-4476-A25A-0EDBDE15D1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5602">
            <a:off x="2656758" y="4017544"/>
            <a:ext cx="2272384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91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572D73-D451-4580-A41D-C9BF34401A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556" t="24768" r="123556" b="-16307"/>
          <a:stretch/>
        </p:blipFill>
        <p:spPr>
          <a:xfrm>
            <a:off x="3690937" y="1793478"/>
            <a:ext cx="1762125" cy="23802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BC0193-3F97-4EFE-B506-438610C67E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5157192"/>
            <a:ext cx="943762" cy="11582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38DDAE-5223-4713-840F-A948D91651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lum bright="-20000" contrast="40000"/>
          </a:blip>
          <a:srcRect l="6321" t="14749" r="4807"/>
          <a:stretch/>
        </p:blipFill>
        <p:spPr>
          <a:xfrm>
            <a:off x="1069145" y="542556"/>
            <a:ext cx="7751327" cy="5772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4492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-180528" y="-243408"/>
            <a:ext cx="9252520" cy="710140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115616" y="2811599"/>
            <a:ext cx="8229600" cy="18415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صوت الحرف مع </a:t>
            </a:r>
            <a:r>
              <a:rPr lang="ar-AE" sz="4800" b="1" dirty="0">
                <a:latin typeface="Calibri"/>
                <a:cs typeface="Arial" panose="020B0604020202020204" pitchFamily="34" charset="0"/>
              </a:rPr>
              <a:t>الحركات الطويلة</a:t>
            </a:r>
            <a:endParaRPr kumimoji="0" lang="ar-AE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5400" b="1" dirty="0" err="1">
                <a:solidFill>
                  <a:srgbClr val="0070C0"/>
                </a:solidFill>
                <a:latin typeface="Calibri"/>
                <a:cs typeface="Arial" panose="020B0604020202020204" pitchFamily="34" charset="0"/>
              </a:rPr>
              <a:t>حا</a:t>
            </a:r>
            <a:r>
              <a:rPr lang="ar-AE" sz="5400" b="1" dirty="0">
                <a:solidFill>
                  <a:srgbClr val="0070C0"/>
                </a:solidFill>
                <a:latin typeface="Calibri"/>
                <a:cs typeface="Arial" panose="020B0604020202020204" pitchFamily="34" charset="0"/>
              </a:rPr>
              <a:t>، حو ، حي – حيـ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55775A-E35A-4227-BA57-DA358E7B9484}"/>
              </a:ext>
            </a:extLst>
          </p:cNvPr>
          <p:cNvSpPr txBox="1"/>
          <p:nvPr/>
        </p:nvSpPr>
        <p:spPr>
          <a:xfrm>
            <a:off x="3960947" y="5457418"/>
            <a:ext cx="21488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10 دقائق</a:t>
            </a:r>
          </a:p>
        </p:txBody>
      </p:sp>
      <p:pic>
        <p:nvPicPr>
          <p:cNvPr id="8" name="Picture 7" descr="A picture containing timepiece, object&#10;&#10;Description automatically generated">
            <a:extLst>
              <a:ext uri="{FF2B5EF4-FFF2-40B4-BE49-F238E27FC236}">
                <a16:creationId xmlns:a16="http://schemas.microsoft.com/office/drawing/2014/main" id="{F041E05F-B229-4D8E-A666-E0EE630063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5012120"/>
            <a:ext cx="1152128" cy="120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747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أصوت الحروف - أصوات حرف الحاء - ح">
            <a:hlinkClick r:id="" action="ppaction://media"/>
            <a:extLst>
              <a:ext uri="{FF2B5EF4-FFF2-40B4-BE49-F238E27FC236}">
                <a16:creationId xmlns:a16="http://schemas.microsoft.com/office/drawing/2014/main" id="{2999DC90-4382-412D-B5CE-DA8A75FF99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332656"/>
            <a:ext cx="8315679" cy="6192688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solidFill>
              <a:schemeClr val="accent1"/>
            </a:soli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</p:spTree>
    <p:extLst>
      <p:ext uri="{BB962C8B-B14F-4D97-AF65-F5344CB8AC3E}">
        <p14:creationId xmlns:p14="http://schemas.microsoft.com/office/powerpoint/2010/main" val="17259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1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99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bird&#10;&#10;Description automatically generated">
            <a:extLst>
              <a:ext uri="{FF2B5EF4-FFF2-40B4-BE49-F238E27FC236}">
                <a16:creationId xmlns:a16="http://schemas.microsoft.com/office/drawing/2014/main" id="{76AF6E58-4477-4C54-90E9-D95386252D0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20"/>
          <a:stretch/>
        </p:blipFill>
        <p:spPr>
          <a:xfrm>
            <a:off x="1475656" y="1556792"/>
            <a:ext cx="6768752" cy="241856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A2E7031-3FB6-42D2-A934-F96A29A3E5E9}"/>
              </a:ext>
            </a:extLst>
          </p:cNvPr>
          <p:cNvSpPr/>
          <p:nvPr/>
        </p:nvSpPr>
        <p:spPr>
          <a:xfrm>
            <a:off x="1619672" y="548680"/>
            <a:ext cx="7034672" cy="57012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0" spc="50" normalizeH="0" baseline="0" noProof="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Akhbar MT" pitchFamily="2" charset="-78"/>
              </a:rPr>
              <a:t>أستمع وأميّز الصّوت الطّويل من القصير لصوت ( ح ) :</a:t>
            </a:r>
            <a:endParaRPr kumimoji="0" lang="en-US" sz="5400" b="1" i="0" u="none" strike="noStrike" kern="0" spc="50" normalizeH="0" baseline="0" noProof="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 panose="020F0502020204030204"/>
              <a:ea typeface="+mn-ea"/>
              <a:cs typeface="Akhbar MT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431488-97EE-4433-82C4-5CAD0891C4A3}"/>
              </a:ext>
            </a:extLst>
          </p:cNvPr>
          <p:cNvSpPr txBox="1"/>
          <p:nvPr/>
        </p:nvSpPr>
        <p:spPr>
          <a:xfrm>
            <a:off x="6660232" y="4149080"/>
            <a:ext cx="11272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حَـ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619750-A125-4AFD-BCA3-0CEF1E97EEA6}"/>
              </a:ext>
            </a:extLst>
          </p:cNvPr>
          <p:cNvSpPr txBox="1"/>
          <p:nvPr/>
        </p:nvSpPr>
        <p:spPr>
          <a:xfrm>
            <a:off x="1475656" y="4149080"/>
            <a:ext cx="19818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8000" b="1" kern="0" noProof="0" dirty="0" err="1">
                <a:solidFill>
                  <a:srgbClr val="0070C0"/>
                </a:solidFill>
                <a:latin typeface="Calibri" panose="020F0502020204030204"/>
                <a:cs typeface="Arial" panose="020B0604020202020204" pitchFamily="34" charset="0"/>
              </a:rPr>
              <a:t>ح</a:t>
            </a:r>
            <a:r>
              <a:rPr kumimoji="0" lang="ar-AE" sz="80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ــا</a:t>
            </a:r>
            <a:endParaRPr kumimoji="0" lang="ar-AE" sz="6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pic>
        <p:nvPicPr>
          <p:cNvPr id="7" name="Picture 16">
            <a:hlinkClick r:id="" action="ppaction://media"/>
            <a:extLst>
              <a:ext uri="{FF2B5EF4-FFF2-40B4-BE49-F238E27FC236}">
                <a16:creationId xmlns:a16="http://schemas.microsoft.com/office/drawing/2014/main" id="{D1137E25-B77A-440E-8DC4-47018B0B967F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219" y="5504062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>
            <a:hlinkClick r:id="" action="ppaction://media"/>
            <a:extLst>
              <a:ext uri="{FF2B5EF4-FFF2-40B4-BE49-F238E27FC236}">
                <a16:creationId xmlns:a16="http://schemas.microsoft.com/office/drawing/2014/main" id="{0A3AF4CD-6965-4608-9EF7-D242D2A93242}"/>
              </a:ext>
            </a:extLst>
          </p:cNvPr>
          <p:cNvPicPr>
            <a:picLocks noRot="1" noChangeAspect="1" noChangeArrowheads="1"/>
          </p:cNvPicPr>
          <p:nvPr>
            <a:wavAudioFile r:embed="rId3" name="صوت مسجّل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483317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348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6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99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E252BBB-8E57-4DB7-B41B-4F6992CEB017}"/>
              </a:ext>
            </a:extLst>
          </p:cNvPr>
          <p:cNvSpPr/>
          <p:nvPr/>
        </p:nvSpPr>
        <p:spPr>
          <a:xfrm>
            <a:off x="1619672" y="476672"/>
            <a:ext cx="7034672" cy="57012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0" spc="50" normalizeH="0" baseline="0" noProof="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Akhbar MT" pitchFamily="2" charset="-78"/>
              </a:rPr>
              <a:t>أستمع وأميّز الصّوت الطّويل من القصير لصوت ( ح ) :</a:t>
            </a:r>
            <a:endParaRPr kumimoji="0" lang="en-US" sz="5400" b="1" i="0" u="none" strike="noStrike" kern="0" spc="50" normalizeH="0" baseline="0" noProof="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 panose="020F0502020204030204"/>
              <a:ea typeface="+mn-ea"/>
              <a:cs typeface="Akhbar MT" pitchFamily="2" charset="-7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CB6917-EB7F-485B-9E94-8D89A1B94512}"/>
              </a:ext>
            </a:extLst>
          </p:cNvPr>
          <p:cNvSpPr txBox="1"/>
          <p:nvPr/>
        </p:nvSpPr>
        <p:spPr>
          <a:xfrm>
            <a:off x="6650647" y="3777381"/>
            <a:ext cx="12241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8800" b="1" noProof="0" dirty="0">
                <a:solidFill>
                  <a:srgbClr val="0070C0"/>
                </a:solidFill>
                <a:latin typeface="Calibri" panose="020F0502020204030204"/>
                <a:cs typeface="Arial" panose="020B0604020202020204" pitchFamily="34" charset="0"/>
              </a:rPr>
              <a:t>حُ</a:t>
            </a:r>
            <a:r>
              <a:rPr kumimoji="0" lang="ar-AE" sz="8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ــ</a:t>
            </a:r>
            <a:endParaRPr kumimoji="0" lang="ar-AE" sz="8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FB0134-A92B-40BC-A0AD-C6E4C9A01381}"/>
              </a:ext>
            </a:extLst>
          </p:cNvPr>
          <p:cNvSpPr txBox="1"/>
          <p:nvPr/>
        </p:nvSpPr>
        <p:spPr>
          <a:xfrm>
            <a:off x="1619672" y="3789040"/>
            <a:ext cx="19818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8800" b="1" kern="0" noProof="0" dirty="0">
                <a:solidFill>
                  <a:srgbClr val="0070C0"/>
                </a:solidFill>
                <a:latin typeface="Calibri" panose="020F0502020204030204"/>
                <a:cs typeface="Arial" panose="020B0604020202020204" pitchFamily="34" charset="0"/>
              </a:rPr>
              <a:t>ح</a:t>
            </a:r>
            <a:r>
              <a:rPr kumimoji="0" lang="ar-AE" sz="8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ـو</a:t>
            </a:r>
            <a:endParaRPr kumimoji="0" lang="ar-AE" sz="8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7152245A-EA5F-4040-AE8E-E0D4D892E2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268760"/>
            <a:ext cx="6768752" cy="2520280"/>
          </a:xfrm>
          <a:prstGeom prst="rect">
            <a:avLst/>
          </a:prstGeom>
        </p:spPr>
      </p:pic>
      <p:pic>
        <p:nvPicPr>
          <p:cNvPr id="7" name="Picture 17">
            <a:hlinkClick r:id="" action="ppaction://media"/>
            <a:extLst>
              <a:ext uri="{FF2B5EF4-FFF2-40B4-BE49-F238E27FC236}">
                <a16:creationId xmlns:a16="http://schemas.microsoft.com/office/drawing/2014/main" id="{B813C744-60F8-4FCF-A3F2-F4DFA613971E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715" y="530358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>
            <a:hlinkClick r:id="" action="ppaction://media"/>
            <a:extLst>
              <a:ext uri="{FF2B5EF4-FFF2-40B4-BE49-F238E27FC236}">
                <a16:creationId xmlns:a16="http://schemas.microsoft.com/office/drawing/2014/main" id="{EA37597C-EFFD-4BE0-A011-0F2D12D12735}"/>
              </a:ext>
            </a:extLst>
          </p:cNvPr>
          <p:cNvPicPr>
            <a:picLocks noRot="1" noChangeAspect="1" noChangeArrowheads="1"/>
          </p:cNvPicPr>
          <p:nvPr>
            <a:wavAudioFile r:embed="rId3" name="type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854" y="530358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823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6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4000" r="-8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821FB6F-7AC9-4421-9716-D3C82BA20E4C}"/>
              </a:ext>
            </a:extLst>
          </p:cNvPr>
          <p:cNvSpPr txBox="1">
            <a:spLocks/>
          </p:cNvSpPr>
          <p:nvPr/>
        </p:nvSpPr>
        <p:spPr>
          <a:xfrm>
            <a:off x="611560" y="194862"/>
            <a:ext cx="5976664" cy="324860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95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اليــوم  :</a:t>
            </a:r>
            <a:endParaRPr kumimoji="0" lang="ar-AE" sz="4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95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التاريخ :</a:t>
            </a:r>
            <a:endParaRPr kumimoji="0" lang="en-US" sz="4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4647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99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D18C98F-7E1C-45BB-A7CF-3CCF2B187BDE}"/>
              </a:ext>
            </a:extLst>
          </p:cNvPr>
          <p:cNvSpPr/>
          <p:nvPr/>
        </p:nvSpPr>
        <p:spPr>
          <a:xfrm>
            <a:off x="1619672" y="476672"/>
            <a:ext cx="7034672" cy="57012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0" spc="50" normalizeH="0" baseline="0" noProof="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Akhbar MT" pitchFamily="2" charset="-78"/>
              </a:rPr>
              <a:t>أستمع وأميّز الصّوت الطّويل من القصير لصوت ( ح ) :</a:t>
            </a:r>
            <a:endParaRPr kumimoji="0" lang="en-US" sz="5400" b="1" i="0" u="none" strike="noStrike" kern="0" spc="50" normalizeH="0" baseline="0" noProof="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 panose="020F0502020204030204"/>
              <a:ea typeface="+mn-ea"/>
              <a:cs typeface="Akhbar MT" pitchFamily="2" charset="-7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0D052E-6F0B-4111-A308-044A0F412966}"/>
              </a:ext>
            </a:extLst>
          </p:cNvPr>
          <p:cNvSpPr txBox="1"/>
          <p:nvPr/>
        </p:nvSpPr>
        <p:spPr>
          <a:xfrm>
            <a:off x="6444208" y="3913337"/>
            <a:ext cx="15593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8800" b="1" noProof="0" dirty="0">
                <a:solidFill>
                  <a:srgbClr val="0070C0"/>
                </a:solidFill>
                <a:latin typeface="Calibri" panose="020F0502020204030204"/>
                <a:cs typeface="Arial" panose="020B0604020202020204" pitchFamily="34" charset="0"/>
              </a:rPr>
              <a:t>حِ</a:t>
            </a:r>
            <a:r>
              <a:rPr kumimoji="0" lang="ar-AE" sz="8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ـــ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CA4DC-2A0F-4CBD-9DA5-6008AC2916E2}"/>
              </a:ext>
            </a:extLst>
          </p:cNvPr>
          <p:cNvSpPr txBox="1"/>
          <p:nvPr/>
        </p:nvSpPr>
        <p:spPr>
          <a:xfrm>
            <a:off x="1619672" y="4069685"/>
            <a:ext cx="19818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8000" b="1" kern="0" noProof="0" dirty="0">
                <a:solidFill>
                  <a:srgbClr val="0070C0"/>
                </a:solidFill>
                <a:latin typeface="Calibri" panose="020F0502020204030204"/>
                <a:cs typeface="Arial" panose="020B0604020202020204" pitchFamily="34" charset="0"/>
              </a:rPr>
              <a:t>ح</a:t>
            </a:r>
            <a:r>
              <a:rPr kumimoji="0" lang="ar-AE" sz="8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ـيــ</a:t>
            </a:r>
          </a:p>
        </p:txBody>
      </p:sp>
      <p:pic>
        <p:nvPicPr>
          <p:cNvPr id="6" name="Picture 5" descr="A picture containing letter&#10;&#10;Description automatically generated">
            <a:extLst>
              <a:ext uri="{FF2B5EF4-FFF2-40B4-BE49-F238E27FC236}">
                <a16:creationId xmlns:a16="http://schemas.microsoft.com/office/drawing/2014/main" id="{8FA9D246-FB7F-4DD5-A164-064D2BAF93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662" y="1196752"/>
            <a:ext cx="6727754" cy="2736304"/>
          </a:xfrm>
          <a:prstGeom prst="rect">
            <a:avLst/>
          </a:prstGeom>
        </p:spPr>
      </p:pic>
      <p:pic>
        <p:nvPicPr>
          <p:cNvPr id="7" name="Picture 18">
            <a:hlinkClick r:id="" action="ppaction://media"/>
            <a:extLst>
              <a:ext uri="{FF2B5EF4-FFF2-40B4-BE49-F238E27FC236}">
                <a16:creationId xmlns:a16="http://schemas.microsoft.com/office/drawing/2014/main" id="{E9940F02-EBAB-4755-9FA3-E4A9DF80D28D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861" y="550884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>
            <a:hlinkClick r:id="" action="ppaction://media"/>
            <a:extLst>
              <a:ext uri="{FF2B5EF4-FFF2-40B4-BE49-F238E27FC236}">
                <a16:creationId xmlns:a16="http://schemas.microsoft.com/office/drawing/2014/main" id="{F019D415-3344-44B7-9FAD-04AA52B10C7E}"/>
              </a:ext>
            </a:extLst>
          </p:cNvPr>
          <p:cNvPicPr>
            <a:picLocks noRot="1" noChangeAspect="1" noChangeArrowheads="1"/>
          </p:cNvPicPr>
          <p:nvPr>
            <a:wavAudioFile r:embed="rId3" name="type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66124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027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62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DE26B66-D7AF-4CD2-8232-EEDDFECA5868}"/>
              </a:ext>
            </a:extLst>
          </p:cNvPr>
          <p:cNvSpPr/>
          <p:nvPr/>
        </p:nvSpPr>
        <p:spPr>
          <a:xfrm>
            <a:off x="1835696" y="368661"/>
            <a:ext cx="6336705" cy="504056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0" cap="none" spc="50" normalizeH="0" baseline="0" noProof="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Akhbar MT" pitchFamily="2" charset="-78"/>
              </a:rPr>
              <a:t>أستمع ثم أضع دائرة حول الصوت الطويل لحرف ( ح)</a:t>
            </a:r>
            <a:endParaRPr kumimoji="0" lang="en-US" sz="5400" b="1" i="0" u="none" strike="noStrike" kern="0" cap="none" spc="50" normalizeH="0" baseline="0" noProof="0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 panose="020F0502020204030204"/>
              <a:ea typeface="+mn-ea"/>
              <a:cs typeface="Akhbar MT" pitchFamily="2" charset="-78"/>
            </a:endParaRPr>
          </a:p>
        </p:txBody>
      </p:sp>
      <p:pic>
        <p:nvPicPr>
          <p:cNvPr id="8" name="Picture 7" descr="A close up of text on a whiteboard&#10;&#10;Description automatically generated">
            <a:extLst>
              <a:ext uri="{FF2B5EF4-FFF2-40B4-BE49-F238E27FC236}">
                <a16:creationId xmlns:a16="http://schemas.microsoft.com/office/drawing/2014/main" id="{7AA6D8E4-51CE-4432-B00A-9744326B21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052736"/>
            <a:ext cx="5112568" cy="525658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37711BD8-4C87-4917-B438-8C1680EDAAF9}"/>
              </a:ext>
            </a:extLst>
          </p:cNvPr>
          <p:cNvSpPr/>
          <p:nvPr/>
        </p:nvSpPr>
        <p:spPr>
          <a:xfrm>
            <a:off x="6660232" y="1087836"/>
            <a:ext cx="576064" cy="684980"/>
          </a:xfrm>
          <a:prstGeom prst="ellipse">
            <a:avLst/>
          </a:prstGeom>
          <a:noFill/>
          <a:ln w="381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2A1CE3F-5A02-47F6-AD2A-BA89694DB4F9}"/>
              </a:ext>
            </a:extLst>
          </p:cNvPr>
          <p:cNvSpPr/>
          <p:nvPr/>
        </p:nvSpPr>
        <p:spPr>
          <a:xfrm>
            <a:off x="6300192" y="2334472"/>
            <a:ext cx="637122" cy="649147"/>
          </a:xfrm>
          <a:prstGeom prst="ellipse">
            <a:avLst/>
          </a:prstGeom>
          <a:noFill/>
          <a:ln w="381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1BC35BC-9EB2-492F-AF26-4ED13B44B746}"/>
              </a:ext>
            </a:extLst>
          </p:cNvPr>
          <p:cNvSpPr/>
          <p:nvPr/>
        </p:nvSpPr>
        <p:spPr>
          <a:xfrm>
            <a:off x="2843808" y="3424772"/>
            <a:ext cx="637122" cy="649147"/>
          </a:xfrm>
          <a:prstGeom prst="ellipse">
            <a:avLst/>
          </a:prstGeom>
          <a:noFill/>
          <a:ln w="381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C4BAEEC-6233-4D60-A234-4EB76C2EBE42}"/>
              </a:ext>
            </a:extLst>
          </p:cNvPr>
          <p:cNvSpPr/>
          <p:nvPr/>
        </p:nvSpPr>
        <p:spPr>
          <a:xfrm>
            <a:off x="6455158" y="4437112"/>
            <a:ext cx="637122" cy="649147"/>
          </a:xfrm>
          <a:prstGeom prst="ellipse">
            <a:avLst/>
          </a:prstGeom>
          <a:noFill/>
          <a:ln w="381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D697101-2E44-488E-B512-5B4E0C6DDDA2}"/>
              </a:ext>
            </a:extLst>
          </p:cNvPr>
          <p:cNvSpPr/>
          <p:nvPr/>
        </p:nvSpPr>
        <p:spPr>
          <a:xfrm>
            <a:off x="3275856" y="4452207"/>
            <a:ext cx="637122" cy="649147"/>
          </a:xfrm>
          <a:prstGeom prst="ellipse">
            <a:avLst/>
          </a:prstGeom>
          <a:noFill/>
          <a:ln w="381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E95D0E5-B957-4EA4-8CCE-D3529C1C05C2}"/>
              </a:ext>
            </a:extLst>
          </p:cNvPr>
          <p:cNvSpPr/>
          <p:nvPr/>
        </p:nvSpPr>
        <p:spPr>
          <a:xfrm>
            <a:off x="3426819" y="5660173"/>
            <a:ext cx="637122" cy="649147"/>
          </a:xfrm>
          <a:prstGeom prst="ellipse">
            <a:avLst/>
          </a:prstGeom>
          <a:noFill/>
          <a:ln w="381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صورة 1">
            <a:extLst>
              <a:ext uri="{FF2B5EF4-FFF2-40B4-BE49-F238E27FC236}">
                <a16:creationId xmlns:a16="http://schemas.microsoft.com/office/drawing/2014/main" id="{04A2BE47-FAE3-4205-92D7-311AAF0B04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115741" y="288879"/>
            <a:ext cx="1951437" cy="12985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7303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___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8A77F70-67E7-4A9C-9EDC-A8092E9FE559}"/>
              </a:ext>
            </a:extLst>
          </p:cNvPr>
          <p:cNvSpPr/>
          <p:nvPr/>
        </p:nvSpPr>
        <p:spPr>
          <a:xfrm>
            <a:off x="2915816" y="404664"/>
            <a:ext cx="4082344" cy="570122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0" spc="50" normalizeH="0" baseline="0" noProof="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Akhbar MT" pitchFamily="2" charset="-78"/>
              </a:rPr>
              <a:t>أقرأ الحرف والمقطع والكلمة :</a:t>
            </a:r>
            <a:endParaRPr kumimoji="0" lang="en-US" sz="5400" b="1" i="0" u="none" strike="noStrike" kern="0" spc="50" normalizeH="0" baseline="0" noProof="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 panose="020F0502020204030204"/>
              <a:ea typeface="+mn-ea"/>
              <a:cs typeface="Akhbar MT" pitchFamily="2" charset="-78"/>
            </a:endParaRPr>
          </a:p>
        </p:txBody>
      </p:sp>
      <p:pic>
        <p:nvPicPr>
          <p:cNvPr id="7" name="صورة 1">
            <a:extLst>
              <a:ext uri="{FF2B5EF4-FFF2-40B4-BE49-F238E27FC236}">
                <a16:creationId xmlns:a16="http://schemas.microsoft.com/office/drawing/2014/main" id="{55EB45A8-622A-48CB-8071-A5E8BCA56F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115741" y="288879"/>
            <a:ext cx="1951437" cy="12985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D224C473-F951-4BF7-B707-3926486BC2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55"/>
          <a:stretch/>
        </p:blipFill>
        <p:spPr>
          <a:xfrm>
            <a:off x="1187624" y="1340768"/>
            <a:ext cx="7416824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65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___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0" y="0"/>
            <a:ext cx="9144000" cy="6783049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938002" y="1814479"/>
            <a:ext cx="6552728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التجريد الكتابي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818D76-CEF2-40B3-ACD0-0E83E5D9F393}"/>
              </a:ext>
            </a:extLst>
          </p:cNvPr>
          <p:cNvSpPr txBox="1">
            <a:spLocks/>
          </p:cNvSpPr>
          <p:nvPr/>
        </p:nvSpPr>
        <p:spPr>
          <a:xfrm>
            <a:off x="2166073" y="3169516"/>
            <a:ext cx="6096585" cy="1442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j-ea"/>
              <a:cs typeface="PT Bold Heading" panose="02010400000000000000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فيديو تعليمي / كيفية كتابة الحاء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2889008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حرف الحاء - تعليم كتابة حرف الحاء بالحركات للاطفال  -  كيفية رسم الحروف مع زكريا للأطفال">
            <a:hlinkClick r:id="" action="ppaction://media"/>
            <a:extLst>
              <a:ext uri="{FF2B5EF4-FFF2-40B4-BE49-F238E27FC236}">
                <a16:creationId xmlns:a16="http://schemas.microsoft.com/office/drawing/2014/main" id="{6134712C-7965-4ABA-90BB-849B30DFCAC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363" end="21830.055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260648"/>
            <a:ext cx="8352928" cy="6264696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solidFill>
              <a:schemeClr val="accent1"/>
            </a:soli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</p:spTree>
    <p:extLst>
      <p:ext uri="{BB962C8B-B14F-4D97-AF65-F5344CB8AC3E}">
        <p14:creationId xmlns:p14="http://schemas.microsoft.com/office/powerpoint/2010/main" val="3048667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143508" y="0"/>
            <a:ext cx="9000492" cy="68580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979712" y="1951616"/>
            <a:ext cx="684076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أنشطة التجريد الكتابي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8FF849B-1813-406D-A028-794D675600F4}"/>
              </a:ext>
            </a:extLst>
          </p:cNvPr>
          <p:cNvSpPr txBox="1">
            <a:spLocks/>
          </p:cNvSpPr>
          <p:nvPr/>
        </p:nvSpPr>
        <p:spPr>
          <a:xfrm>
            <a:off x="2424311" y="3739225"/>
            <a:ext cx="5580112" cy="1052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في كتاب الطالب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j-ea"/>
            </a:endParaRPr>
          </a:p>
        </p:txBody>
      </p:sp>
      <p:pic>
        <p:nvPicPr>
          <p:cNvPr id="5" name="Picture 4" descr="A picture containing timepiece, object&#10;&#10;Description automatically generated">
            <a:extLst>
              <a:ext uri="{FF2B5EF4-FFF2-40B4-BE49-F238E27FC236}">
                <a16:creationId xmlns:a16="http://schemas.microsoft.com/office/drawing/2014/main" id="{1859F63F-3619-48CA-A514-D56D6F4FEF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5076984"/>
            <a:ext cx="1637745" cy="14687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3B9E45-7FF9-4B8A-9C9B-3E465F482523}"/>
              </a:ext>
            </a:extLst>
          </p:cNvPr>
          <p:cNvSpPr txBox="1"/>
          <p:nvPr/>
        </p:nvSpPr>
        <p:spPr>
          <a:xfrm>
            <a:off x="4139952" y="5457418"/>
            <a:ext cx="21488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10 دقائق</a:t>
            </a:r>
          </a:p>
        </p:txBody>
      </p:sp>
    </p:spTree>
    <p:extLst>
      <p:ext uri="{BB962C8B-B14F-4D97-AF65-F5344CB8AC3E}">
        <p14:creationId xmlns:p14="http://schemas.microsoft.com/office/powerpoint/2010/main" val="35145214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1">
            <a:extLst>
              <a:ext uri="{FF2B5EF4-FFF2-40B4-BE49-F238E27FC236}">
                <a16:creationId xmlns:a16="http://schemas.microsoft.com/office/drawing/2014/main" id="{55EB45A8-622A-48CB-8071-A5E8BCA56F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115741" y="288879"/>
            <a:ext cx="1951437" cy="12985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366B79-0F7D-43B1-8E45-A79A088E046E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1015684" y="288879"/>
            <a:ext cx="7588763" cy="6020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9037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___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179512" y="224644"/>
            <a:ext cx="8640960" cy="6408712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246218" y="1682378"/>
            <a:ext cx="7992888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marR="0" lvl="1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بطاقة الخروج </a:t>
            </a:r>
          </a:p>
        </p:txBody>
      </p:sp>
      <p:pic>
        <p:nvPicPr>
          <p:cNvPr id="4" name="Picture 3" descr="A picture containing timepiece, object&#10;&#10;Description automatically generated">
            <a:extLst>
              <a:ext uri="{FF2B5EF4-FFF2-40B4-BE49-F238E27FC236}">
                <a16:creationId xmlns:a16="http://schemas.microsoft.com/office/drawing/2014/main" id="{DAC265BB-9018-477C-A738-32F89CCDD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128" y="4331996"/>
            <a:ext cx="1296144" cy="14238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624987-EEE4-458D-B4A7-8B095AADD0A4}"/>
              </a:ext>
            </a:extLst>
          </p:cNvPr>
          <p:cNvSpPr txBox="1"/>
          <p:nvPr/>
        </p:nvSpPr>
        <p:spPr>
          <a:xfrm>
            <a:off x="3995936" y="4921472"/>
            <a:ext cx="21488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5 دقائق</a:t>
            </a:r>
          </a:p>
        </p:txBody>
      </p:sp>
    </p:spTree>
    <p:extLst>
      <p:ext uri="{BB962C8B-B14F-4D97-AF65-F5344CB8AC3E}">
        <p14:creationId xmlns:p14="http://schemas.microsoft.com/office/powerpoint/2010/main" val="29063141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9C1BCF-D5C5-49D0-9017-A153FBFF42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678" y="797314"/>
            <a:ext cx="7323589" cy="9027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89055E-9E95-4E02-ABA3-BF864AB621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5401" y="1700041"/>
            <a:ext cx="7323589" cy="42729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3F0002-9DFB-41CA-B03E-296B9844DC6F}"/>
              </a:ext>
            </a:extLst>
          </p:cNvPr>
          <p:cNvSpPr txBox="1"/>
          <p:nvPr/>
        </p:nvSpPr>
        <p:spPr>
          <a:xfrm>
            <a:off x="5318620" y="4409935"/>
            <a:ext cx="239086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khbar MT" pitchFamily="2" charset="-78"/>
              </a:rPr>
              <a:t>حـمامَةٌ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khbar MT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B8F938-2A6A-4E23-AE72-4BBAFFC37B43}"/>
              </a:ext>
            </a:extLst>
          </p:cNvPr>
          <p:cNvSpPr txBox="1"/>
          <p:nvPr/>
        </p:nvSpPr>
        <p:spPr>
          <a:xfrm>
            <a:off x="1763086" y="4409935"/>
            <a:ext cx="239086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khbar MT" pitchFamily="2" charset="-78"/>
              </a:rPr>
              <a:t>حـذاءٌٌ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khbar MT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9E2A3A-61F3-4FCC-A5EE-03F1F162D7F2}"/>
              </a:ext>
            </a:extLst>
          </p:cNvPr>
          <p:cNvSpPr txBox="1"/>
          <p:nvPr/>
        </p:nvSpPr>
        <p:spPr>
          <a:xfrm>
            <a:off x="2494327" y="4409934"/>
            <a:ext cx="2390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khbar MT" pitchFamily="2" charset="-78"/>
              </a:rPr>
              <a:t>حِـ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khbar MT" pitchFamily="2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DA1D65-8B94-4F18-990A-400685C8D8BF}"/>
              </a:ext>
            </a:extLst>
          </p:cNvPr>
          <p:cNvSpPr txBox="1"/>
          <p:nvPr/>
        </p:nvSpPr>
        <p:spPr>
          <a:xfrm>
            <a:off x="6397999" y="4409933"/>
            <a:ext cx="2390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khbar MT" pitchFamily="2" charset="-78"/>
              </a:rPr>
              <a:t>حَـ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359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9C1BCF-D5C5-49D0-9017-A153FBFF42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678" y="797314"/>
            <a:ext cx="7323589" cy="9027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3F0002-9DFB-41CA-B03E-296B9844DC6F}"/>
              </a:ext>
            </a:extLst>
          </p:cNvPr>
          <p:cNvSpPr txBox="1"/>
          <p:nvPr/>
        </p:nvSpPr>
        <p:spPr>
          <a:xfrm>
            <a:off x="5450041" y="4409934"/>
            <a:ext cx="173093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khbar MT" pitchFamily="2" charset="-78"/>
              </a:rPr>
              <a:t>حـمارٌ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khbar MT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B8F938-2A6A-4E23-AE72-4BBAFFC37B43}"/>
              </a:ext>
            </a:extLst>
          </p:cNvPr>
          <p:cNvSpPr txBox="1"/>
          <p:nvPr/>
        </p:nvSpPr>
        <p:spPr>
          <a:xfrm>
            <a:off x="1763086" y="4409935"/>
            <a:ext cx="239086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khbar MT" pitchFamily="2" charset="-78"/>
              </a:rPr>
              <a:t>حُـروفٌ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khbar MT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9E2A3A-61F3-4FCC-A5EE-03F1F162D7F2}"/>
              </a:ext>
            </a:extLst>
          </p:cNvPr>
          <p:cNvSpPr txBox="1"/>
          <p:nvPr/>
        </p:nvSpPr>
        <p:spPr>
          <a:xfrm>
            <a:off x="3017232" y="4409933"/>
            <a:ext cx="2390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khbar MT" pitchFamily="2" charset="-78"/>
              </a:rPr>
              <a:t>حُـ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khbar MT" pitchFamily="2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DA1D65-8B94-4F18-990A-400685C8D8BF}"/>
              </a:ext>
            </a:extLst>
          </p:cNvPr>
          <p:cNvSpPr txBox="1"/>
          <p:nvPr/>
        </p:nvSpPr>
        <p:spPr>
          <a:xfrm>
            <a:off x="6254690" y="4409933"/>
            <a:ext cx="2390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khbar MT" pitchFamily="2" charset="-78"/>
              </a:rPr>
              <a:t>حِـ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khbar MT" pitchFamily="2" charset="-7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C751198-9507-4FFA-9307-A0C57D97AA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224" t="11922" r="9622" b="28826"/>
          <a:stretch/>
        </p:blipFill>
        <p:spPr>
          <a:xfrm>
            <a:off x="4958599" y="1838584"/>
            <a:ext cx="2501319" cy="24328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A9CFD7-69FE-43F2-BCD0-B75D6406D1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6956" y="1980000"/>
            <a:ext cx="2501318" cy="220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75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F11E797-FAB4-4AE7-97C9-915C3434CB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6" r="13358" b="2"/>
          <a:stretch/>
        </p:blipFill>
        <p:spPr>
          <a:xfrm>
            <a:off x="4484077" y="973309"/>
            <a:ext cx="4273061" cy="502744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E881871-DF6F-49A6-80A5-CAA15FDC4500}"/>
              </a:ext>
            </a:extLst>
          </p:cNvPr>
          <p:cNvSpPr/>
          <p:nvPr/>
        </p:nvSpPr>
        <p:spPr>
          <a:xfrm>
            <a:off x="947760" y="3670959"/>
            <a:ext cx="3225563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الحضور والغياب</a:t>
            </a:r>
          </a:p>
        </p:txBody>
      </p:sp>
      <p:pic>
        <p:nvPicPr>
          <p:cNvPr id="5" name="y2mate.com - ياحي ياقيوم برحمتك استغيث أصلح لي شأني كله ولا تكلني إلى نفسي طرفة عين">
            <a:hlinkClick r:id="" action="ppaction://media"/>
            <a:extLst>
              <a:ext uri="{FF2B5EF4-FFF2-40B4-BE49-F238E27FC236}">
                <a16:creationId xmlns:a16="http://schemas.microsoft.com/office/drawing/2014/main" id="{F98958EA-B162-41EC-87E4-3114F401CF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7956.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8394" y="4940398"/>
            <a:ext cx="767062" cy="61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76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179512" y="224644"/>
            <a:ext cx="8640960" cy="6408712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907704" y="2420888"/>
            <a:ext cx="6120680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ctr"/>
            <a:r>
              <a:rPr lang="ar-AE" sz="6000" b="1" dirty="0"/>
              <a:t>الواجب المنزلي</a:t>
            </a:r>
          </a:p>
        </p:txBody>
      </p:sp>
    </p:spTree>
    <p:extLst>
      <p:ext uri="{BB962C8B-B14F-4D97-AF65-F5344CB8AC3E}">
        <p14:creationId xmlns:p14="http://schemas.microsoft.com/office/powerpoint/2010/main" val="5849913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82257FA-1008-466F-8702-C6E906A3B3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9792" y="1652159"/>
            <a:ext cx="3744416" cy="4360402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C8C605D-451A-4F32-AEC5-FF050659A246}"/>
              </a:ext>
            </a:extLst>
          </p:cNvPr>
          <p:cNvSpPr/>
          <p:nvPr/>
        </p:nvSpPr>
        <p:spPr>
          <a:xfrm>
            <a:off x="2524162" y="796790"/>
            <a:ext cx="40956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 rtl="1">
              <a:buFont typeface="Wingdings" panose="05000000000000000000" pitchFamily="2" charset="2"/>
              <a:buChar char="q"/>
              <a:defRPr/>
            </a:pPr>
            <a:r>
              <a:rPr lang="ar-AE" sz="2400" b="1" dirty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</a:rPr>
              <a:t>قراءة قصّة من منصّة نهلة وناهل</a:t>
            </a:r>
          </a:p>
          <a:p>
            <a:pPr algn="ctr" rtl="1">
              <a:defRPr/>
            </a:pPr>
            <a:endParaRPr lang="ar-EG" sz="2400" b="1" dirty="0">
              <a:solidFill>
                <a:srgbClr val="4F81BD">
                  <a:lumMod val="75000"/>
                </a:srgbClr>
              </a:solidFill>
              <a:latin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410116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7000" r="-4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7A36C98-DCBC-49C6-8C44-D526E3E9C3C8}"/>
              </a:ext>
            </a:extLst>
          </p:cNvPr>
          <p:cNvSpPr txBox="1">
            <a:spLocks/>
          </p:cNvSpPr>
          <p:nvPr/>
        </p:nvSpPr>
        <p:spPr>
          <a:xfrm>
            <a:off x="657665" y="2038364"/>
            <a:ext cx="7828670" cy="245833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9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إلى اللقاء في الحصة القادمة </a:t>
            </a:r>
          </a:p>
        </p:txBody>
      </p:sp>
    </p:spTree>
    <p:extLst>
      <p:ext uri="{BB962C8B-B14F-4D97-AF65-F5344CB8AC3E}">
        <p14:creationId xmlns:p14="http://schemas.microsoft.com/office/powerpoint/2010/main" val="2218657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3" t="4029" r="3292" b="14137"/>
          <a:stretch/>
        </p:blipFill>
        <p:spPr>
          <a:xfrm>
            <a:off x="0" y="260649"/>
            <a:ext cx="9144000" cy="640871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835696" y="2780928"/>
            <a:ext cx="6552728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PT Bold Heading" panose="02010400000000000000" pitchFamily="2" charset="-78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F0C1531-3B04-4B31-B586-DA75EA418DE9}"/>
              </a:ext>
            </a:extLst>
          </p:cNvPr>
          <p:cNvSpPr txBox="1">
            <a:spLocks/>
          </p:cNvSpPr>
          <p:nvPr/>
        </p:nvSpPr>
        <p:spPr>
          <a:xfrm>
            <a:off x="360680" y="3573017"/>
            <a:ext cx="8783320" cy="16561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سأتعلم اليوم :</a:t>
            </a:r>
          </a:p>
          <a:p>
            <a:pPr marL="457200" marR="0" lvl="0" indent="-45720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أقرأ الكلمات المألوفة والمتكررة قراءة سريعة وصحيحة .</a:t>
            </a:r>
          </a:p>
          <a:p>
            <a:pPr marL="685800" marR="0" lvl="0" indent="-68580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أعرف الصوت الطويل  </a:t>
            </a:r>
            <a:r>
              <a:rPr kumimoji="0" lang="ar-AE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حا</a:t>
            </a: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 ، حو ، حي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وأنطقه نطقا صحيحا</a:t>
            </a:r>
          </a:p>
          <a:p>
            <a:pPr marL="685800" marR="0" lvl="0" indent="-68580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أتتبع رسم حرف </a:t>
            </a: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( ح)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والمقطع تتبعا سليما </a:t>
            </a:r>
          </a:p>
          <a:p>
            <a:pPr marL="685800" marR="0" lvl="0" indent="-68580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Times New Roman" panose="02020603050405020304" pitchFamily="18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31647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119157" y="119921"/>
            <a:ext cx="8701315" cy="6453475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2339752" y="2060848"/>
            <a:ext cx="5544616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الروتين اليومي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7" name="Picture 6" descr="A picture containing timepiece, object&#10;&#10;Description automatically generated">
            <a:extLst>
              <a:ext uri="{FF2B5EF4-FFF2-40B4-BE49-F238E27FC236}">
                <a16:creationId xmlns:a16="http://schemas.microsoft.com/office/drawing/2014/main" id="{0FB7799B-4B55-4FDB-BF6A-014EA3545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869160"/>
            <a:ext cx="1296144" cy="14238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6FDFD2-0B3F-435D-A6BA-CDEFEEC63DF6}"/>
              </a:ext>
            </a:extLst>
          </p:cNvPr>
          <p:cNvSpPr txBox="1"/>
          <p:nvPr/>
        </p:nvSpPr>
        <p:spPr>
          <a:xfrm>
            <a:off x="3779912" y="5227143"/>
            <a:ext cx="21488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5 دقائق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8CD1D1F-A2A2-41B3-8EB0-6A85BDD986C6}"/>
              </a:ext>
            </a:extLst>
          </p:cNvPr>
          <p:cNvSpPr txBox="1">
            <a:spLocks/>
          </p:cNvSpPr>
          <p:nvPr/>
        </p:nvSpPr>
        <p:spPr>
          <a:xfrm>
            <a:off x="1727684" y="3025982"/>
            <a:ext cx="6768752" cy="13414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الكلمات المتكررة / العصف الذهني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59751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1">
            <a:extLst>
              <a:ext uri="{FF2B5EF4-FFF2-40B4-BE49-F238E27FC236}">
                <a16:creationId xmlns:a16="http://schemas.microsoft.com/office/drawing/2014/main" id="{BC2F8890-CDB9-456C-AAEE-B4F385A2BC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27206" y="260648"/>
            <a:ext cx="1951437" cy="12985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D4675B5-F384-4064-9E44-DB4EF9C26368}"/>
              </a:ext>
            </a:extLst>
          </p:cNvPr>
          <p:cNvSpPr/>
          <p:nvPr/>
        </p:nvSpPr>
        <p:spPr>
          <a:xfrm>
            <a:off x="1475656" y="404664"/>
            <a:ext cx="7344816" cy="570122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0" spc="50" normalizeH="0" baseline="0" noProof="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Akhbar MT" pitchFamily="2" charset="-78"/>
              </a:rPr>
              <a:t>أكتب أكبر عدد ممكن من الكلمات التي تحتوي حرف الحاء في الصورة :</a:t>
            </a:r>
            <a:endParaRPr kumimoji="0" lang="en-US" sz="4400" b="1" i="0" u="none" strike="noStrike" kern="0" spc="50" normalizeH="0" baseline="0" noProof="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 panose="020F0502020204030204"/>
              <a:ea typeface="+mn-ea"/>
              <a:cs typeface="Akhbar MT" pitchFamily="2" charset="-78"/>
            </a:endParaRP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015F3165-85C9-4813-92B3-F364036544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4584424"/>
            <a:ext cx="1742522" cy="1159569"/>
          </a:xfrm>
          <a:prstGeom prst="rect">
            <a:avLst/>
          </a:prstGeom>
        </p:spPr>
      </p:pic>
      <p:pic>
        <p:nvPicPr>
          <p:cNvPr id="12" name="Picture 11" descr="A picture containing sitting, bag, food, small&#10;&#10;Description automatically generated">
            <a:extLst>
              <a:ext uri="{FF2B5EF4-FFF2-40B4-BE49-F238E27FC236}">
                <a16:creationId xmlns:a16="http://schemas.microsoft.com/office/drawing/2014/main" id="{95EC312E-6A29-4B4F-9AB3-5222927BF3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983619"/>
            <a:ext cx="1223963" cy="933450"/>
          </a:xfrm>
          <a:prstGeom prst="rect">
            <a:avLst/>
          </a:prstGeom>
        </p:spPr>
      </p:pic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E871AAF6-1F82-4C0D-81A2-BC342B9F24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294" y="2718809"/>
            <a:ext cx="1661319" cy="933450"/>
          </a:xfrm>
          <a:prstGeom prst="rect">
            <a:avLst/>
          </a:prstGeom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3091C4F3-8F3B-4C4D-8D43-79C2D4128DB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t="36560" r="8889"/>
          <a:stretch/>
        </p:blipFill>
        <p:spPr>
          <a:xfrm>
            <a:off x="959537" y="4712079"/>
            <a:ext cx="1762125" cy="1359594"/>
          </a:xfrm>
          <a:prstGeom prst="rect">
            <a:avLst/>
          </a:prstGeom>
        </p:spPr>
      </p:pic>
      <p:pic>
        <p:nvPicPr>
          <p:cNvPr id="18" name="Picture 17" descr="A picture containing electronics, computer, drawing&#10;&#10;Description automatically generated">
            <a:extLst>
              <a:ext uri="{FF2B5EF4-FFF2-40B4-BE49-F238E27FC236}">
                <a16:creationId xmlns:a16="http://schemas.microsoft.com/office/drawing/2014/main" id="{1DDF7B7C-E016-4457-A531-27275ACD19C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9" r="19676"/>
          <a:stretch/>
        </p:blipFill>
        <p:spPr>
          <a:xfrm>
            <a:off x="6875705" y="1268760"/>
            <a:ext cx="1742522" cy="1605887"/>
          </a:xfrm>
          <a:prstGeom prst="rect">
            <a:avLst/>
          </a:prstGeom>
        </p:spPr>
      </p:pic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id="{1663B3D1-9C0A-4EA4-A0C6-E6D0BD18A8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671201"/>
            <a:ext cx="1360934" cy="684774"/>
          </a:xfrm>
          <a:prstGeom prst="rect">
            <a:avLst/>
          </a:prstGeom>
        </p:spPr>
      </p:pic>
      <p:pic>
        <p:nvPicPr>
          <p:cNvPr id="21" name="Picture 4" descr="Sperm whale clipart free clipart images - Cliparting.com">
            <a:extLst>
              <a:ext uri="{FF2B5EF4-FFF2-40B4-BE49-F238E27FC236}">
                <a16:creationId xmlns:a16="http://schemas.microsoft.com/office/drawing/2014/main" id="{FF5F8D15-13C0-4079-A4B9-DFA0CCDA7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711" y="3464601"/>
            <a:ext cx="1665448" cy="124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26EFEC9-DCB4-49E5-B7D2-BC10F775630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3355" r="11922"/>
          <a:stretch/>
        </p:blipFill>
        <p:spPr>
          <a:xfrm>
            <a:off x="2555776" y="1389848"/>
            <a:ext cx="1667489" cy="1247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6A14A04-52DE-4A56-85CD-FC8D499F625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72003" t="4319" r="7354"/>
          <a:stretch/>
        </p:blipFill>
        <p:spPr>
          <a:xfrm>
            <a:off x="4855159" y="5018296"/>
            <a:ext cx="1223981" cy="1247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0612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___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0" y="0"/>
            <a:ext cx="9144000" cy="6783049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829768" y="2241805"/>
            <a:ext cx="6552728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التهيئة الحافزة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818D76-CEF2-40B3-ACD0-0E83E5D9F393}"/>
              </a:ext>
            </a:extLst>
          </p:cNvPr>
          <p:cNvSpPr txBox="1">
            <a:spLocks/>
          </p:cNvSpPr>
          <p:nvPr/>
        </p:nvSpPr>
        <p:spPr>
          <a:xfrm>
            <a:off x="1829768" y="3090240"/>
            <a:ext cx="6690625" cy="1442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j-ea"/>
              <a:cs typeface="PT Bold Heading" panose="02010400000000000000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فيديو تعليمي / الربط بالتعلم السابق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j-e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A3D4CC-C349-47D7-9E63-100A9271C3CC}"/>
              </a:ext>
            </a:extLst>
          </p:cNvPr>
          <p:cNvSpPr txBox="1"/>
          <p:nvPr/>
        </p:nvSpPr>
        <p:spPr>
          <a:xfrm>
            <a:off x="4139952" y="5385410"/>
            <a:ext cx="21488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5 دقائق</a:t>
            </a:r>
          </a:p>
        </p:txBody>
      </p:sp>
      <p:pic>
        <p:nvPicPr>
          <p:cNvPr id="7" name="Picture 6" descr="A picture containing timepiece, object&#10;&#10;Description automatically generated">
            <a:extLst>
              <a:ext uri="{FF2B5EF4-FFF2-40B4-BE49-F238E27FC236}">
                <a16:creationId xmlns:a16="http://schemas.microsoft.com/office/drawing/2014/main" id="{C1AADE5C-9BB5-46FC-9BA5-A4B32E45EF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697" y="4808821"/>
            <a:ext cx="1296144" cy="142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317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rabic Letter(ح) Arabic Alphabet for Children  حرف الحاء الحروف للأطفال">
            <a:hlinkClick r:id="" action="ppaction://media"/>
            <a:extLst>
              <a:ext uri="{FF2B5EF4-FFF2-40B4-BE49-F238E27FC236}">
                <a16:creationId xmlns:a16="http://schemas.microsoft.com/office/drawing/2014/main" id="{C0366B27-B5F9-4A2F-A5AB-A6E4026296A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61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1810" y="332656"/>
            <a:ext cx="7980379" cy="6120680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solidFill>
              <a:schemeClr val="accent1"/>
            </a:soli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</p:spTree>
    <p:extLst>
      <p:ext uri="{BB962C8B-B14F-4D97-AF65-F5344CB8AC3E}">
        <p14:creationId xmlns:p14="http://schemas.microsoft.com/office/powerpoint/2010/main" val="131621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5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-108520" y="-243408"/>
            <a:ext cx="9252520" cy="710140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920562" y="2060848"/>
            <a:ext cx="8229600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الجلسة القرائية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022F52-AD2B-471F-9836-313AF0E83C04}"/>
              </a:ext>
            </a:extLst>
          </p:cNvPr>
          <p:cNvSpPr txBox="1"/>
          <p:nvPr/>
        </p:nvSpPr>
        <p:spPr>
          <a:xfrm>
            <a:off x="3960947" y="5376554"/>
            <a:ext cx="21488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10 دقيقة</a:t>
            </a:r>
          </a:p>
        </p:txBody>
      </p:sp>
      <p:pic>
        <p:nvPicPr>
          <p:cNvPr id="6" name="Picture 5" descr="A picture containing timepiece, object&#10;&#10;Description automatically generated">
            <a:extLst>
              <a:ext uri="{FF2B5EF4-FFF2-40B4-BE49-F238E27FC236}">
                <a16:creationId xmlns:a16="http://schemas.microsoft.com/office/drawing/2014/main" id="{A74F8520-BF51-40E7-AE70-E516A75979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54" y="5028425"/>
            <a:ext cx="1152128" cy="120888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00F79F5-0A6B-406A-A253-8C561CA46DEC}"/>
              </a:ext>
            </a:extLst>
          </p:cNvPr>
          <p:cNvSpPr/>
          <p:nvPr/>
        </p:nvSpPr>
        <p:spPr>
          <a:xfrm>
            <a:off x="1547664" y="3739679"/>
            <a:ext cx="73714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النَص القرائي ( حَلَزونٌ يَجِدُ له صَديقا)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650568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2379</TotalTime>
  <Words>219</Words>
  <Application>Microsoft Office PowerPoint</Application>
  <PresentationFormat>On-screen Show (4:3)</PresentationFormat>
  <Paragraphs>59</Paragraphs>
  <Slides>32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Aharoni</vt:lpstr>
      <vt:lpstr>Arial</vt:lpstr>
      <vt:lpstr>Calibri</vt:lpstr>
      <vt:lpstr>Calibri Light</vt:lpstr>
      <vt:lpstr>Wingdings</vt:lpstr>
      <vt:lpstr>نسق Office</vt:lpstr>
      <vt:lpstr>1_نسق Office</vt:lpstr>
      <vt:lpstr>4_Office Theme</vt:lpstr>
      <vt:lpstr>Office Theme</vt:lpstr>
      <vt:lpstr>3_نسق Office</vt:lpstr>
      <vt:lpstr>2_نسق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Ahlam Fawzi Moh'D Essous</dc:creator>
  <cp:lastModifiedBy>Ahlam Fawzi Moh'D Essous</cp:lastModifiedBy>
  <cp:revision>258</cp:revision>
  <dcterms:created xsi:type="dcterms:W3CDTF">2020-03-23T18:31:31Z</dcterms:created>
  <dcterms:modified xsi:type="dcterms:W3CDTF">2021-10-07T16:17:08Z</dcterms:modified>
</cp:coreProperties>
</file>