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961" r:id="rId2"/>
    <p:sldId id="969" r:id="rId3"/>
    <p:sldId id="958" r:id="rId4"/>
    <p:sldId id="264" r:id="rId5"/>
    <p:sldId id="968" r:id="rId6"/>
    <p:sldId id="964" r:id="rId7"/>
    <p:sldId id="963" r:id="rId8"/>
    <p:sldId id="971" r:id="rId9"/>
    <p:sldId id="972" r:id="rId10"/>
    <p:sldId id="973" r:id="rId11"/>
    <p:sldId id="263" r:id="rId12"/>
    <p:sldId id="261" r:id="rId13"/>
    <p:sldId id="265" r:id="rId14"/>
    <p:sldId id="266" r:id="rId15"/>
    <p:sldId id="962" r:id="rId16"/>
  </p:sldIdLst>
  <p:sldSz cx="9601200" cy="12801600" type="A3"/>
  <p:notesSz cx="7102475" cy="9369425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2292" y="5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2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0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9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7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3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3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04A8-3A5C-4A9E-A727-56B06023A2E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6F2D-A0C4-47AC-8C0D-EC91C0F3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microsoft.com/office/2007/relationships/hdphoto" Target="../media/hdphoto1.wdp" /><Relationship Id="rId7" Type="http://schemas.openxmlformats.org/officeDocument/2006/relationships/image" Target="../media/image20.png" /><Relationship Id="rId12" Type="http://schemas.openxmlformats.org/officeDocument/2006/relationships/image" Target="../media/image23.jfif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png" /><Relationship Id="rId11" Type="http://schemas.openxmlformats.org/officeDocument/2006/relationships/image" Target="../media/image22.PNG" /><Relationship Id="rId5" Type="http://schemas.microsoft.com/office/2007/relationships/hdphoto" Target="../media/hdphoto2.wdp" /><Relationship Id="rId10" Type="http://schemas.microsoft.com/office/2007/relationships/hdphoto" Target="../media/hdphoto4.wdp" /><Relationship Id="rId4" Type="http://schemas.openxmlformats.org/officeDocument/2006/relationships/image" Target="../media/image18.png" /><Relationship Id="rId9" Type="http://schemas.openxmlformats.org/officeDocument/2006/relationships/image" Target="../media/image2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D47FCE-F8CC-4E7F-BAFF-77D03FE95002}"/>
              </a:ext>
            </a:extLst>
          </p:cNvPr>
          <p:cNvGrpSpPr/>
          <p:nvPr/>
        </p:nvGrpSpPr>
        <p:grpSpPr>
          <a:xfrm>
            <a:off x="222250" y="982944"/>
            <a:ext cx="7312741" cy="4951132"/>
            <a:chOff x="4549775" y="1466850"/>
            <a:chExt cx="3092450" cy="392271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523FF32-D43E-423E-AF2D-1F06DD63A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6EFB53A-AD3C-4B89-8591-08F71225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8E6BF3-6373-4BAE-A27E-C370FE47161F}"/>
              </a:ext>
            </a:extLst>
          </p:cNvPr>
          <p:cNvGrpSpPr/>
          <p:nvPr/>
        </p:nvGrpSpPr>
        <p:grpSpPr>
          <a:xfrm>
            <a:off x="1437466" y="3752817"/>
            <a:ext cx="1097238" cy="1696370"/>
            <a:chOff x="7478257" y="2193205"/>
            <a:chExt cx="452893" cy="7001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FBAD519-7E2E-448D-89FA-8B3C0B8C77B7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FB6876FF-B7D4-497F-A0FC-18B6AB230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D9BE24-9230-4BFC-9611-17CF6877CEC1}"/>
              </a:ext>
            </a:extLst>
          </p:cNvPr>
          <p:cNvGrpSpPr/>
          <p:nvPr/>
        </p:nvGrpSpPr>
        <p:grpSpPr>
          <a:xfrm>
            <a:off x="80962" y="908051"/>
            <a:ext cx="8129588" cy="5026025"/>
            <a:chOff x="2943225" y="38100"/>
            <a:chExt cx="6305550" cy="6818313"/>
          </a:xfrm>
          <a:solidFill>
            <a:schemeClr val="bg1"/>
          </a:solidFill>
        </p:grpSpPr>
        <p:sp>
          <p:nvSpPr>
            <p:cNvPr id="9" name="Freeform 86">
              <a:extLst>
                <a:ext uri="{FF2B5EF4-FFF2-40B4-BE49-F238E27FC236}">
                  <a16:creationId xmlns:a16="http://schemas.microsoft.com/office/drawing/2014/main" id="{6F4FC344-9758-4490-A53A-5E489717F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0D4A573C-1EC8-4007-ACAE-AD67B280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0">
              <a:extLst>
                <a:ext uri="{FF2B5EF4-FFF2-40B4-BE49-F238E27FC236}">
                  <a16:creationId xmlns:a16="http://schemas.microsoft.com/office/drawing/2014/main" id="{C61E6ADD-71FA-410E-882A-6E0B2918F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3FF2FE2A-EC1C-4E48-B0A7-F2C43C15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2">
              <a:extLst>
                <a:ext uri="{FF2B5EF4-FFF2-40B4-BE49-F238E27FC236}">
                  <a16:creationId xmlns:a16="http://schemas.microsoft.com/office/drawing/2014/main" id="{D8BAC079-85E8-498C-9619-A143210A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3">
              <a:extLst>
                <a:ext uri="{FF2B5EF4-FFF2-40B4-BE49-F238E27FC236}">
                  <a16:creationId xmlns:a16="http://schemas.microsoft.com/office/drawing/2014/main" id="{063AA5A4-94B1-44DA-8ADA-60EDE02BA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36F6CE5A-D4C6-44DF-8F56-C151FE2C2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E603F492-5328-41D5-AD24-A0874166C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D9148B8D-DB38-4FA4-A383-374B8CE2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6C3F5D62-B0E8-4EEB-8AAC-6BF68549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6CA3605D-AA52-4053-A856-551250D73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15F14418-3FDD-450F-8D7E-E4FBADB68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0">
              <a:extLst>
                <a:ext uri="{FF2B5EF4-FFF2-40B4-BE49-F238E27FC236}">
                  <a16:creationId xmlns:a16="http://schemas.microsoft.com/office/drawing/2014/main" id="{6BE776FC-726F-4BCB-A7A7-2C6AA38C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164D3A17-4E93-4082-BCD4-EAE2C319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2">
              <a:extLst>
                <a:ext uri="{FF2B5EF4-FFF2-40B4-BE49-F238E27FC236}">
                  <a16:creationId xmlns:a16="http://schemas.microsoft.com/office/drawing/2014/main" id="{51AA21B0-EF74-4C9A-B080-AC45082BA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E9B2AAC4-5277-4B7B-A232-72A6CDF7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4">
              <a:extLst>
                <a:ext uri="{FF2B5EF4-FFF2-40B4-BE49-F238E27FC236}">
                  <a16:creationId xmlns:a16="http://schemas.microsoft.com/office/drawing/2014/main" id="{9DABC787-72D4-434E-96A4-13A06C40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F501C238-1676-4E0B-A236-3C75E7B31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6">
              <a:extLst>
                <a:ext uri="{FF2B5EF4-FFF2-40B4-BE49-F238E27FC236}">
                  <a16:creationId xmlns:a16="http://schemas.microsoft.com/office/drawing/2014/main" id="{CC1E62F6-F657-4796-81CA-57DEBF4F5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7">
              <a:extLst>
                <a:ext uri="{FF2B5EF4-FFF2-40B4-BE49-F238E27FC236}">
                  <a16:creationId xmlns:a16="http://schemas.microsoft.com/office/drawing/2014/main" id="{0724EB48-7163-40DC-90EC-C79CB788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61C77533-08DF-4887-9E09-54379A06B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9">
              <a:extLst>
                <a:ext uri="{FF2B5EF4-FFF2-40B4-BE49-F238E27FC236}">
                  <a16:creationId xmlns:a16="http://schemas.microsoft.com/office/drawing/2014/main" id="{5B019DA4-D8AF-4E58-9B24-AB511DF1B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0CBBF6EB-05C0-4E58-B014-636AD5EB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80C6954F-1DDE-41CF-922A-0C760601B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E519F451-CEC2-4AED-9935-1028016E6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3">
              <a:extLst>
                <a:ext uri="{FF2B5EF4-FFF2-40B4-BE49-F238E27FC236}">
                  <a16:creationId xmlns:a16="http://schemas.microsoft.com/office/drawing/2014/main" id="{BF664FCD-3758-4C40-9F79-BDE45CF83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4">
              <a:extLst>
                <a:ext uri="{FF2B5EF4-FFF2-40B4-BE49-F238E27FC236}">
                  <a16:creationId xmlns:a16="http://schemas.microsoft.com/office/drawing/2014/main" id="{661E7688-A24D-4E04-BF92-51B3D514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5">
              <a:extLst>
                <a:ext uri="{FF2B5EF4-FFF2-40B4-BE49-F238E27FC236}">
                  <a16:creationId xmlns:a16="http://schemas.microsoft.com/office/drawing/2014/main" id="{DD890CF6-31C2-4BBD-BFC8-E16C4F238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6">
              <a:extLst>
                <a:ext uri="{FF2B5EF4-FFF2-40B4-BE49-F238E27FC236}">
                  <a16:creationId xmlns:a16="http://schemas.microsoft.com/office/drawing/2014/main" id="{AD3027A4-3C68-44BE-B80C-FC2C01FD6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17F7F02C-5191-4FE1-9D3F-865300C0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A8EDA4E6-876A-48C7-8156-43020BA21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AABE6138-9A22-447F-B2EB-A0D31307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DC07A98A-8A05-4FED-8DC9-EA2642D79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94DEC3EB-51FE-4BED-A080-D27978ACE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E0658377-1991-462C-8F98-A9208621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3">
              <a:extLst>
                <a:ext uri="{FF2B5EF4-FFF2-40B4-BE49-F238E27FC236}">
                  <a16:creationId xmlns:a16="http://schemas.microsoft.com/office/drawing/2014/main" id="{C26FE60E-0111-4D0D-AB9F-C503C96F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4">
              <a:extLst>
                <a:ext uri="{FF2B5EF4-FFF2-40B4-BE49-F238E27FC236}">
                  <a16:creationId xmlns:a16="http://schemas.microsoft.com/office/drawing/2014/main" id="{A05467D7-2E08-4965-869F-8C00359C6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5">
              <a:extLst>
                <a:ext uri="{FF2B5EF4-FFF2-40B4-BE49-F238E27FC236}">
                  <a16:creationId xmlns:a16="http://schemas.microsoft.com/office/drawing/2014/main" id="{BDB900FC-8E48-46A8-83C7-13A82505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6">
              <a:extLst>
                <a:ext uri="{FF2B5EF4-FFF2-40B4-BE49-F238E27FC236}">
                  <a16:creationId xmlns:a16="http://schemas.microsoft.com/office/drawing/2014/main" id="{DA639ADE-D981-4C55-9A8F-E6A2F535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7">
              <a:extLst>
                <a:ext uri="{FF2B5EF4-FFF2-40B4-BE49-F238E27FC236}">
                  <a16:creationId xmlns:a16="http://schemas.microsoft.com/office/drawing/2014/main" id="{DB04D10E-74B7-48F4-B43C-F70A34C79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8">
              <a:extLst>
                <a:ext uri="{FF2B5EF4-FFF2-40B4-BE49-F238E27FC236}">
                  <a16:creationId xmlns:a16="http://schemas.microsoft.com/office/drawing/2014/main" id="{BBD493C0-C305-46E9-B344-47C4A2D3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9">
              <a:extLst>
                <a:ext uri="{FF2B5EF4-FFF2-40B4-BE49-F238E27FC236}">
                  <a16:creationId xmlns:a16="http://schemas.microsoft.com/office/drawing/2014/main" id="{42F0A366-64B5-4871-9D00-DA5D7C2C4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0">
              <a:extLst>
                <a:ext uri="{FF2B5EF4-FFF2-40B4-BE49-F238E27FC236}">
                  <a16:creationId xmlns:a16="http://schemas.microsoft.com/office/drawing/2014/main" id="{A8CFE160-6E38-43DD-B0DA-F04396C5A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14A311D5-B84C-41DC-9C71-813343CD3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2">
              <a:extLst>
                <a:ext uri="{FF2B5EF4-FFF2-40B4-BE49-F238E27FC236}">
                  <a16:creationId xmlns:a16="http://schemas.microsoft.com/office/drawing/2014/main" id="{2A324757-1649-4F9B-8C4D-5EDC2F53D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3">
              <a:extLst>
                <a:ext uri="{FF2B5EF4-FFF2-40B4-BE49-F238E27FC236}">
                  <a16:creationId xmlns:a16="http://schemas.microsoft.com/office/drawing/2014/main" id="{01634BFB-13FF-4847-8D58-3B4F6401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4">
              <a:extLst>
                <a:ext uri="{FF2B5EF4-FFF2-40B4-BE49-F238E27FC236}">
                  <a16:creationId xmlns:a16="http://schemas.microsoft.com/office/drawing/2014/main" id="{DE8AA4E3-3E4E-40A4-A58E-138578DE4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5">
              <a:extLst>
                <a:ext uri="{FF2B5EF4-FFF2-40B4-BE49-F238E27FC236}">
                  <a16:creationId xmlns:a16="http://schemas.microsoft.com/office/drawing/2014/main" id="{4533404F-F6AA-447F-A43C-BAD3DC2D8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236169B0-AFEE-4298-BC36-8520950C2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60EC5128-98D8-4C2B-B697-41312203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EE46711C-6459-43B5-AE04-5C479872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0E0CF8C-769C-4ACD-A48C-9FB18595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F5D83798-52C6-4DCE-AB63-B2855DC6A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1">
              <a:extLst>
                <a:ext uri="{FF2B5EF4-FFF2-40B4-BE49-F238E27FC236}">
                  <a16:creationId xmlns:a16="http://schemas.microsoft.com/office/drawing/2014/main" id="{1FB7AEA0-B778-453B-915E-DF282448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id="{AA6E1500-5F6E-4185-8F1E-7FD2B0EAB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id="{D2081F66-AB5A-4BFB-AF8F-4F908FB3A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3C0A2A8-FDBD-4442-8D93-CD549FFE82F7}"/>
              </a:ext>
            </a:extLst>
          </p:cNvPr>
          <p:cNvGrpSpPr/>
          <p:nvPr/>
        </p:nvGrpSpPr>
        <p:grpSpPr>
          <a:xfrm>
            <a:off x="5691825" y="2782663"/>
            <a:ext cx="875236" cy="1353146"/>
            <a:chOff x="7478257" y="2193205"/>
            <a:chExt cx="452893" cy="70018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170EDAF-FD36-4559-A798-BDA5014A06E7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80D57D7E-B47A-4721-8216-B7B14C027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F399797-CF9C-4159-A134-2CA858892A6E}"/>
              </a:ext>
            </a:extLst>
          </p:cNvPr>
          <p:cNvGrpSpPr/>
          <p:nvPr/>
        </p:nvGrpSpPr>
        <p:grpSpPr>
          <a:xfrm>
            <a:off x="3726022" y="1753921"/>
            <a:ext cx="775239" cy="1198548"/>
            <a:chOff x="7478257" y="2193205"/>
            <a:chExt cx="452893" cy="70018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EFA364-6728-44EE-934E-0B14DAEF0F77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EB27CEF-5E14-4F7A-8DC0-D37B490B4A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1D5782F-4C02-4B13-941E-D25F56A5E0EB}"/>
              </a:ext>
            </a:extLst>
          </p:cNvPr>
          <p:cNvGrpSpPr/>
          <p:nvPr/>
        </p:nvGrpSpPr>
        <p:grpSpPr>
          <a:xfrm>
            <a:off x="6578320" y="1084853"/>
            <a:ext cx="660038" cy="1020443"/>
            <a:chOff x="7478257" y="2193205"/>
            <a:chExt cx="452893" cy="70018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F2DBE05-F08E-4204-B8A1-306C7D1AB6EF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A7EA8C71-F710-413B-BF03-CD46E63E3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C80ED4B-4E0D-49F1-8BE8-4B8F370FC0A5}"/>
              </a:ext>
            </a:extLst>
          </p:cNvPr>
          <p:cNvSpPr txBox="1"/>
          <p:nvPr/>
        </p:nvSpPr>
        <p:spPr>
          <a:xfrm>
            <a:off x="1609010" y="3954164"/>
            <a:ext cx="7752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AE" sz="375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lang="en-GB" sz="375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EB56C4B-BB26-46CA-828D-A65699C64C8C}"/>
              </a:ext>
            </a:extLst>
          </p:cNvPr>
          <p:cNvSpPr txBox="1"/>
          <p:nvPr/>
        </p:nvSpPr>
        <p:spPr>
          <a:xfrm>
            <a:off x="3703106" y="1852763"/>
            <a:ext cx="775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AE" sz="3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lang="en-GB" sz="3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1514F34-5C6D-4E2D-B345-53326FE25F72}"/>
              </a:ext>
            </a:extLst>
          </p:cNvPr>
          <p:cNvSpPr txBox="1"/>
          <p:nvPr/>
        </p:nvSpPr>
        <p:spPr>
          <a:xfrm>
            <a:off x="5712383" y="2968872"/>
            <a:ext cx="77523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AE" sz="2625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lang="en-GB" sz="2625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9E332A-12A3-4088-B809-41B6B59B746B}"/>
              </a:ext>
            </a:extLst>
          </p:cNvPr>
          <p:cNvSpPr txBox="1"/>
          <p:nvPr/>
        </p:nvSpPr>
        <p:spPr>
          <a:xfrm>
            <a:off x="6533419" y="1183505"/>
            <a:ext cx="7752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AE" sz="225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lang="en-GB" sz="225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147385-7905-4CDE-AFC1-E37E1B787C03}"/>
              </a:ext>
            </a:extLst>
          </p:cNvPr>
          <p:cNvSpPr txBox="1"/>
          <p:nvPr/>
        </p:nvSpPr>
        <p:spPr>
          <a:xfrm>
            <a:off x="414509" y="2817058"/>
            <a:ext cx="144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AE" b="1" dirty="0"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جاهزية الطالب/ـة من حيث الكتاب المدرسي و دفتر الملاحظات</a:t>
            </a:r>
            <a:endParaRPr lang="en-US" b="1" dirty="0">
              <a:highlight>
                <a:srgbClr val="FFFF00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DEDC436-D466-43A5-BF5E-3AA57DF5EFAB}"/>
              </a:ext>
            </a:extLst>
          </p:cNvPr>
          <p:cNvSpPr txBox="1"/>
          <p:nvPr/>
        </p:nvSpPr>
        <p:spPr>
          <a:xfrm>
            <a:off x="6808451" y="5064874"/>
            <a:ext cx="1448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AE" sz="2000" b="1" dirty="0"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إغلاق المايك و الكاميرا وفتحها فقط عند طلب المعلمة </a:t>
            </a:r>
            <a:endParaRPr lang="en-US" sz="2000" b="1" dirty="0">
              <a:highlight>
                <a:srgbClr val="FFFF00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06B64D1-3C10-4DF9-A70A-F456223F8D9E}"/>
              </a:ext>
            </a:extLst>
          </p:cNvPr>
          <p:cNvSpPr/>
          <p:nvPr/>
        </p:nvSpPr>
        <p:spPr>
          <a:xfrm>
            <a:off x="485022" y="2697032"/>
            <a:ext cx="1316196" cy="64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D07E9FF-407F-4F68-9D85-67B45955157D}"/>
              </a:ext>
            </a:extLst>
          </p:cNvPr>
          <p:cNvSpPr/>
          <p:nvPr/>
        </p:nvSpPr>
        <p:spPr>
          <a:xfrm>
            <a:off x="2195354" y="1991348"/>
            <a:ext cx="1316196" cy="641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3C80843-8219-40A1-9714-8021DE401D73}"/>
              </a:ext>
            </a:extLst>
          </p:cNvPr>
          <p:cNvSpPr/>
          <p:nvPr/>
        </p:nvSpPr>
        <p:spPr>
          <a:xfrm>
            <a:off x="6866265" y="4945564"/>
            <a:ext cx="1316196" cy="64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220994B-0B5B-425E-B28F-40693620B978}"/>
              </a:ext>
            </a:extLst>
          </p:cNvPr>
          <p:cNvSpPr txBox="1"/>
          <p:nvPr/>
        </p:nvSpPr>
        <p:spPr>
          <a:xfrm>
            <a:off x="2091403" y="298128"/>
            <a:ext cx="41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>
                <a:highlight>
                  <a:srgbClr val="FF00FF"/>
                </a:highlight>
              </a:rPr>
              <a:t>قوانين التعلم عن بعد</a:t>
            </a:r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53AF5C3-E01A-4C58-90D3-46DC67CCC944}"/>
              </a:ext>
            </a:extLst>
          </p:cNvPr>
          <p:cNvSpPr/>
          <p:nvPr/>
        </p:nvSpPr>
        <p:spPr>
          <a:xfrm>
            <a:off x="733479" y="1536450"/>
            <a:ext cx="1307528" cy="111325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4928529"/>
              <a:satOff val="-27020"/>
              <a:lumOff val="29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7CA481D-187D-49E9-B46C-59A30C590081}"/>
              </a:ext>
            </a:extLst>
          </p:cNvPr>
          <p:cNvSpPr/>
          <p:nvPr/>
        </p:nvSpPr>
        <p:spPr>
          <a:xfrm>
            <a:off x="2219349" y="1565194"/>
            <a:ext cx="1127075" cy="85186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3285686"/>
              <a:satOff val="-18013"/>
              <a:lumOff val="19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A29D5DB-5843-4BD2-9579-4E7720C49B03}"/>
              </a:ext>
            </a:extLst>
          </p:cNvPr>
          <p:cNvSpPr/>
          <p:nvPr/>
        </p:nvSpPr>
        <p:spPr>
          <a:xfrm>
            <a:off x="6781390" y="3556690"/>
            <a:ext cx="1622203" cy="137834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642843"/>
              <a:satOff val="-9007"/>
              <a:lumOff val="97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917A575-1D22-446F-BA7E-4945E7DEB918}"/>
              </a:ext>
            </a:extLst>
          </p:cNvPr>
          <p:cNvSpPr/>
          <p:nvPr/>
        </p:nvSpPr>
        <p:spPr>
          <a:xfrm>
            <a:off x="7693040" y="953193"/>
            <a:ext cx="941142" cy="83017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1499901"/>
              <a:satOff val="-63047"/>
              <a:lumOff val="68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2AE8946-0804-44DC-800A-4CADFC20A1B3}"/>
              </a:ext>
            </a:extLst>
          </p:cNvPr>
          <p:cNvSpPr txBox="1"/>
          <p:nvPr/>
        </p:nvSpPr>
        <p:spPr>
          <a:xfrm>
            <a:off x="7267954" y="1765453"/>
            <a:ext cx="159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AE" b="1" dirty="0">
                <a:highlight>
                  <a:srgbClr val="FFFF00"/>
                </a:highlight>
                <a:latin typeface="Algerian" panose="04020705040A02060702" pitchFamily="82" charset="0"/>
                <a:cs typeface="Arabic Typesetting" panose="03020402040406030203" pitchFamily="66" charset="-78"/>
              </a:rPr>
              <a:t>عدم استخدام المحادثة إلا في الأسئلة أو تسجيل الحضور</a:t>
            </a:r>
          </a:p>
          <a:p>
            <a:pPr lvl="0" algn="ctr"/>
            <a:r>
              <a:rPr lang="ar-AE" b="1" dirty="0">
                <a:highlight>
                  <a:srgbClr val="FFFF00"/>
                </a:highlight>
                <a:latin typeface="Algerian" panose="04020705040A02060702" pitchFamily="82" charset="0"/>
                <a:cs typeface="Arabic Typesetting" panose="03020402040406030203" pitchFamily="66" charset="-78"/>
              </a:rPr>
              <a:t>أو مشكلة </a:t>
            </a:r>
            <a:endParaRPr lang="en-US" b="1" dirty="0">
              <a:highlight>
                <a:srgbClr val="FFFF00"/>
              </a:highligh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BD2A5C-1077-493A-A2C8-D1C537720462}"/>
              </a:ext>
            </a:extLst>
          </p:cNvPr>
          <p:cNvSpPr/>
          <p:nvPr/>
        </p:nvSpPr>
        <p:spPr>
          <a:xfrm>
            <a:off x="5388845" y="4309345"/>
            <a:ext cx="1226736" cy="91246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8214216"/>
              <a:satOff val="-45034"/>
              <a:lumOff val="48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A03EEBC-2321-489A-9499-FB0D7A4767D2}"/>
              </a:ext>
            </a:extLst>
          </p:cNvPr>
          <p:cNvSpPr/>
          <p:nvPr/>
        </p:nvSpPr>
        <p:spPr>
          <a:xfrm>
            <a:off x="4217073" y="5264634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AE" b="1" dirty="0"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عدم الحديث إلا في حالة الطلب من قبل المعلمة </a:t>
            </a:r>
            <a:endParaRPr lang="en-US" b="1" dirty="0">
              <a:highlight>
                <a:srgbClr val="FFFF00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D0B213C-BFD3-4D6A-806B-DBDA27A89F01}"/>
              </a:ext>
            </a:extLst>
          </p:cNvPr>
          <p:cNvSpPr/>
          <p:nvPr/>
        </p:nvSpPr>
        <p:spPr>
          <a:xfrm>
            <a:off x="99528" y="4375054"/>
            <a:ext cx="1213480" cy="999665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6571372"/>
              <a:satOff val="-36027"/>
              <a:lumOff val="389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4A7433B-46F7-4D03-ACDB-8184D8D4E0FE}"/>
              </a:ext>
            </a:extLst>
          </p:cNvPr>
          <p:cNvGrpSpPr/>
          <p:nvPr/>
        </p:nvGrpSpPr>
        <p:grpSpPr>
          <a:xfrm>
            <a:off x="1242776" y="4926546"/>
            <a:ext cx="1622203" cy="572542"/>
            <a:chOff x="243524" y="4100390"/>
            <a:chExt cx="1622203" cy="57254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2B8BF05-42F5-435E-AF1E-4FBB44ED2999}"/>
                </a:ext>
              </a:extLst>
            </p:cNvPr>
            <p:cNvSpPr/>
            <p:nvPr/>
          </p:nvSpPr>
          <p:spPr>
            <a:xfrm>
              <a:off x="243524" y="4100390"/>
              <a:ext cx="1622203" cy="5725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3B972E2-1D16-4DE2-87F1-97565CC4D7AB}"/>
                </a:ext>
              </a:extLst>
            </p:cNvPr>
            <p:cNvSpPr txBox="1"/>
            <p:nvPr/>
          </p:nvSpPr>
          <p:spPr>
            <a:xfrm>
              <a:off x="243524" y="4100390"/>
              <a:ext cx="1622203" cy="572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3200" dirty="0">
                  <a:highlight>
                    <a:srgbClr val="FFFF00"/>
                  </a:highligh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التواجد في بيئة تعليمية </a:t>
              </a:r>
              <a:r>
                <a:rPr lang="ar-AE" sz="3200" dirty="0" err="1">
                  <a:highlight>
                    <a:srgbClr val="FFFF00"/>
                  </a:highligh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مناسبةوفي</a:t>
              </a:r>
              <a:r>
                <a:rPr lang="ar-AE" sz="3200" dirty="0">
                  <a:highlight>
                    <a:srgbClr val="FFFF00"/>
                  </a:highligh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وقت الحصة  </a:t>
              </a:r>
              <a:endParaRPr lang="en-US" sz="3200" dirty="0"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95" name="صورة 6" descr="صورة تحتوي على عنصر, ساعة حائط, أبيض, الطائرة&#10;&#10;تم إنشاء الوصف تلقائياً">
            <a:extLst>
              <a:ext uri="{FF2B5EF4-FFF2-40B4-BE49-F238E27FC236}">
                <a16:creationId xmlns:a16="http://schemas.microsoft.com/office/drawing/2014/main" id="{97BEC654-9B6D-402F-9C72-B84889859F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" y="1435086"/>
            <a:ext cx="768616" cy="576462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82EC693B-6E17-4E4E-BCC8-16908E087DDF}"/>
              </a:ext>
            </a:extLst>
          </p:cNvPr>
          <p:cNvSpPr/>
          <p:nvPr/>
        </p:nvSpPr>
        <p:spPr>
          <a:xfrm>
            <a:off x="255717" y="1377869"/>
            <a:ext cx="201484" cy="1463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/>
              <a:t>2</a:t>
            </a:r>
            <a:endParaRPr lang="en-US" dirty="0"/>
          </a:p>
        </p:txBody>
      </p:sp>
      <p:sp>
        <p:nvSpPr>
          <p:cNvPr id="97" name="Footer Placeholder 8">
            <a:extLst>
              <a:ext uri="{FF2B5EF4-FFF2-40B4-BE49-F238E27FC236}">
                <a16:creationId xmlns:a16="http://schemas.microsoft.com/office/drawing/2014/main" id="{0896B174-D2B1-4AEE-98EA-A413D47F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ar-SA"/>
              <a:t>نواتج التعلم  :1- يتعرف المُتعلّمُ أنواع الخبر في الجملة الاسمية 2ينشىء المتعلم جملا متضمنة أنواع الخبر في الجملة الاسمية- .</a:t>
            </a:r>
          </a:p>
        </p:txBody>
      </p:sp>
    </p:spTree>
    <p:extLst>
      <p:ext uri="{BB962C8B-B14F-4D97-AF65-F5344CB8AC3E}">
        <p14:creationId xmlns:p14="http://schemas.microsoft.com/office/powerpoint/2010/main" val="187828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9BFD2A-C763-48DD-A680-74C05B8FC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199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51612"/>
            <a:ext cx="7315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5400" dirty="0">
                <a:solidFill>
                  <a:srgbClr val="0070C0"/>
                </a:solidFill>
              </a:rPr>
              <a:t>بنية النص المعلوماتي ( المقال )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877" y="2527910"/>
            <a:ext cx="83384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0070C0"/>
                </a:solidFill>
              </a:rPr>
              <a:t>المقدمة\تمهيد للموضوع – تعريف بالموضوع - أسئلة تعجبية 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2" y="3381795"/>
            <a:ext cx="3810000" cy="6592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325970"/>
            <a:ext cx="3810000" cy="6592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3541745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/>
              <a:t>الفكرة الأولى \-------------------------</a:t>
            </a:r>
          </a:p>
          <a:p>
            <a:pPr algn="r" rtl="1"/>
            <a:endParaRPr lang="ar-AE" dirty="0"/>
          </a:p>
          <a:p>
            <a:pPr algn="r" rtl="1"/>
            <a:r>
              <a:rPr lang="ar-AE" dirty="0"/>
              <a:t>التفاصيل الداعمة </a:t>
            </a:r>
          </a:p>
          <a:p>
            <a:pPr algn="r" rtl="1"/>
            <a:r>
              <a:rPr lang="ar-AE" dirty="0"/>
              <a:t> </a:t>
            </a:r>
          </a:p>
          <a:p>
            <a:pPr algn="r" rtl="1"/>
            <a:r>
              <a:rPr lang="ar-AE" dirty="0"/>
              <a:t>1------------------</a:t>
            </a:r>
          </a:p>
          <a:p>
            <a:pPr algn="r" rtl="1"/>
            <a:r>
              <a:rPr lang="ar-AE" dirty="0"/>
              <a:t>2------------------</a:t>
            </a:r>
          </a:p>
          <a:p>
            <a:pPr algn="r" rtl="1"/>
            <a:r>
              <a:rPr lang="ar-AE" dirty="0"/>
              <a:t>3-----------------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4900" y="3601564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/>
              <a:t>الفكرة الثانية  \-------------------------</a:t>
            </a:r>
          </a:p>
          <a:p>
            <a:pPr algn="r" rtl="1"/>
            <a:endParaRPr lang="ar-AE" dirty="0"/>
          </a:p>
          <a:p>
            <a:pPr algn="r" rtl="1"/>
            <a:r>
              <a:rPr lang="ar-AE" dirty="0"/>
              <a:t>التفاصيل الداعمة  </a:t>
            </a:r>
          </a:p>
          <a:p>
            <a:pPr algn="r" rtl="1"/>
            <a:endParaRPr lang="ar-AE" dirty="0"/>
          </a:p>
          <a:p>
            <a:pPr algn="r" rtl="1"/>
            <a:r>
              <a:rPr lang="ar-AE" dirty="0"/>
              <a:t>1------------------</a:t>
            </a:r>
          </a:p>
          <a:p>
            <a:pPr algn="r" rtl="1"/>
            <a:r>
              <a:rPr lang="ar-AE" dirty="0"/>
              <a:t>2------------------</a:t>
            </a:r>
          </a:p>
          <a:p>
            <a:pPr algn="r" rtl="1"/>
            <a:r>
              <a:rPr lang="ar-AE" dirty="0"/>
              <a:t>3-----------------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1506" y="11249659"/>
            <a:ext cx="7315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70C0"/>
                </a:solidFill>
              </a:rPr>
              <a:t>الخاتمة \ملخص للموضوع – نصيحة – تذكري رأيك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0" y="1674055"/>
            <a:ext cx="7315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70C0"/>
                </a:solidFill>
              </a:rPr>
              <a:t>الموضوع\ ---------------------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8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086" y="1485900"/>
            <a:ext cx="788670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dirty="0">
                <a:highlight>
                  <a:srgbClr val="FFFF00"/>
                </a:highlight>
              </a:rPr>
              <a:t> </a:t>
            </a:r>
            <a:r>
              <a:rPr lang="ar-AE" sz="4800" dirty="0">
                <a:highlight>
                  <a:srgbClr val="FFFF00"/>
                </a:highlight>
              </a:rPr>
              <a:t>هل تعرفون قيمة القراءة في حياتنا ؟</a:t>
            </a:r>
          </a:p>
          <a:p>
            <a:pPr algn="r" rtl="1"/>
            <a:r>
              <a:rPr lang="ar-AE" sz="4800" dirty="0"/>
              <a:t>إن ممارسة القراءة مهمة جداً ، فهي ليست للتسلية والترفيه ، وإضاعة الوقت دون فائدة ، إنما هي أسلوب تعلم ، ولها فوائد عظيمة تعود بالنفع على الفرد والمجتمع 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18457" y="7805057"/>
            <a:ext cx="499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dirty="0"/>
              <a:t>مقدمة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920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9" y="375557"/>
            <a:ext cx="8784771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وتكمن  فوائد القراءة على الفرد في </a:t>
            </a:r>
            <a:r>
              <a:rPr lang="ar-AE" sz="4800" b="1" dirty="0">
                <a:solidFill>
                  <a:schemeClr val="tx1"/>
                </a:solidFill>
              </a:rPr>
              <a:t>اكتساب المعلومات وتوسيع المفردات وزيادة الحصيلة اللغوية ، وتحسين التواصل مع الآخرين وزيادة الثقة بالنفس وتحسين  مهارات الكتابة والتحدث </a:t>
            </a:r>
            <a:br>
              <a:rPr lang="ar-AE" sz="4800" dirty="0"/>
            </a:br>
            <a:r>
              <a:rPr lang="ar-AE" sz="4800" b="1" dirty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3407" y="6191736"/>
            <a:ext cx="3604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mawdoo3.com</a:t>
            </a:r>
          </a:p>
        </p:txBody>
      </p:sp>
    </p:spTree>
    <p:extLst>
      <p:ext uri="{BB962C8B-B14F-4D97-AF65-F5344CB8AC3E}">
        <p14:creationId xmlns:p14="http://schemas.microsoft.com/office/powerpoint/2010/main" val="299398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9" y="375557"/>
            <a:ext cx="8784771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وأيضاً من فوائد القراءة على المجتمع</a:t>
            </a:r>
          </a:p>
          <a:p>
            <a:pPr algn="r" rtl="1"/>
            <a:r>
              <a:rPr lang="ar-AE" sz="4800" b="1" dirty="0">
                <a:solidFill>
                  <a:schemeClr val="tx1"/>
                </a:solidFill>
              </a:rPr>
              <a:t>يرتقي المجتمع ويصبح أكثر قوة وتماسك ، وتزيد نسبة المتعلمين والكتاب والمؤلفين وبالتالي ستتطور الدولة وتصبح أقوى ولها مكانة بين الدول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815D4-64EF-4AA8-9C67-8706BDBB9EC3}"/>
              </a:ext>
            </a:extLst>
          </p:cNvPr>
          <p:cNvSpPr/>
          <p:nvPr/>
        </p:nvSpPr>
        <p:spPr>
          <a:xfrm>
            <a:off x="2241263" y="9448686"/>
            <a:ext cx="3604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mawdoo3.com</a:t>
            </a:r>
          </a:p>
        </p:txBody>
      </p:sp>
    </p:spTree>
    <p:extLst>
      <p:ext uri="{BB962C8B-B14F-4D97-AF65-F5344CB8AC3E}">
        <p14:creationId xmlns:p14="http://schemas.microsoft.com/office/powerpoint/2010/main" val="277355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4CCDB895-0513-411E-BA80-F4E03D1E4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5" b="99805" l="1641" r="97500">
                        <a14:foregroundMark x1="6094" y1="6250" x2="8047" y2="18652"/>
                        <a14:foregroundMark x1="7891" y1="18457" x2="15000" y2="29785"/>
                        <a14:foregroundMark x1="10625" y1="36523" x2="45859" y2="45020"/>
                        <a14:foregroundMark x1="45859" y1="45020" x2="88750" y2="76074"/>
                        <a14:foregroundMark x1="88750" y1="76074" x2="89844" y2="81738"/>
                        <a14:foregroundMark x1="89688" y1="82324" x2="76797" y2="89160"/>
                        <a14:foregroundMark x1="76797" y1="89160" x2="61719" y2="91406"/>
                        <a14:foregroundMark x1="61719" y1="91406" x2="61563" y2="91602"/>
                        <a14:foregroundMark x1="58281" y1="90430" x2="44844" y2="86133"/>
                        <a14:foregroundMark x1="44844" y1="86133" x2="39688" y2="88574"/>
                        <a14:foregroundMark x1="39688" y1="88574" x2="37344" y2="85742"/>
                        <a14:foregroundMark x1="37188" y1="86133" x2="37109" y2="88574"/>
                        <a14:foregroundMark x1="39375" y1="94922" x2="39375" y2="94922"/>
                        <a14:foregroundMark x1="39375" y1="93848" x2="39375" y2="91797"/>
                        <a14:foregroundMark x1="39375" y1="91895" x2="39375" y2="99902"/>
                        <a14:foregroundMark x1="39375" y1="99512" x2="39375" y2="99512"/>
                        <a14:foregroundMark x1="13281" y1="88770" x2="6094" y2="91797"/>
                        <a14:foregroundMark x1="6094" y1="91797" x2="5859" y2="93457"/>
                        <a14:foregroundMark x1="6875" y1="28223" x2="5703" y2="20313"/>
                        <a14:foregroundMark x1="5703" y1="20313" x2="8438" y2="11523"/>
                        <a14:foregroundMark x1="7344" y1="12793" x2="61797" y2="54102"/>
                        <a14:foregroundMark x1="59531" y1="48828" x2="35156" y2="37305"/>
                        <a14:foregroundMark x1="35156" y1="37305" x2="13906" y2="33105"/>
                        <a14:foregroundMark x1="13906" y1="33105" x2="13438" y2="32422"/>
                        <a14:foregroundMark x1="13438" y1="32227" x2="27969" y2="16992"/>
                        <a14:foregroundMark x1="24141" y1="13184" x2="24141" y2="13184"/>
                        <a14:foregroundMark x1="21953" y1="13770" x2="21953" y2="13770"/>
                        <a14:foregroundMark x1="20000" y1="13770" x2="20000" y2="13770"/>
                        <a14:foregroundMark x1="16406" y1="13379" x2="15703" y2="13770"/>
                        <a14:foregroundMark x1="15469" y1="13965" x2="12578" y2="15234"/>
                        <a14:foregroundMark x1="12578" y1="15234" x2="17500" y2="16211"/>
                        <a14:foregroundMark x1="17500" y1="16211" x2="22578" y2="29980"/>
                        <a14:foregroundMark x1="20313" y1="7910" x2="20313" y2="7910"/>
                        <a14:foregroundMark x1="18906" y1="9570" x2="18906" y2="9570"/>
                        <a14:foregroundMark x1="17266" y1="11719" x2="17266" y2="11719"/>
                        <a14:foregroundMark x1="17500" y1="10547" x2="17500" y2="10547"/>
                        <a14:foregroundMark x1="13516" y1="4883" x2="13516" y2="4883"/>
                        <a14:foregroundMark x1="13594" y1="8691" x2="13594" y2="8691"/>
                        <a14:foregroundMark x1="13438" y1="10938" x2="13438" y2="10938"/>
                        <a14:foregroundMark x1="4219" y1="18848" x2="4219" y2="18848"/>
                        <a14:foregroundMark x1="6016" y1="10352" x2="6016" y2="10352"/>
                        <a14:foregroundMark x1="9531" y1="12598" x2="9531" y2="12598"/>
                        <a14:foregroundMark x1="45078" y1="95117" x2="45078" y2="95117"/>
                        <a14:foregroundMark x1="43438" y1="94531" x2="43438" y2="94531"/>
                        <a14:foregroundMark x1="52812" y1="94531" x2="52812" y2="94531"/>
                        <a14:foregroundMark x1="54531" y1="92090" x2="54531" y2="92090"/>
                        <a14:foregroundMark x1="55000" y1="96484" x2="55000" y2="96484"/>
                        <a14:foregroundMark x1="55000" y1="98340" x2="55000" y2="98340"/>
                        <a14:foregroundMark x1="73281" y1="93262" x2="73281" y2="93262"/>
                        <a14:foregroundMark x1="72891" y1="88965" x2="72734" y2="86621"/>
                        <a14:foregroundMark x1="71172" y1="96484" x2="71172" y2="96484"/>
                        <a14:foregroundMark x1="71172" y1="96094" x2="70469" y2="99902"/>
                        <a14:foregroundMark x1="92344" y1="81934" x2="92344" y2="81934"/>
                        <a14:foregroundMark x1="91797" y1="83496" x2="93125" y2="81934"/>
                        <a14:foregroundMark x1="91406" y1="71191" x2="92031" y2="70996"/>
                        <a14:foregroundMark x1="77813" y1="75586" x2="77734" y2="76660"/>
                        <a14:foregroundMark x1="52969" y1="98926" x2="36953" y2="93652"/>
                        <a14:foregroundMark x1="36953" y1="93652" x2="25000" y2="94727"/>
                        <a14:foregroundMark x1="25000" y1="94727" x2="8359" y2="90430"/>
                        <a14:foregroundMark x1="8359" y1="90430" x2="4219" y2="96680"/>
                        <a14:foregroundMark x1="4219" y1="96680" x2="1719" y2="91113"/>
                        <a14:foregroundMark x1="1719" y1="91113" x2="1641" y2="90625"/>
                        <a14:foregroundMark x1="91094" y1="90625" x2="97500" y2="94922"/>
                        <a14:foregroundMark x1="96094" y1="85742" x2="94609" y2="62012"/>
                        <a14:foregroundMark x1="94609" y1="62012" x2="94609" y2="62012"/>
                        <a14:foregroundMark x1="94375" y1="61426" x2="67266" y2="13965"/>
                        <a14:foregroundMark x1="67266" y1="13965" x2="63203" y2="7910"/>
                        <a14:foregroundMark x1="63203" y1="7910" x2="53984" y2="1758"/>
                        <a14:foregroundMark x1="53984" y1="1758" x2="40078" y2="1855"/>
                        <a14:foregroundMark x1="40078" y1="1855" x2="37344" y2="3613"/>
                        <a14:foregroundMark x1="32656" y1="8105" x2="13984" y2="17188"/>
                        <a14:foregroundMark x1="52578" y1="76270" x2="56563" y2="90039"/>
                        <a14:foregroundMark x1="58125" y1="91602" x2="65859" y2="98535"/>
                        <a14:foregroundMark x1="65859" y1="98535" x2="71016" y2="97754"/>
                        <a14:foregroundMark x1="71016" y1="97754" x2="72344" y2="96289"/>
                        <a14:foregroundMark x1="72969" y1="93262" x2="88828" y2="93652"/>
                        <a14:foregroundMark x1="20000" y1="94531" x2="13750" y2="96289"/>
                        <a14:foregroundMark x1="85781" y1="66309" x2="85781" y2="66309"/>
                        <a14:foregroundMark x1="85547" y1="66113" x2="82656" y2="65039"/>
                        <a14:backgroundMark x1="25703" y1="88574" x2="25703" y2="88574"/>
                        <a14:backgroundMark x1="25234" y1="89160" x2="24844" y2="90820"/>
                        <a14:backgroundMark x1="24297" y1="94531" x2="24297" y2="94531"/>
                        <a14:backgroundMark x1="24063" y1="94043" x2="24063" y2="94043"/>
                        <a14:backgroundMark x1="23750" y1="94434" x2="23750" y2="94434"/>
                        <a14:backgroundMark x1="29063" y1="91016" x2="29063" y2="91016"/>
                        <a14:backgroundMark x1="30938" y1="91016" x2="30938" y2="91016"/>
                        <a14:backgroundMark x1="33125" y1="91016" x2="33125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" y="857250"/>
            <a:ext cx="9228407" cy="5275385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F7AA61-0E2F-416C-9617-97F8F8962A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510"/>
          <a:stretch/>
        </p:blipFill>
        <p:spPr>
          <a:xfrm>
            <a:off x="5224191" y="1092513"/>
            <a:ext cx="3771988" cy="2711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16BEA6-A51A-48E4-B315-DB74804BC6D2}"/>
              </a:ext>
            </a:extLst>
          </p:cNvPr>
          <p:cNvSpPr/>
          <p:nvPr/>
        </p:nvSpPr>
        <p:spPr>
          <a:xfrm>
            <a:off x="5585441" y="1775819"/>
            <a:ext cx="23535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100" b="1" dirty="0">
                <a:latin typeface="Calibri" panose="020F0502020204030204" pitchFamily="34" charset="0"/>
                <a:cs typeface="Calibri" panose="020F0502020204030204" pitchFamily="34" charset="0"/>
              </a:rPr>
              <a:t>ما شعورك تجاه الدرس؟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8F7CD-AF55-492F-B2C6-4627CA4D103C}"/>
              </a:ext>
            </a:extLst>
          </p:cNvPr>
          <p:cNvSpPr/>
          <p:nvPr/>
        </p:nvSpPr>
        <p:spPr>
          <a:xfrm>
            <a:off x="5604677" y="2940106"/>
            <a:ext cx="231505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100" b="1" dirty="0">
                <a:latin typeface="Calibri" panose="020F0502020204030204" pitchFamily="34" charset="0"/>
                <a:cs typeface="Calibri" panose="020F0502020204030204" pitchFamily="34" charset="0"/>
              </a:rPr>
              <a:t>ماذا تعلمت من الدرس؟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6EDFCB-047E-4A7B-882B-D4D06FED9E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313" b="97188" l="7813" r="93750">
                        <a14:foregroundMark x1="8594" y1="75938" x2="8438" y2="82708"/>
                        <a14:foregroundMark x1="85000" y1="75729" x2="85000" y2="75729"/>
                        <a14:foregroundMark x1="87500" y1="78542" x2="92188" y2="84271"/>
                        <a14:foregroundMark x1="92188" y1="84271" x2="91719" y2="90833"/>
                        <a14:foregroundMark x1="88438" y1="93021" x2="88438" y2="93021"/>
                        <a14:foregroundMark x1="87656" y1="93333" x2="79531" y2="93333"/>
                        <a14:foregroundMark x1="79531" y1="93229" x2="80781" y2="90521"/>
                        <a14:foregroundMark x1="7813" y1="93021" x2="7813" y2="93021"/>
                        <a14:foregroundMark x1="93750" y1="93229" x2="93750" y2="9322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655"/>
          <a:stretch/>
        </p:blipFill>
        <p:spPr>
          <a:xfrm>
            <a:off x="5239791" y="3826828"/>
            <a:ext cx="3771988" cy="149820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AE2F463-0FD6-4BDA-A383-9EA0341628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50" b="79333" l="20250" r="80000">
                        <a14:foregroundMark x1="59167" y1="22167" x2="76000" y2="31833"/>
                        <a14:foregroundMark x1="75000" y1="26833" x2="75000" y2="26833"/>
                        <a14:foregroundMark x1="59750" y1="19250" x2="59750" y2="19250"/>
                        <a14:foregroundMark x1="80083" y1="32000" x2="80083" y2="32000"/>
                        <a14:foregroundMark x1="72500" y1="35083" x2="31167" y2="73917"/>
                        <a14:foregroundMark x1="31167" y1="73917" x2="31167" y2="73917"/>
                        <a14:foregroundMark x1="33833" y1="72750" x2="31250" y2="49417"/>
                        <a14:foregroundMark x1="31250" y1="49417" x2="27500" y2="41750"/>
                        <a14:foregroundMark x1="27500" y1="41750" x2="27500" y2="40500"/>
                        <a14:foregroundMark x1="31750" y1="40917" x2="58000" y2="55750"/>
                        <a14:foregroundMark x1="58250" y1="55750" x2="68250" y2="67917"/>
                        <a14:foregroundMark x1="44083" y1="72750" x2="36500" y2="71917"/>
                        <a14:foregroundMark x1="36500" y1="71917" x2="26333" y2="74750"/>
                        <a14:foregroundMark x1="26167" y1="74750" x2="24583" y2="72750"/>
                        <a14:foregroundMark x1="26917" y1="69667" x2="26500" y2="52917"/>
                        <a14:foregroundMark x1="26500" y1="52917" x2="41167" y2="54417"/>
                        <a14:foregroundMark x1="41167" y1="54417" x2="72000" y2="69083"/>
                        <a14:foregroundMark x1="72000" y1="69083" x2="73667" y2="73583"/>
                        <a14:foregroundMark x1="73667" y1="73750" x2="54750" y2="73917"/>
                        <a14:foregroundMark x1="72167" y1="58917" x2="73083" y2="48083"/>
                        <a14:foregroundMark x1="73083" y1="47833" x2="67917" y2="45583"/>
                        <a14:foregroundMark x1="67500" y1="45583" x2="64417" y2="53833"/>
                        <a14:foregroundMark x1="58417" y1="62333" x2="50333" y2="73917"/>
                        <a14:foregroundMark x1="49917" y1="74750" x2="26333" y2="76083"/>
                        <a14:foregroundMark x1="26167" y1="76083" x2="25167" y2="51167"/>
                        <a14:foregroundMark x1="25167" y1="51167" x2="43083" y2="49500"/>
                        <a14:foregroundMark x1="43083" y1="49500" x2="48333" y2="49583"/>
                        <a14:foregroundMark x1="65000" y1="56917" x2="70583" y2="63917"/>
                        <a14:foregroundMark x1="70750" y1="63917" x2="75333" y2="71167"/>
                        <a14:foregroundMark x1="75333" y1="71167" x2="77000" y2="76833"/>
                        <a14:foregroundMark x1="76583" y1="76833" x2="47750" y2="76667"/>
                        <a14:foregroundMark x1="47750" y1="76667" x2="25750" y2="76500"/>
                        <a14:foregroundMark x1="25333" y1="76500" x2="25583" y2="78417"/>
                        <a14:foregroundMark x1="32500" y1="79000" x2="32500" y2="79000"/>
                        <a14:foregroundMark x1="21500" y1="67417" x2="21500" y2="67417"/>
                        <a14:foregroundMark x1="20500" y1="26000" x2="20500" y2="26000"/>
                        <a14:foregroundMark x1="76750" y1="24083" x2="76750" y2="24083"/>
                        <a14:foregroundMark x1="76167" y1="24083" x2="76000" y2="29083"/>
                        <a14:foregroundMark x1="76000" y1="35917" x2="76167" y2="43417"/>
                        <a14:foregroundMark x1="76167" y1="43417" x2="76167" y2="50750"/>
                        <a14:foregroundMark x1="76167" y1="50917" x2="77167" y2="59083"/>
                        <a14:foregroundMark x1="77167" y1="58500" x2="77917" y2="65667"/>
                        <a14:foregroundMark x1="77917" y1="65667" x2="77917" y2="65667"/>
                        <a14:foregroundMark x1="77917" y1="65250" x2="78667" y2="72000"/>
                        <a14:foregroundMark x1="78667" y1="71250" x2="80083" y2="79167"/>
                        <a14:foregroundMark x1="76417" y1="43000" x2="77000" y2="56167"/>
                        <a14:foregroundMark x1="77333" y1="55583" x2="77333" y2="55583"/>
                        <a14:foregroundMark x1="79833" y1="32417" x2="78500" y2="33333"/>
                        <a14:foregroundMark x1="20333" y1="28917" x2="21083" y2="43000"/>
                        <a14:foregroundMark x1="20917" y1="43250" x2="20750" y2="54417"/>
                        <a14:foregroundMark x1="20750" y1="53833" x2="20500" y2="64083"/>
                        <a14:foregroundMark x1="20500" y1="63917" x2="20500" y2="73750"/>
                        <a14:foregroundMark x1="20500" y1="74167" x2="24750" y2="79333"/>
                        <a14:foregroundMark x1="23250" y1="27583" x2="30500" y2="28500"/>
                        <a14:foregroundMark x1="30500" y1="28500" x2="30583" y2="28750"/>
                        <a14:foregroundMark x1="30750" y1="28500" x2="38750" y2="28750"/>
                        <a14:foregroundMark x1="38750" y1="28750" x2="46333" y2="28333"/>
                        <a14:foregroundMark x1="46333" y1="28333" x2="59750" y2="28333"/>
                        <a14:foregroundMark x1="59750" y1="28750" x2="45250" y2="29333"/>
                        <a14:foregroundMark x1="45250" y1="29333" x2="23833" y2="2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5"/>
          <a:stretch/>
        </p:blipFill>
        <p:spPr>
          <a:xfrm rot="186105">
            <a:off x="193237" y="2248607"/>
            <a:ext cx="3042194" cy="26397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7A17BA-C52B-45DF-9BD7-9194A8B03E69}"/>
              </a:ext>
            </a:extLst>
          </p:cNvPr>
          <p:cNvSpPr/>
          <p:nvPr/>
        </p:nvSpPr>
        <p:spPr>
          <a:xfrm>
            <a:off x="5459527" y="4194622"/>
            <a:ext cx="263886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100" b="1" dirty="0">
                <a:latin typeface="Calibri" panose="020F0502020204030204" pitchFamily="34" charset="0"/>
                <a:cs typeface="Calibri" panose="020F0502020204030204" pitchFamily="34" charset="0"/>
              </a:rPr>
              <a:t>ما الذي أعجبك في الحصة؟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3F6C01-7870-4AC8-B9A9-86BCC7835C54}"/>
              </a:ext>
            </a:extLst>
          </p:cNvPr>
          <p:cNvSpPr/>
          <p:nvPr/>
        </p:nvSpPr>
        <p:spPr>
          <a:xfrm>
            <a:off x="124047" y="3197232"/>
            <a:ext cx="3337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000" b="1" dirty="0">
                <a:latin typeface="Calibri" panose="020F0502020204030204" pitchFamily="34" charset="0"/>
                <a:cs typeface="Calibri" panose="020F0502020204030204" pitchFamily="34" charset="0"/>
              </a:rPr>
              <a:t>بطاقة خروج</a:t>
            </a:r>
          </a:p>
          <a:p>
            <a:pPr algn="ctr"/>
            <a:r>
              <a:rPr lang="ar-AE" sz="30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الحصة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4F56EA-10C5-4E97-9264-5458FDB8F9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74" b="98691" l="5142" r="94149">
                        <a14:foregroundMark x1="59043" y1="22095" x2="47872" y2="17021"/>
                        <a14:foregroundMark x1="43085" y1="10966" x2="43085" y2="10966"/>
                        <a14:foregroundMark x1="43794" y1="10966" x2="54255" y2="10966"/>
                        <a14:foregroundMark x1="54255" y1="10966" x2="30142" y2="9984"/>
                        <a14:foregroundMark x1="30142" y1="9984" x2="67730" y2="10966"/>
                        <a14:foregroundMark x1="67730" y1="10966" x2="69504" y2="10966"/>
                        <a14:foregroundMark x1="69504" y1="10966" x2="68617" y2="8838"/>
                        <a14:foregroundMark x1="28546" y1="9984" x2="29433" y2="10966"/>
                        <a14:foregroundMark x1="27837" y1="9984" x2="27837" y2="9984"/>
                        <a14:foregroundMark x1="45390" y1="36170" x2="49468" y2="68412"/>
                        <a14:foregroundMark x1="41312" y1="52209" x2="59043" y2="56301"/>
                        <a14:foregroundMark x1="59043" y1="56301" x2="57447" y2="48282"/>
                        <a14:foregroundMark x1="57447" y1="48282" x2="57447" y2="48282"/>
                        <a14:foregroundMark x1="57447" y1="48282" x2="46277" y2="48282"/>
                        <a14:foregroundMark x1="46277" y1="48282" x2="38121" y2="45172"/>
                        <a14:foregroundMark x1="46986" y1="45172" x2="60638" y2="45172"/>
                        <a14:foregroundMark x1="60638" y1="45172" x2="59752" y2="63339"/>
                        <a14:foregroundMark x1="59043" y1="50245" x2="39007" y2="57283"/>
                        <a14:foregroundMark x1="27837" y1="86579" x2="25355" y2="98691"/>
                        <a14:foregroundMark x1="5319" y1="27987" x2="5319" y2="27987"/>
                        <a14:foregroundMark x1="94149" y1="26023" x2="94149" y2="26023"/>
                        <a14:foregroundMark x1="65426" y1="8838" x2="27837" y2="6874"/>
                        <a14:foregroundMark x1="71099" y1="89525" x2="72695" y2="75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17" y="5040073"/>
            <a:ext cx="1396271" cy="11084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FDB43A-632B-4822-A4EA-DDC63641AA90}"/>
              </a:ext>
            </a:extLst>
          </p:cNvPr>
          <p:cNvSpPr/>
          <p:nvPr/>
        </p:nvSpPr>
        <p:spPr>
          <a:xfrm>
            <a:off x="8150273" y="1548040"/>
            <a:ext cx="604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ar-AE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2789A-8A22-42A0-993C-58228DD89B5D}"/>
              </a:ext>
            </a:extLst>
          </p:cNvPr>
          <p:cNvSpPr/>
          <p:nvPr/>
        </p:nvSpPr>
        <p:spPr>
          <a:xfrm>
            <a:off x="8137174" y="2857489"/>
            <a:ext cx="604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AE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F5AE5F-CAEA-446F-9437-427C487F6288}"/>
              </a:ext>
            </a:extLst>
          </p:cNvPr>
          <p:cNvSpPr/>
          <p:nvPr/>
        </p:nvSpPr>
        <p:spPr>
          <a:xfrm>
            <a:off x="8181163" y="4139826"/>
            <a:ext cx="604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ar-AE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D6A324F3-DD27-44FD-B475-8DE63C9FFD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7" y="857250"/>
            <a:ext cx="703979" cy="645314"/>
          </a:xfrm>
          <a:prstGeom prst="rect">
            <a:avLst/>
          </a:prstGeom>
        </p:spPr>
      </p:pic>
      <p:pic>
        <p:nvPicPr>
          <p:cNvPr id="15" name="Picture 14" descr="A close up of a hat&#10;&#10;Description automatically generated">
            <a:extLst>
              <a:ext uri="{FF2B5EF4-FFF2-40B4-BE49-F238E27FC236}">
                <a16:creationId xmlns:a16="http://schemas.microsoft.com/office/drawing/2014/main" id="{E4225D1F-ACF2-4C1A-A132-35C09BE480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99" y="972147"/>
            <a:ext cx="1607344" cy="1607344"/>
          </a:xfrm>
          <a:prstGeom prst="rect">
            <a:avLst/>
          </a:prstGeom>
        </p:spPr>
      </p:pic>
      <p:sp>
        <p:nvSpPr>
          <p:cNvPr id="16" name="Heart 15">
            <a:extLst>
              <a:ext uri="{FF2B5EF4-FFF2-40B4-BE49-F238E27FC236}">
                <a16:creationId xmlns:a16="http://schemas.microsoft.com/office/drawing/2014/main" id="{3AD68BC4-D8FA-47AA-A6F6-9FCD7C827DBA}"/>
              </a:ext>
            </a:extLst>
          </p:cNvPr>
          <p:cNvSpPr/>
          <p:nvPr/>
        </p:nvSpPr>
        <p:spPr>
          <a:xfrm>
            <a:off x="3609078" y="2722501"/>
            <a:ext cx="1151651" cy="94946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 dirty="0"/>
          </a:p>
        </p:txBody>
      </p:sp>
    </p:spTree>
    <p:extLst>
      <p:ext uri="{BB962C8B-B14F-4D97-AF65-F5344CB8AC3E}">
        <p14:creationId xmlns:p14="http://schemas.microsoft.com/office/powerpoint/2010/main" val="39168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3F1F2-FD83-40E3-ABFB-CB38BECD0D0B}"/>
              </a:ext>
            </a:extLst>
          </p:cNvPr>
          <p:cNvSpPr txBox="1"/>
          <p:nvPr/>
        </p:nvSpPr>
        <p:spPr>
          <a:xfrm>
            <a:off x="1802674" y="522514"/>
            <a:ext cx="6844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000"/>
              <a:t>نواتج التعلم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19EB1-E828-4D63-9B01-7681FA9ADDC0}"/>
              </a:ext>
            </a:extLst>
          </p:cNvPr>
          <p:cNvSpPr txBox="1"/>
          <p:nvPr/>
        </p:nvSpPr>
        <p:spPr>
          <a:xfrm>
            <a:off x="1227909" y="2821577"/>
            <a:ext cx="74197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>
                <a:solidFill>
                  <a:srgbClr val="FF0000"/>
                </a:solidFill>
              </a:rPr>
              <a:t>يبحث المتعلم </a:t>
            </a:r>
            <a:r>
              <a:rPr lang="ar-AE" sz="3200" b="1">
                <a:solidFill>
                  <a:srgbClr val="FF0000"/>
                </a:solidFill>
              </a:rPr>
              <a:t> </a:t>
            </a:r>
            <a:r>
              <a:rPr lang="ar-AE" sz="3200" b="1" dirty="0">
                <a:solidFill>
                  <a:srgbClr val="FF0000"/>
                </a:solidFill>
              </a:rPr>
              <a:t>عن معلومات من عدة مصادر –المقابلات – الشبكة المعلوماتية – المعاجم – الموسوعات </a:t>
            </a:r>
            <a:r>
              <a:rPr lang="ar-AE" sz="3200" b="1" u="sng" dirty="0"/>
              <a:t>وتوثق المعلومات </a:t>
            </a:r>
            <a:r>
              <a:rPr lang="ar-AE" sz="3200" b="1" u="sng" dirty="0" err="1">
                <a:solidFill>
                  <a:srgbClr val="FF0000"/>
                </a:solidFill>
              </a:rPr>
              <a:t>الببلوغرافية</a:t>
            </a:r>
            <a:r>
              <a:rPr lang="ar-AE" sz="3200" b="1" u="sng" dirty="0">
                <a:solidFill>
                  <a:srgbClr val="FF0000"/>
                </a:solidFill>
              </a:rPr>
              <a:t> الأساسية</a:t>
            </a:r>
          </a:p>
          <a:p>
            <a:pPr algn="r" rtl="1"/>
            <a:endParaRPr lang="ar-AE" sz="3200" b="1" u="sng" dirty="0">
              <a:solidFill>
                <a:srgbClr val="FF0000"/>
              </a:solidFill>
            </a:endParaRPr>
          </a:p>
          <a:p>
            <a:pPr algn="r" rtl="1"/>
            <a:r>
              <a:rPr lang="ar-SA" sz="3200" b="1" u="sng"/>
              <a:t>يحدد المتعلم </a:t>
            </a:r>
            <a:r>
              <a:rPr lang="ar-AE" sz="3200" b="1" u="sng"/>
              <a:t> </a:t>
            </a:r>
            <a:r>
              <a:rPr lang="ar-AE" sz="3200" b="1" u="sng" dirty="0"/>
              <a:t>الفكرة الرئيسة والأفكار الداعمة </a:t>
            </a:r>
          </a:p>
          <a:p>
            <a:pPr algn="r" rtl="1"/>
            <a:endParaRPr lang="ar-AE" sz="3200" b="1" u="sng" dirty="0"/>
          </a:p>
          <a:p>
            <a:pPr algn="r" rtl="1"/>
            <a:r>
              <a:rPr lang="ar-SA" sz="3200" b="1" u="sng">
                <a:solidFill>
                  <a:srgbClr val="FF0000"/>
                </a:solidFill>
              </a:rPr>
              <a:t>يحدد المتعلم استخدامات </a:t>
            </a:r>
            <a:r>
              <a:rPr lang="ar-AE" sz="3200" b="1" u="sng"/>
              <a:t>علامات </a:t>
            </a:r>
            <a:r>
              <a:rPr lang="ar-AE" sz="3200" b="1" u="sng" dirty="0"/>
              <a:t>الترقيم  </a:t>
            </a:r>
          </a:p>
          <a:p>
            <a:pPr algn="r" rtl="1"/>
            <a:r>
              <a:rPr lang="ar-SA" sz="3200" b="1" u="sng">
                <a:solidFill>
                  <a:srgbClr val="FF0000"/>
                </a:solidFill>
              </a:rPr>
              <a:t>يكتب المتعلم </a:t>
            </a:r>
            <a:r>
              <a:rPr lang="ar-AE" sz="3200" b="1" u="sng">
                <a:solidFill>
                  <a:srgbClr val="7030A0"/>
                </a:solidFill>
              </a:rPr>
              <a:t>نصاً </a:t>
            </a:r>
            <a:r>
              <a:rPr lang="ar-AE" sz="3200" b="1" u="sng" dirty="0">
                <a:solidFill>
                  <a:srgbClr val="7030A0"/>
                </a:solidFill>
              </a:rPr>
              <a:t>معلوماتياً </a:t>
            </a:r>
          </a:p>
          <a:p>
            <a:pPr algn="r" rtl="1"/>
            <a:r>
              <a:rPr lang="ar-AE" sz="3200" b="1" u="sng" dirty="0">
                <a:solidFill>
                  <a:srgbClr val="7030A0"/>
                </a:solidFill>
              </a:rPr>
              <a:t>يتضمن مقدمة – عرض – خاتمة </a:t>
            </a:r>
          </a:p>
          <a:p>
            <a:pPr algn="r" rtl="1"/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9530-ABFF-443B-9B60-B778A186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12" y="7469593"/>
            <a:ext cx="5627096" cy="423708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02CE32-3B61-4517-B30B-3E4FC19015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2841" b="4"/>
          <a:stretch/>
        </p:blipFill>
        <p:spPr>
          <a:xfrm>
            <a:off x="4248307" y="733278"/>
            <a:ext cx="1721071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6FA75-B330-446F-8B10-3B2240C40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83" r="1" b="1"/>
          <a:stretch/>
        </p:blipFill>
        <p:spPr>
          <a:xfrm>
            <a:off x="0" y="54060"/>
            <a:ext cx="5077530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18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EB81C-A5EE-499B-94CA-E95230676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29" y="1"/>
            <a:ext cx="8607209" cy="85782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486313"/>
            <a:ext cx="9601200" cy="331528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1B3C9-1A11-4A1A-A513-61007D0FC348}"/>
              </a:ext>
            </a:extLst>
          </p:cNvPr>
          <p:cNvSpPr txBox="1"/>
          <p:nvPr/>
        </p:nvSpPr>
        <p:spPr>
          <a:xfrm>
            <a:off x="1260156" y="8578299"/>
            <a:ext cx="7132004" cy="2056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نشاط كسر الجمود </a:t>
            </a:r>
          </a:p>
        </p:txBody>
      </p:sp>
    </p:spTree>
    <p:extLst>
      <p:ext uri="{BB962C8B-B14F-4D97-AF65-F5344CB8AC3E}">
        <p14:creationId xmlns:p14="http://schemas.microsoft.com/office/powerpoint/2010/main" val="254462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86519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6000" dirty="0">
                <a:highlight>
                  <a:srgbClr val="FFFF00"/>
                </a:highlight>
              </a:rPr>
              <a:t>المرحلة الأولى </a:t>
            </a:r>
            <a:r>
              <a:rPr lang="ar-AE" sz="6000" dirty="0"/>
              <a:t>\ التخطيط للكتابة رسم مخطط تسجيل الأفكار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83058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AE" sz="6000" dirty="0">
                <a:highlight>
                  <a:srgbClr val="FFFF00"/>
                </a:highlight>
              </a:rPr>
              <a:t>المرحلة الثانية </a:t>
            </a:r>
            <a:r>
              <a:rPr lang="ar-AE" sz="6000" dirty="0"/>
              <a:t>\ جمع المعلومات من المصادر- المكتبة –الإنترنت</a:t>
            </a:r>
          </a:p>
          <a:p>
            <a:pPr algn="r"/>
            <a:r>
              <a:rPr lang="ar-AE" sz="6000" dirty="0"/>
              <a:t>الكتب- المقابلات 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280D5-18F0-4D8B-9019-FDE7BE54AD02}"/>
              </a:ext>
            </a:extLst>
          </p:cNvPr>
          <p:cNvSpPr txBox="1"/>
          <p:nvPr/>
        </p:nvSpPr>
        <p:spPr>
          <a:xfrm>
            <a:off x="647700" y="6869508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6000" dirty="0">
                <a:highlight>
                  <a:srgbClr val="FFFF00"/>
                </a:highlight>
              </a:rPr>
              <a:t>المرحلة الثالثة  </a:t>
            </a:r>
            <a:r>
              <a:rPr lang="ar-AE" sz="6000" dirty="0"/>
              <a:t>\ تنظيم الكتابة على شكل مقدمة – عرض – خاتمة 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8D1E9-92B4-4668-8F2A-F0D4A9453F3A}"/>
              </a:ext>
            </a:extLst>
          </p:cNvPr>
          <p:cNvSpPr txBox="1"/>
          <p:nvPr/>
        </p:nvSpPr>
        <p:spPr>
          <a:xfrm>
            <a:off x="949234" y="9558278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6000" dirty="0">
                <a:highlight>
                  <a:srgbClr val="FFFF00"/>
                </a:highlight>
              </a:rPr>
              <a:t>المرحلة الرابعة  </a:t>
            </a:r>
            <a:r>
              <a:rPr lang="ar-AE" sz="6000" dirty="0"/>
              <a:t>\ المراجعة والتصحيح والتقييم وفق المعايير </a:t>
            </a:r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E1F66-1F50-4112-BB01-4ECC8E1F77E9}"/>
              </a:ext>
            </a:extLst>
          </p:cNvPr>
          <p:cNvSpPr txBox="1"/>
          <p:nvPr/>
        </p:nvSpPr>
        <p:spPr>
          <a:xfrm>
            <a:off x="457200" y="182880"/>
            <a:ext cx="8007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مراحل كتابة النص المعلوماتي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9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EC79A-F3C6-4D91-9292-8820BE8423C1}"/>
              </a:ext>
            </a:extLst>
          </p:cNvPr>
          <p:cNvSpPr/>
          <p:nvPr/>
        </p:nvSpPr>
        <p:spPr>
          <a:xfrm>
            <a:off x="716692" y="1186250"/>
            <a:ext cx="7624119" cy="80637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AE" sz="3200" dirty="0">
                <a:solidFill>
                  <a:srgbClr val="FF0000"/>
                </a:solidFill>
              </a:rPr>
              <a:t>أدوات الربط </a:t>
            </a:r>
          </a:p>
          <a:p>
            <a:pPr algn="r" rtl="1"/>
            <a:r>
              <a:rPr lang="ar-AE" sz="5400" b="1" dirty="0"/>
              <a:t>يجب الربط بين الفقرات ببعضها البعض بوساطة أدوات الربط ومنها </a:t>
            </a:r>
          </a:p>
          <a:p>
            <a:pPr algn="r" rtl="1"/>
            <a:endParaRPr lang="ar-AE" sz="5400" b="1" dirty="0"/>
          </a:p>
          <a:p>
            <a:pPr algn="r" rtl="1"/>
            <a:r>
              <a:rPr lang="ar-AE" sz="5400" b="1" dirty="0"/>
              <a:t>الفاء – الواو – لذا – لذلك – فقد – لكن – لكنَ- إنما – كما – نتيجة لذلك – إذن – الدليل الأول – الدليل الثاني – ما يؤكد – نظراً لذلك – أن – حيث –مع ذلك .بالإضافة إلى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2234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0092D-5D55-49AC-BA1B-125F6FD49168}"/>
              </a:ext>
            </a:extLst>
          </p:cNvPr>
          <p:cNvSpPr txBox="1"/>
          <p:nvPr/>
        </p:nvSpPr>
        <p:spPr>
          <a:xfrm>
            <a:off x="1976375" y="474166"/>
            <a:ext cx="692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dirty="0"/>
              <a:t>توضيح لاستخدامات علامات الترقيم 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6669F-1D05-426D-820F-510E0CC1329D}"/>
              </a:ext>
            </a:extLst>
          </p:cNvPr>
          <p:cNvSpPr txBox="1"/>
          <p:nvPr/>
        </p:nvSpPr>
        <p:spPr>
          <a:xfrm>
            <a:off x="1075038" y="2475803"/>
            <a:ext cx="794221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dirty="0"/>
              <a:t>1- التنصيص</a:t>
            </a:r>
          </a:p>
          <a:p>
            <a:pPr algn="r"/>
            <a:r>
              <a:rPr lang="ar-AE" sz="3200" dirty="0"/>
              <a:t>تستخدم عندما نضمن موضوعنا</a:t>
            </a:r>
          </a:p>
          <a:p>
            <a:pPr algn="r"/>
            <a:r>
              <a:rPr lang="ar-AE" sz="3200" dirty="0"/>
              <a:t>كلاماً مقتبساً أستخدم علامة التنصيص </a:t>
            </a:r>
          </a:p>
          <a:p>
            <a:pPr algn="r"/>
            <a:endParaRPr lang="ar-AE" sz="3200" dirty="0"/>
          </a:p>
          <a:p>
            <a:pPr algn="r"/>
            <a:r>
              <a:rPr lang="ar-AE" sz="3200" dirty="0"/>
              <a:t>2- الفاصلة المنقوطة  تستخدم للجمل المعللة </a:t>
            </a:r>
          </a:p>
          <a:p>
            <a:pPr algn="r"/>
            <a:r>
              <a:rPr lang="ar-AE" sz="3200" dirty="0">
                <a:solidFill>
                  <a:srgbClr val="FF0000"/>
                </a:solidFill>
              </a:rPr>
              <a:t>فيروس كورونا المستجد خطيرٌ ؛ لذلك وجب علينا </a:t>
            </a:r>
            <a:r>
              <a:rPr lang="ar-AE" sz="3200" dirty="0" err="1">
                <a:solidFill>
                  <a:srgbClr val="FF0000"/>
                </a:solidFill>
              </a:rPr>
              <a:t>الإلتزام</a:t>
            </a:r>
            <a:r>
              <a:rPr lang="ar-AE" sz="3200" dirty="0">
                <a:solidFill>
                  <a:srgbClr val="FF0000"/>
                </a:solidFill>
              </a:rPr>
              <a:t> بالإجراءات الاحترازية </a:t>
            </a:r>
          </a:p>
          <a:p>
            <a:pPr algn="r"/>
            <a:endParaRPr lang="ar-AE" sz="3200" dirty="0"/>
          </a:p>
          <a:p>
            <a:pPr algn="r"/>
            <a:r>
              <a:rPr lang="ar-AE" sz="3200" dirty="0"/>
              <a:t>3- الشرطة – تستخدم للعدد والمعدود </a:t>
            </a:r>
          </a:p>
          <a:p>
            <a:pPr algn="r"/>
            <a:r>
              <a:rPr lang="ar-AE" sz="3200" dirty="0">
                <a:solidFill>
                  <a:srgbClr val="FF0000"/>
                </a:solidFill>
              </a:rPr>
              <a:t>من شروط الاستماع </a:t>
            </a:r>
          </a:p>
          <a:p>
            <a:pPr algn="r"/>
            <a:r>
              <a:rPr lang="ar-AE" sz="3200" dirty="0">
                <a:solidFill>
                  <a:srgbClr val="FF0000"/>
                </a:solidFill>
              </a:rPr>
              <a:t>أولاً – الاستماع بانتباه وتركيز</a:t>
            </a:r>
          </a:p>
          <a:p>
            <a:pPr algn="r"/>
            <a:r>
              <a:rPr lang="ar-AE" sz="3200" dirty="0">
                <a:solidFill>
                  <a:srgbClr val="FF0000"/>
                </a:solidFill>
              </a:rPr>
              <a:t>ثانياً – تحديد الفكرة المحورية </a:t>
            </a:r>
          </a:p>
          <a:p>
            <a:pPr algn="r"/>
            <a:endParaRPr lang="ar-AE" sz="3200" dirty="0"/>
          </a:p>
          <a:p>
            <a:pPr marL="457200" indent="-457200" algn="r">
              <a:buFontTx/>
              <a:buChar char="-"/>
            </a:pPr>
            <a:r>
              <a:rPr lang="ar-AE" sz="3200" dirty="0"/>
              <a:t>الشرطة -  تستخدم للجمل المعترضة </a:t>
            </a:r>
          </a:p>
          <a:p>
            <a:pPr marL="457200" indent="-457200" algn="r">
              <a:buFontTx/>
              <a:buChar char="-"/>
            </a:pPr>
            <a:r>
              <a:rPr lang="ar-AE" sz="3200" dirty="0">
                <a:solidFill>
                  <a:srgbClr val="FF0000"/>
                </a:solidFill>
              </a:rPr>
              <a:t>مثل الشيخ زايد – رحمه الله – هو ه</a:t>
            </a:r>
            <a:r>
              <a:rPr lang="ar-AE" sz="3200" dirty="0"/>
              <a:t>ه    هو رجل البيئة </a:t>
            </a:r>
            <a:r>
              <a:rPr lang="ar-AE" sz="3200" dirty="0">
                <a:solidFill>
                  <a:srgbClr val="FF0000"/>
                </a:solidFill>
              </a:rPr>
              <a:t> </a:t>
            </a:r>
          </a:p>
          <a:p>
            <a:pPr marL="457200" indent="-457200" algn="r">
              <a:buFontTx/>
              <a:buChar char="-"/>
            </a:pPr>
            <a:endParaRPr lang="ar-AE" sz="3200" dirty="0"/>
          </a:p>
          <a:p>
            <a:pPr marL="457200" indent="-457200" algn="r">
              <a:buFontTx/>
              <a:buChar char="-"/>
            </a:pPr>
            <a:r>
              <a:rPr lang="ar-AE" sz="3200" dirty="0"/>
              <a:t>4- النقطتان الرأسيتان تستخدم عند القول </a:t>
            </a:r>
          </a:p>
          <a:p>
            <a:pPr marL="457200" indent="-457200" algn="r">
              <a:buFontTx/>
              <a:buChar char="-"/>
            </a:pPr>
            <a:r>
              <a:rPr lang="ar-AE" sz="3200" dirty="0"/>
              <a:t>وعند رقم الصفحات ص : 5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64945-0336-44CB-A222-A8F5B79A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1" y="1524307"/>
            <a:ext cx="2974521" cy="20919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0D596E-D841-4348-A857-BCC6CC43C400}"/>
              </a:ext>
            </a:extLst>
          </p:cNvPr>
          <p:cNvSpPr/>
          <p:nvPr/>
        </p:nvSpPr>
        <p:spPr>
          <a:xfrm>
            <a:off x="2974521" y="6668086"/>
            <a:ext cx="654944" cy="7694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60030A-DC01-43C2-B6BB-F8C6A8BBE192}"/>
              </a:ext>
            </a:extLst>
          </p:cNvPr>
          <p:cNvSpPr/>
          <p:nvPr/>
        </p:nvSpPr>
        <p:spPr>
          <a:xfrm>
            <a:off x="2471977" y="8028885"/>
            <a:ext cx="654944" cy="76944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A6B5FA-7267-4DE2-ADBC-7CA55186C503}"/>
              </a:ext>
            </a:extLst>
          </p:cNvPr>
          <p:cNvSpPr/>
          <p:nvPr/>
        </p:nvSpPr>
        <p:spPr>
          <a:xfrm>
            <a:off x="3945296" y="7259444"/>
            <a:ext cx="654944" cy="76944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AC9BD-964C-4740-B9E7-11B7E42B5BD5}"/>
              </a:ext>
            </a:extLst>
          </p:cNvPr>
          <p:cNvSpPr txBox="1"/>
          <p:nvPr/>
        </p:nvSpPr>
        <p:spPr>
          <a:xfrm>
            <a:off x="1517084" y="11553167"/>
            <a:ext cx="7413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dirty="0"/>
              <a:t>5- القوسان (          )  نستخدمها عندما تحتاج لتفسير كلمة أو مصطلح 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7A215-39CE-486E-8F9D-2B6C7609CA8F}"/>
              </a:ext>
            </a:extLst>
          </p:cNvPr>
          <p:cNvSpPr/>
          <p:nvPr/>
        </p:nvSpPr>
        <p:spPr>
          <a:xfrm>
            <a:off x="3119112" y="8798326"/>
            <a:ext cx="82618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666F1-ED90-43C3-A8B8-81421EDB0DDB}"/>
              </a:ext>
            </a:extLst>
          </p:cNvPr>
          <p:cNvSpPr/>
          <p:nvPr/>
        </p:nvSpPr>
        <p:spPr>
          <a:xfrm>
            <a:off x="4250096" y="9510567"/>
            <a:ext cx="826184" cy="52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3BEE1-2364-43D6-9D2A-DA2C81E93BC9}"/>
              </a:ext>
            </a:extLst>
          </p:cNvPr>
          <p:cNvSpPr/>
          <p:nvPr/>
        </p:nvSpPr>
        <p:spPr>
          <a:xfrm>
            <a:off x="2706020" y="10337208"/>
            <a:ext cx="826184" cy="52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250CB-8384-4BAA-86E2-9504A4925E2E}"/>
              </a:ext>
            </a:extLst>
          </p:cNvPr>
          <p:cNvSpPr/>
          <p:nvPr/>
        </p:nvSpPr>
        <p:spPr>
          <a:xfrm>
            <a:off x="4217716" y="11030047"/>
            <a:ext cx="826184" cy="52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الفاصلة المنقوطة في الترقيم والتوثيق:... - نور لخدمة البحث العلمي | Facebook">
            <a:extLst>
              <a:ext uri="{FF2B5EF4-FFF2-40B4-BE49-F238E27FC236}">
                <a16:creationId xmlns:a16="http://schemas.microsoft.com/office/drawing/2014/main" id="{4FE04F23-43C9-4359-806E-8630227B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0" y="3680901"/>
            <a:ext cx="1908896" cy="10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9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D7C36-182B-4917-BA28-25AB095D2392}"/>
              </a:ext>
            </a:extLst>
          </p:cNvPr>
          <p:cNvSpPr txBox="1"/>
          <p:nvPr/>
        </p:nvSpPr>
        <p:spPr>
          <a:xfrm>
            <a:off x="857249" y="1183988"/>
            <a:ext cx="78867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dirty="0">
                <a:highlight>
                  <a:srgbClr val="FFFF00"/>
                </a:highlight>
              </a:rPr>
              <a:t> </a:t>
            </a:r>
            <a:r>
              <a:rPr lang="ar-AE" sz="4800" dirty="0">
                <a:highlight>
                  <a:srgbClr val="FFFF00"/>
                </a:highlight>
              </a:rPr>
              <a:t>هل تعرفون قيمة القراءة في حياتنا ؟</a:t>
            </a:r>
          </a:p>
          <a:p>
            <a:pPr algn="r" rtl="1"/>
            <a:endParaRPr lang="ar-AE" sz="4800" dirty="0">
              <a:highlight>
                <a:srgbClr val="FFFF00"/>
              </a:highlight>
            </a:endParaRPr>
          </a:p>
          <a:p>
            <a:pPr algn="r" rtl="1"/>
            <a:endParaRPr lang="ar-AE" sz="4800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A7422-B202-4E3B-8BBE-35C228F402DA}"/>
              </a:ext>
            </a:extLst>
          </p:cNvPr>
          <p:cNvSpPr txBox="1"/>
          <p:nvPr/>
        </p:nvSpPr>
        <p:spPr>
          <a:xfrm>
            <a:off x="4444636" y="3320102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dirty="0"/>
              <a:t>عرض 1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EF865-256B-49A2-A8A1-2BA159EC001A}"/>
              </a:ext>
            </a:extLst>
          </p:cNvPr>
          <p:cNvSpPr txBox="1"/>
          <p:nvPr/>
        </p:nvSpPr>
        <p:spPr>
          <a:xfrm>
            <a:off x="408214" y="4138642"/>
            <a:ext cx="8784771" cy="18954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وتكمن  فوائد القراءة على الفرد في</a:t>
            </a:r>
          </a:p>
          <a:p>
            <a:pPr algn="r" rtl="1"/>
            <a:endParaRPr lang="ar-AE" sz="4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r" rt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40473-0A66-4517-94A3-0D119D088053}"/>
              </a:ext>
            </a:extLst>
          </p:cNvPr>
          <p:cNvSpPr txBox="1"/>
          <p:nvPr/>
        </p:nvSpPr>
        <p:spPr>
          <a:xfrm>
            <a:off x="3143794" y="807303"/>
            <a:ext cx="499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dirty="0"/>
              <a:t>مقدمة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FE147-54F5-496C-A874-085162825070}"/>
              </a:ext>
            </a:extLst>
          </p:cNvPr>
          <p:cNvSpPr txBox="1"/>
          <p:nvPr/>
        </p:nvSpPr>
        <p:spPr>
          <a:xfrm>
            <a:off x="408214" y="6767504"/>
            <a:ext cx="878477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وأيضاً من فوائد القراءة على المجتمع</a:t>
            </a:r>
          </a:p>
          <a:p>
            <a:pPr algn="r" rtl="1"/>
            <a:endParaRPr lang="ar-AE" sz="4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r" rtl="1"/>
            <a:endParaRPr lang="ar-AE" sz="4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EF6C7-CD67-49B3-8F5B-EB1B6DDAF1CC}"/>
              </a:ext>
            </a:extLst>
          </p:cNvPr>
          <p:cNvSpPr txBox="1"/>
          <p:nvPr/>
        </p:nvSpPr>
        <p:spPr>
          <a:xfrm>
            <a:off x="4196442" y="6034096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dirty="0"/>
              <a:t>عرض 2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24035-3829-46D9-AEBA-6FCD25E2593C}"/>
              </a:ext>
            </a:extLst>
          </p:cNvPr>
          <p:cNvSpPr txBox="1"/>
          <p:nvPr/>
        </p:nvSpPr>
        <p:spPr>
          <a:xfrm>
            <a:off x="1306286" y="9809235"/>
            <a:ext cx="74295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400" u="sng" dirty="0">
                <a:highlight>
                  <a:srgbClr val="FFFF00"/>
                </a:highlight>
              </a:rPr>
              <a:t>نخلص من ذلك</a:t>
            </a:r>
          </a:p>
          <a:p>
            <a:pPr algn="r" rtl="1"/>
            <a:endParaRPr lang="ar-AE" sz="4400" u="sng" dirty="0">
              <a:highlight>
                <a:srgbClr val="FFFF00"/>
              </a:highlight>
            </a:endParaRPr>
          </a:p>
          <a:p>
            <a:pPr algn="r" rtl="1"/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A51F0-B94D-40A3-BC06-33021DF932E2}"/>
              </a:ext>
            </a:extLst>
          </p:cNvPr>
          <p:cNvSpPr txBox="1"/>
          <p:nvPr/>
        </p:nvSpPr>
        <p:spPr>
          <a:xfrm>
            <a:off x="3739243" y="9075828"/>
            <a:ext cx="499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dirty="0"/>
              <a:t>خاتمة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315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9D56E-D215-42ED-873E-2DA081161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7A440-DADC-47AF-9A89-23F5CCF8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601199" cy="123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5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1486</Words>
  <Application>Microsoft Office PowerPoint</Application>
  <PresentationFormat>A3 Paper (297x420 mm)‎</PresentationFormat>
  <Paragraphs>235</Paragraphs>
  <Slides>15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Wafa Basim Rafat Hasan</dc:creator>
  <cp:lastModifiedBy>LUBNA NABEEL</cp:lastModifiedBy>
  <cp:revision>27</cp:revision>
  <dcterms:created xsi:type="dcterms:W3CDTF">2020-10-08T03:54:57Z</dcterms:created>
  <dcterms:modified xsi:type="dcterms:W3CDTF">2021-09-22T18:20:44Z</dcterms:modified>
</cp:coreProperties>
</file>